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9" r:id="rId5"/>
    <p:sldId id="262" r:id="rId6"/>
    <p:sldId id="258" r:id="rId7"/>
    <p:sldId id="261" r:id="rId8"/>
    <p:sldId id="263" r:id="rId9"/>
    <p:sldId id="275" r:id="rId10"/>
    <p:sldId id="268" r:id="rId11"/>
    <p:sldId id="264" r:id="rId12"/>
    <p:sldId id="265" r:id="rId13"/>
    <p:sldId id="266" r:id="rId14"/>
    <p:sldId id="267" r:id="rId15"/>
    <p:sldId id="269" r:id="rId16"/>
    <p:sldId id="270" r:id="rId17"/>
    <p:sldId id="271" r:id="rId18"/>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8" name="7 Marcador de pie de página"/>
          <p:cNvSpPr>
            <a:spLocks noGrp="1"/>
          </p:cNvSpPr>
          <p:nvPr>
            <p:ph type="ftr" sz="quarter" idx="11"/>
          </p:nvPr>
        </p:nvSpPr>
        <p:spPr/>
        <p:txBody>
          <a:bodyPr/>
          <a:lstStyle/>
          <a:p>
            <a:endParaRPr lang="es-PE" dirty="0"/>
          </a:p>
        </p:txBody>
      </p:sp>
      <p:sp>
        <p:nvSpPr>
          <p:cNvPr id="9" name="8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DE9AD2-DFAB-4868-9A5F-53369C8FE0BB}" type="datetimeFigureOut">
              <a:rPr lang="es-PE" smtClean="0"/>
              <a:pPr/>
              <a:t>29/06/2012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4C71C054-645D-4811-A449-152723822687}" type="slidenum">
              <a:rPr lang="es-PE" smtClean="0"/>
              <a:pPr/>
              <a:t>‹Nº›</a:t>
            </a:fld>
            <a:endParaRPr lang="es-P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E9AD2-DFAB-4868-9A5F-53369C8FE0BB}" type="datetimeFigureOut">
              <a:rPr lang="es-PE" smtClean="0"/>
              <a:pPr/>
              <a:t>29/06/2012</a:t>
            </a:fld>
            <a:endParaRPr lang="es-PE"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054-645D-4811-A449-152723822687}" type="slidenum">
              <a:rPr lang="es-PE" smtClean="0"/>
              <a:pPr/>
              <a:t>‹Nº›</a:t>
            </a:fld>
            <a:endParaRPr lang="es-P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png"/>
          <p:cNvPicPr>
            <a:picLocks noChangeAspect="1"/>
          </p:cNvPicPr>
          <p:nvPr/>
        </p:nvPicPr>
        <p:blipFill>
          <a:blip r:embed="rId2" cstate="print"/>
          <a:stretch>
            <a:fillRect/>
          </a:stretch>
        </p:blipFill>
        <p:spPr>
          <a:xfrm>
            <a:off x="0" y="0"/>
            <a:ext cx="9144000" cy="6858000"/>
          </a:xfrm>
          <a:prstGeom prst="rect">
            <a:avLst/>
          </a:prstGeom>
        </p:spPr>
      </p:pic>
      <p:sp>
        <p:nvSpPr>
          <p:cNvPr id="3" name="2 Subtítulo"/>
          <p:cNvSpPr>
            <a:spLocks noGrp="1"/>
          </p:cNvSpPr>
          <p:nvPr>
            <p:ph type="subTitle" idx="1"/>
          </p:nvPr>
        </p:nvSpPr>
        <p:spPr>
          <a:xfrm>
            <a:off x="1331640" y="4293096"/>
            <a:ext cx="6400800" cy="1198984"/>
          </a:xfrm>
        </p:spPr>
        <p:txBody>
          <a:bodyPr>
            <a:normAutofit/>
          </a:bodyPr>
          <a:lstStyle/>
          <a:p>
            <a:r>
              <a:rPr lang="es-PE" sz="2400" b="1" dirty="0" smtClean="0">
                <a:solidFill>
                  <a:schemeClr val="tx1"/>
                </a:solidFill>
              </a:rPr>
              <a:t>GRUPOS PEQUEÑOS PARA EL TIEMPO DEL FIN</a:t>
            </a:r>
            <a:endParaRPr lang="es-PE"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6" name="5 Rectángulo"/>
          <p:cNvSpPr/>
          <p:nvPr/>
        </p:nvSpPr>
        <p:spPr>
          <a:xfrm>
            <a:off x="611560" y="620688"/>
            <a:ext cx="8280920" cy="5509200"/>
          </a:xfrm>
          <a:prstGeom prst="rect">
            <a:avLst/>
          </a:prstGeom>
        </p:spPr>
        <p:txBody>
          <a:bodyPr wrap="square">
            <a:spAutoFit/>
          </a:bodyPr>
          <a:lstStyle/>
          <a:p>
            <a:r>
              <a:rPr lang="es-PE" sz="3200" b="1" dirty="0" smtClean="0"/>
              <a:t>              </a:t>
            </a:r>
            <a:r>
              <a:rPr lang="es-PE" sz="3200" b="1" u="sng" dirty="0" smtClean="0"/>
              <a:t>Pronto </a:t>
            </a:r>
            <a:r>
              <a:rPr lang="es-PE" sz="3200" b="1" u="sng" dirty="0"/>
              <a:t>vendrán tiempos </a:t>
            </a:r>
            <a:r>
              <a:rPr lang="es-PE" sz="3200" b="1" u="sng" dirty="0" smtClean="0"/>
              <a:t>angustiosos</a:t>
            </a:r>
            <a:endParaRPr lang="es-PE" sz="3200" dirty="0" smtClean="0"/>
          </a:p>
          <a:p>
            <a:pPr lvl="0"/>
            <a:endParaRPr lang="es-PE" sz="3200" dirty="0"/>
          </a:p>
          <a:p>
            <a:pPr lvl="0"/>
            <a:r>
              <a:rPr lang="es-PE" sz="3200" dirty="0" smtClean="0"/>
              <a:t>La </a:t>
            </a:r>
            <a:r>
              <a:rPr lang="es-PE" sz="3200" dirty="0"/>
              <a:t>cuestión del sábado será el punto culminante del gran conflicto final en el que todo el mundo tomara parte.</a:t>
            </a:r>
          </a:p>
          <a:p>
            <a:pPr lvl="0"/>
            <a:r>
              <a:rPr lang="es-PE" sz="3200" dirty="0"/>
              <a:t>El tiempo de angustia es eminente, y nos encontramos como las vírgenes dormidas.</a:t>
            </a:r>
          </a:p>
          <a:p>
            <a:pPr lvl="0"/>
            <a:r>
              <a:rPr lang="es-PE" sz="3200" dirty="0"/>
              <a:t>Debemos despertar y pedirle al Señor Jesús que nos sostenga con sus brazos eternos y nos lleve a través del tiempo de prueba que esta ante nosotros.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6" name="5 Rectángulo"/>
          <p:cNvSpPr/>
          <p:nvPr/>
        </p:nvSpPr>
        <p:spPr>
          <a:xfrm>
            <a:off x="395536" y="1047502"/>
            <a:ext cx="8568952" cy="5693866"/>
          </a:xfrm>
          <a:prstGeom prst="rect">
            <a:avLst/>
          </a:prstGeom>
        </p:spPr>
        <p:txBody>
          <a:bodyPr wrap="square">
            <a:spAutoFit/>
          </a:bodyPr>
          <a:lstStyle/>
          <a:p>
            <a:r>
              <a:rPr lang="es-PE" sz="2800" b="1" u="sng" dirty="0"/>
              <a:t>Los Estados Unidos promulgaran una ley dominical</a:t>
            </a:r>
            <a:endParaRPr lang="es-PE" sz="2800" dirty="0"/>
          </a:p>
          <a:p>
            <a:pPr lvl="0"/>
            <a:r>
              <a:rPr lang="es-PE" sz="2800" dirty="0"/>
              <a:t>Cuando los Estados Unidos, el país de la libertad religiosa, se una con el papado para forzar la conciencia y obligar a los hombres a honrar el falso día de reposo, los habitantes de todo país del globo serán inducidos a seguir su ejemplo, en ese caso el protestantismo dará la mano al papismo</a:t>
            </a:r>
            <a:r>
              <a:rPr lang="es-PE" sz="2800" dirty="0" smtClean="0"/>
              <a:t>. E.D, pág.. 138</a:t>
            </a:r>
            <a:endParaRPr lang="es-PE" sz="2800" dirty="0"/>
          </a:p>
          <a:p>
            <a:pPr lvl="0"/>
            <a:r>
              <a:rPr lang="es-PE" sz="2800" dirty="0"/>
              <a:t>Los protestantes volcaran toda su influencia y su poder del lado del papado; mediante un decreto nacional que imponga el falso día de reposo, darán vida y vigor a la corrompida fe de Roma, reviviendo su tiranía y opresión de las conciencias.</a:t>
            </a:r>
          </a:p>
          <a:p>
            <a:r>
              <a:rPr lang="es-PE" sz="28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395536" y="1124744"/>
            <a:ext cx="8568952" cy="5262979"/>
          </a:xfrm>
          <a:prstGeom prst="rect">
            <a:avLst/>
          </a:prstGeom>
        </p:spPr>
        <p:txBody>
          <a:bodyPr wrap="square">
            <a:spAutoFit/>
          </a:bodyPr>
          <a:lstStyle/>
          <a:p>
            <a:r>
              <a:rPr lang="es-PE" sz="2800" b="1" dirty="0" smtClean="0"/>
              <a:t>                       </a:t>
            </a:r>
            <a:r>
              <a:rPr lang="es-PE" sz="2800" b="1" u="sng" dirty="0" smtClean="0"/>
              <a:t>Ante </a:t>
            </a:r>
            <a:r>
              <a:rPr lang="es-PE" sz="2800" b="1" u="sng" dirty="0"/>
              <a:t>los tribunales</a:t>
            </a:r>
            <a:endParaRPr lang="es-PE" sz="2800" dirty="0"/>
          </a:p>
          <a:p>
            <a:pPr lvl="0"/>
            <a:r>
              <a:rPr lang="es-PE" sz="2800" dirty="0"/>
              <a:t>Los que vivan durante los últimos días de la historia de esta tierra sabrán lo que significa ser perseguidos por causa de la verdad.</a:t>
            </a:r>
          </a:p>
          <a:p>
            <a:pPr lvl="0"/>
            <a:r>
              <a:rPr lang="es-PE" sz="2800" dirty="0"/>
              <a:t>La injusticia prevalecerá en los tribunales.</a:t>
            </a:r>
          </a:p>
          <a:p>
            <a:pPr lvl="0"/>
            <a:r>
              <a:rPr lang="es-PE" sz="2800" dirty="0"/>
              <a:t>Los jueces se negaran a escuchar las razones de los que son leales a los mandamientos</a:t>
            </a:r>
          </a:p>
          <a:p>
            <a:pPr lvl="0"/>
            <a:r>
              <a:rPr lang="es-PE" sz="2800" dirty="0"/>
              <a:t>Los adventistas serán tratados con desprecio.</a:t>
            </a:r>
          </a:p>
          <a:p>
            <a:pPr lvl="0"/>
            <a:r>
              <a:rPr lang="es-PE" sz="2800" dirty="0"/>
              <a:t>Habrá todo tipo de persecución.</a:t>
            </a:r>
          </a:p>
          <a:p>
            <a:pPr lvl="0"/>
            <a:r>
              <a:rPr lang="es-PE" sz="2800" dirty="0"/>
              <a:t>Privado de todo apoyo terrenal.</a:t>
            </a:r>
          </a:p>
          <a:p>
            <a:pPr lvl="0"/>
            <a:r>
              <a:rPr lang="es-PE" sz="2800" dirty="0"/>
              <a:t>Algunos serán encarcelados por su fe</a:t>
            </a:r>
          </a:p>
          <a:p>
            <a:pPr lvl="0"/>
            <a:r>
              <a:rPr lang="es-PE" sz="2800" dirty="0"/>
              <a:t>Muchos serán ejecutados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234215" y="692696"/>
            <a:ext cx="8946297" cy="5632311"/>
          </a:xfrm>
          <a:prstGeom prst="rect">
            <a:avLst/>
          </a:prstGeom>
        </p:spPr>
        <p:txBody>
          <a:bodyPr wrap="square">
            <a:spAutoFit/>
          </a:bodyPr>
          <a:lstStyle/>
          <a:p>
            <a:r>
              <a:rPr lang="es-PE" sz="2400" b="1" dirty="0" smtClean="0"/>
              <a:t>                          </a:t>
            </a:r>
            <a:r>
              <a:rPr lang="es-PE" sz="2400" b="1" u="sng" dirty="0" smtClean="0"/>
              <a:t>La </a:t>
            </a:r>
            <a:r>
              <a:rPr lang="es-PE" sz="2400" b="1" u="sng" dirty="0"/>
              <a:t>Persecución esparce al pueblo de Dios</a:t>
            </a:r>
            <a:endParaRPr lang="es-PE" sz="2400" dirty="0"/>
          </a:p>
          <a:p>
            <a:pPr lvl="0"/>
            <a:r>
              <a:rPr lang="es-PE" sz="2400" dirty="0"/>
              <a:t>A medida que en diferentes lugares se suscite enemistad contra los que observan el día de reposo del Señor, podría resultar necesario para el pueblo de Dios que se trasladen de esos lugares a otros, donde no enfrenten una oposición tan acérrima.</a:t>
            </a:r>
          </a:p>
          <a:p>
            <a:pPr lvl="0"/>
            <a:r>
              <a:rPr lang="es-PE" sz="2400" dirty="0"/>
              <a:t>No está lejano el tiempo en que, como los primeros discípulos, seremos obligados a buscar refugio en lugares desolados y solitarios. Así como el sitio de Jerusalén por parte de los ejércitos romanos fue la señal para que huyeran los cristianos de Judea, así la asunción de poder por parte de nuestra nación (los Estados Unidos), con el decreto que imponga el día de descanso papal, será para nosotros una amonestación.</a:t>
            </a:r>
          </a:p>
          <a:p>
            <a:pPr lvl="0"/>
            <a:r>
              <a:rPr lang="es-PE" sz="2400" dirty="0"/>
              <a:t>Entonces será tiempo de abandonar las grandes ciudades y prepararnos para abandonar las menores en busca de hogares retraídos en lugares apartados entre las montañas.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539552" y="1556792"/>
            <a:ext cx="8352928" cy="4401205"/>
          </a:xfrm>
          <a:prstGeom prst="rect">
            <a:avLst/>
          </a:prstGeom>
        </p:spPr>
        <p:txBody>
          <a:bodyPr wrap="square">
            <a:spAutoFit/>
          </a:bodyPr>
          <a:lstStyle/>
          <a:p>
            <a:r>
              <a:rPr lang="es-PE" sz="2800" b="1" u="sng" dirty="0"/>
              <a:t>¿Por qué los Grupos Pequeños para el Tiempo del Fin</a:t>
            </a:r>
            <a:r>
              <a:rPr lang="es-PE" sz="2800" b="1" u="sng" dirty="0" smtClean="0"/>
              <a:t>?</a:t>
            </a:r>
          </a:p>
          <a:p>
            <a:endParaRPr lang="es-PE" sz="2800" dirty="0"/>
          </a:p>
          <a:p>
            <a:pPr lvl="0"/>
            <a:r>
              <a:rPr lang="es-PE" sz="2800" dirty="0"/>
              <a:t>Porque es un retorno a nuestros orígenes bíblicos y adventistas. (Hechos 5:42)</a:t>
            </a:r>
          </a:p>
          <a:p>
            <a:pPr lvl="0"/>
            <a:r>
              <a:rPr lang="es-PE" sz="2800" dirty="0"/>
              <a:t>A medida que la iglesia adventista crecía, iba perdiendo la edificación espiritual que se encontraban en las reuniones de las casas.</a:t>
            </a:r>
          </a:p>
          <a:p>
            <a:pPr lvl="0"/>
            <a:r>
              <a:rPr lang="es-PE" sz="2800" dirty="0"/>
              <a:t>Necesitamos recuperar el énfasis que colocaban los adventistas primitivos en los GP.</a:t>
            </a:r>
          </a:p>
          <a:p>
            <a:pPr lvl="0"/>
            <a:r>
              <a:rPr lang="es-PE" sz="2800" dirty="0"/>
              <a:t>Eran los </a:t>
            </a:r>
            <a:r>
              <a:rPr lang="es-PE" sz="2800" dirty="0" err="1"/>
              <a:t>GPs</a:t>
            </a:r>
            <a:r>
              <a:rPr lang="es-PE" sz="2800" dirty="0"/>
              <a:t> que enfrentaban la persecución con poder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899592" y="1628800"/>
            <a:ext cx="7776864" cy="3970318"/>
          </a:xfrm>
          <a:prstGeom prst="rect">
            <a:avLst/>
          </a:prstGeom>
        </p:spPr>
        <p:txBody>
          <a:bodyPr wrap="square">
            <a:spAutoFit/>
          </a:bodyPr>
          <a:lstStyle/>
          <a:p>
            <a:r>
              <a:rPr lang="es-PE" sz="2800" b="1" u="sng" dirty="0"/>
              <a:t>Ventajas de los GP para el tiempo del </a:t>
            </a:r>
            <a:r>
              <a:rPr lang="es-PE" sz="2800" b="1" u="sng" dirty="0" smtClean="0"/>
              <a:t>Fin</a:t>
            </a:r>
          </a:p>
          <a:p>
            <a:endParaRPr lang="es-PE" sz="2800" dirty="0"/>
          </a:p>
          <a:p>
            <a:pPr lvl="0"/>
            <a:r>
              <a:rPr lang="es-PE" sz="2800" dirty="0"/>
              <a:t>Es ideal para discipular</a:t>
            </a:r>
          </a:p>
          <a:p>
            <a:pPr lvl="0"/>
            <a:r>
              <a:rPr lang="es-PE" sz="2800" dirty="0"/>
              <a:t>Tener relación y compañerismo</a:t>
            </a:r>
          </a:p>
          <a:p>
            <a:pPr lvl="0"/>
            <a:r>
              <a:rPr lang="es-PE" sz="2800" dirty="0"/>
              <a:t>Compartir la vida cristiana</a:t>
            </a:r>
          </a:p>
          <a:p>
            <a:pPr lvl="0"/>
            <a:r>
              <a:rPr lang="es-PE" sz="2800" dirty="0"/>
              <a:t>Es ideal para evangelizar</a:t>
            </a:r>
          </a:p>
          <a:p>
            <a:pPr lvl="0"/>
            <a:r>
              <a:rPr lang="es-PE" sz="2800" dirty="0"/>
              <a:t>Para enfrentar la oposición</a:t>
            </a:r>
          </a:p>
          <a:p>
            <a:pPr lvl="0"/>
            <a:r>
              <a:rPr lang="es-PE" sz="2800" dirty="0"/>
              <a:t>Para estar unidos con Cristo</a:t>
            </a:r>
          </a:p>
          <a:p>
            <a:pPr lvl="0"/>
            <a:r>
              <a:rPr lang="es-PE" sz="2800" dirty="0"/>
              <a:t>Para crecer espiritualmente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539552" y="1268760"/>
            <a:ext cx="8424936" cy="4832092"/>
          </a:xfrm>
          <a:prstGeom prst="rect">
            <a:avLst/>
          </a:prstGeom>
        </p:spPr>
        <p:txBody>
          <a:bodyPr wrap="square">
            <a:spAutoFit/>
          </a:bodyPr>
          <a:lstStyle/>
          <a:p>
            <a:r>
              <a:rPr lang="es-PE" sz="2800" b="1" u="sng" dirty="0"/>
              <a:t>El Regreso al Modelo Bíblico de la Iglesia del Nuevo Testamento</a:t>
            </a:r>
            <a:endParaRPr lang="es-PE" sz="2800" dirty="0"/>
          </a:p>
          <a:p>
            <a:pPr lvl="0"/>
            <a:r>
              <a:rPr lang="es-PE" sz="2800" dirty="0"/>
              <a:t>Hará que la iglesia testifique con poder</a:t>
            </a:r>
          </a:p>
          <a:p>
            <a:pPr lvl="0"/>
            <a:r>
              <a:rPr lang="es-PE" sz="2800" dirty="0"/>
              <a:t>Con la segunda lluvia tardía las iglesias se llenaran y no habrá mas lugar, la solución serán los Grupos Pequeños.</a:t>
            </a:r>
          </a:p>
          <a:p>
            <a:pPr lvl="0"/>
            <a:r>
              <a:rPr lang="es-PE" sz="2800" dirty="0"/>
              <a:t>Cuando la Persecución se dé y las iglesias sean cerradas, lo único que albergara a los fieles serán los Grupos Pequeños.</a:t>
            </a:r>
          </a:p>
          <a:p>
            <a:pPr lvl="0"/>
            <a:r>
              <a:rPr lang="es-PE" sz="2800" dirty="0"/>
              <a:t>La iglesia no podrá huir en masa lo hará en Grupos Pequeños.</a:t>
            </a:r>
          </a:p>
          <a:p>
            <a:r>
              <a:rPr lang="es-PE" sz="2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755576" y="1628800"/>
            <a:ext cx="8136904" cy="3970318"/>
          </a:xfrm>
          <a:prstGeom prst="rect">
            <a:avLst/>
          </a:prstGeom>
        </p:spPr>
        <p:txBody>
          <a:bodyPr wrap="square">
            <a:spAutoFit/>
          </a:bodyPr>
          <a:lstStyle/>
          <a:p>
            <a:r>
              <a:rPr lang="es-PE" sz="2800" b="1" u="sng" dirty="0"/>
              <a:t>Conclusión</a:t>
            </a:r>
            <a:endParaRPr lang="es-PE" sz="2800" dirty="0"/>
          </a:p>
          <a:p>
            <a:pPr lvl="0"/>
            <a:r>
              <a:rPr lang="es-PE" sz="2800" dirty="0"/>
              <a:t>Hoy es el momento que la iglesia se organice y se multiplique en Grupos Pequeños</a:t>
            </a:r>
          </a:p>
          <a:p>
            <a:pPr lvl="0"/>
            <a:r>
              <a:rPr lang="es-PE" sz="2800" dirty="0"/>
              <a:t>Hoy es el momento que la iglesia viva en Grupos Pequeños en los momentos finales no habrá tiempo de hacerlo</a:t>
            </a:r>
          </a:p>
          <a:p>
            <a:pPr lvl="0"/>
            <a:r>
              <a:rPr lang="es-PE" sz="2800" dirty="0"/>
              <a:t>Hoy Dios nos llama a ser parte activa de un Grupo Pequeño y evangelizar como la iglesia primitiva</a:t>
            </a:r>
          </a:p>
          <a:p>
            <a:r>
              <a:rPr lang="es-PE" sz="28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395536" y="1582341"/>
            <a:ext cx="8568952" cy="4401205"/>
          </a:xfrm>
          <a:prstGeom prst="rect">
            <a:avLst/>
          </a:prstGeom>
        </p:spPr>
        <p:txBody>
          <a:bodyPr wrap="square">
            <a:spAutoFit/>
          </a:bodyPr>
          <a:lstStyle/>
          <a:p>
            <a:r>
              <a:rPr lang="es-PE" sz="2800" dirty="0"/>
              <a:t>En el año 64 </a:t>
            </a:r>
            <a:r>
              <a:rPr lang="es-PE" sz="2800" dirty="0" err="1"/>
              <a:t>d.c</a:t>
            </a:r>
            <a:r>
              <a:rPr lang="es-PE" sz="2800" dirty="0"/>
              <a:t>, Nerón, Emperador de Roma, lanzo un decreto contra el cristianismo, apoyando una persecución implacable contra el movimiento religioso recién iniciado.</a:t>
            </a:r>
          </a:p>
          <a:p>
            <a:r>
              <a:rPr lang="es-PE" sz="2800" dirty="0"/>
              <a:t>Los cristianos estaban imposibilitados de construir cualquier tipo de iglesia, porque la reunión de los cristianos era ilegal. Sin embargo, la iglesia no solamente sobrevivió, sino que se extendió por todo el Imperio Romano. El </a:t>
            </a:r>
            <a:r>
              <a:rPr lang="es-PE" sz="2800" b="1" i="1" dirty="0"/>
              <a:t>secreto</a:t>
            </a:r>
            <a:r>
              <a:rPr lang="es-PE" sz="2800" dirty="0"/>
              <a:t> para ese </a:t>
            </a:r>
            <a:r>
              <a:rPr lang="es-PE" sz="2800" b="1" i="1" dirty="0"/>
              <a:t>crecimiento</a:t>
            </a:r>
            <a:r>
              <a:rPr lang="es-PE" sz="2800" dirty="0"/>
              <a:t>: la </a:t>
            </a:r>
            <a:r>
              <a:rPr lang="es-PE" sz="2800" b="1" i="1" dirty="0"/>
              <a:t>organización de varios Grupos Pequeños</a:t>
            </a:r>
            <a:r>
              <a:rPr lang="es-PE" sz="2800" dirty="0"/>
              <a:t>, esparcidos en las ciudades, en los campos y hasta en las catacumbas.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3" name="2 Rectángulo"/>
          <p:cNvSpPr/>
          <p:nvPr/>
        </p:nvSpPr>
        <p:spPr>
          <a:xfrm>
            <a:off x="467544" y="1700808"/>
            <a:ext cx="8424936" cy="3539430"/>
          </a:xfrm>
          <a:prstGeom prst="rect">
            <a:avLst/>
          </a:prstGeom>
        </p:spPr>
        <p:txBody>
          <a:bodyPr wrap="square">
            <a:spAutoFit/>
          </a:bodyPr>
          <a:lstStyle/>
          <a:p>
            <a:pPr lvl="0"/>
            <a:r>
              <a:rPr lang="es-PE" sz="2800" dirty="0"/>
              <a:t>Un texto del libro de los Hechos deja claro cuan intensas fueron las reuniones en </a:t>
            </a:r>
            <a:r>
              <a:rPr lang="es-PE" sz="2800" b="1" i="1" dirty="0"/>
              <a:t>Grupos Pequeños</a:t>
            </a:r>
            <a:r>
              <a:rPr lang="es-PE" sz="2800" dirty="0" smtClean="0"/>
              <a:t>.</a:t>
            </a:r>
          </a:p>
          <a:p>
            <a:pPr lvl="0"/>
            <a:endParaRPr lang="es-PE" sz="2800" dirty="0"/>
          </a:p>
          <a:p>
            <a:pPr lvl="0"/>
            <a:r>
              <a:rPr lang="es-PE" sz="2800" dirty="0"/>
              <a:t>“Y todos los días, en el templo y por </a:t>
            </a:r>
            <a:r>
              <a:rPr lang="es-PE" sz="2800" b="1" i="1" dirty="0"/>
              <a:t>las casas</a:t>
            </a:r>
            <a:r>
              <a:rPr lang="es-PE" sz="2800" dirty="0"/>
              <a:t>, no cesaban de enseñar y predicar a Jesucristo” (</a:t>
            </a:r>
            <a:r>
              <a:rPr lang="es-PE" sz="2800" dirty="0" err="1"/>
              <a:t>Hech</a:t>
            </a:r>
            <a:r>
              <a:rPr lang="es-PE" sz="2800" dirty="0"/>
              <a:t>. 5:42</a:t>
            </a:r>
            <a:r>
              <a:rPr lang="es-PE" sz="2800" dirty="0" smtClean="0"/>
              <a:t>).</a:t>
            </a:r>
          </a:p>
          <a:p>
            <a:pPr lvl="0"/>
            <a:endParaRPr lang="es-PE" sz="2800" dirty="0"/>
          </a:p>
          <a:p>
            <a:r>
              <a:rPr lang="es-PE" sz="2800" dirty="0"/>
              <a:t>*La </a:t>
            </a:r>
            <a:r>
              <a:rPr lang="es-PE" sz="2800" b="1" i="1" dirty="0"/>
              <a:t>iglesia primitiva creció</a:t>
            </a:r>
            <a:r>
              <a:rPr lang="es-PE" sz="2800" dirty="0"/>
              <a:t> en la ilegalidad durante mas </a:t>
            </a:r>
            <a:r>
              <a:rPr lang="es-PE" sz="2800" dirty="0" smtClean="0"/>
              <a:t> </a:t>
            </a:r>
          </a:p>
          <a:p>
            <a:r>
              <a:rPr lang="es-PE" sz="2800" dirty="0"/>
              <a:t> </a:t>
            </a:r>
            <a:r>
              <a:rPr lang="es-PE" sz="2800" dirty="0" smtClean="0"/>
              <a:t>  de doscientos </a:t>
            </a:r>
            <a:r>
              <a:rPr lang="es-PE" sz="2800" dirty="0"/>
              <a:t>cincuenta años.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5" name="4 Rectángulo"/>
          <p:cNvSpPr/>
          <p:nvPr/>
        </p:nvSpPr>
        <p:spPr>
          <a:xfrm>
            <a:off x="467544" y="1045180"/>
            <a:ext cx="8352928" cy="4832092"/>
          </a:xfrm>
          <a:prstGeom prst="rect">
            <a:avLst/>
          </a:prstGeom>
        </p:spPr>
        <p:txBody>
          <a:bodyPr wrap="square">
            <a:spAutoFit/>
          </a:bodyPr>
          <a:lstStyle/>
          <a:p>
            <a:r>
              <a:rPr lang="es-PE" sz="2800" dirty="0"/>
              <a:t>Los cristianos eran inculpados calumniosamente de los más espantosos crímenes y eran señalados como la causa de las mayores calamidades: hambres, pestes y terremotos. Como eran el objeto de odios y sospechas, los delatores estaban listos, por vil interés, a vender a los inocentes. Eran condenados como rebeldes contra el imperio, enemigos de la religión y pestes de la sociedad. Muchos eran arrojados a las fieras o quemados vivos en los anfiteatros. Algunos eran crucificados; a otros los cubrían con pieles de animales salvajes y los echaban a la arena para ser despedazados por los perros.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0" y="0"/>
            <a:ext cx="9107618" cy="6858000"/>
          </a:xfrm>
          <a:prstGeom prst="rect">
            <a:avLst/>
          </a:prstGeom>
        </p:spPr>
      </p:pic>
      <p:sp>
        <p:nvSpPr>
          <p:cNvPr id="3" name="2 Rectángulo"/>
          <p:cNvSpPr/>
          <p:nvPr/>
        </p:nvSpPr>
        <p:spPr>
          <a:xfrm>
            <a:off x="323528" y="908720"/>
            <a:ext cx="8712968" cy="5632311"/>
          </a:xfrm>
          <a:prstGeom prst="rect">
            <a:avLst/>
          </a:prstGeom>
        </p:spPr>
        <p:txBody>
          <a:bodyPr wrap="square">
            <a:spAutoFit/>
          </a:bodyPr>
          <a:lstStyle/>
          <a:p>
            <a:r>
              <a:rPr lang="es-PE" sz="2400" b="1" dirty="0" smtClean="0"/>
              <a:t>               Doquiera </a:t>
            </a:r>
            <a:r>
              <a:rPr lang="es-PE" sz="2400" b="1" dirty="0"/>
              <a:t>buscasen refugio, los seguidores de Cristo eran perseguidos como animales de rapiña. </a:t>
            </a:r>
            <a:endParaRPr lang="es-PE" sz="2400" dirty="0"/>
          </a:p>
          <a:p>
            <a:r>
              <a:rPr lang="es-PE" sz="2400" b="1" dirty="0"/>
              <a:t> </a:t>
            </a:r>
            <a:endParaRPr lang="es-PE" sz="2400" dirty="0"/>
          </a:p>
          <a:p>
            <a:r>
              <a:rPr lang="es-PE" sz="2400" b="1" dirty="0"/>
              <a:t>SE VIERON FORZADOS A BUSCAR REFUGIO EN LUGARES DESOLADOS Y SOLITARIOS, POR LAS MOMTAÑAS, EN LAS CUEVAS Y EN LAS CAVERNAS DE LA TIERRA. (Hebreos 11:37,38)</a:t>
            </a:r>
            <a:endParaRPr lang="es-PE" sz="2400" dirty="0"/>
          </a:p>
          <a:p>
            <a:r>
              <a:rPr lang="es-PE" sz="2400" b="1" dirty="0"/>
              <a:t>LAS CATACUMBAS OFRECIERON REFUGIO A MILLARES DE CRISTIANOS. DEBAJO DE LOS CERROS, EN LAS AFUERAS DE LA CIUDAD DE ROMA, SE HABIAN CAVADO GRANDES SUBTERRANEOS A TRAVES DE TIERRA Y PIEDRA PARA ENTERRAR A LOS CRISTIANOS.</a:t>
            </a:r>
            <a:endParaRPr lang="es-PE" sz="2400" dirty="0"/>
          </a:p>
          <a:p>
            <a:r>
              <a:rPr lang="es-PE" sz="2400" b="1" dirty="0"/>
              <a:t> </a:t>
            </a:r>
            <a:endParaRPr lang="es-PE" sz="2400" dirty="0"/>
          </a:p>
          <a:p>
            <a:r>
              <a:rPr lang="es-PE" sz="2400" b="1" dirty="0"/>
              <a:t>MILES DE CRISTIANOS FUERON ENCARCELADOS Y MUERTOS, PERO OTROS OCUPABAN SUS LUGARES. Y LOS QUE SUFRIAN MARTIRIO POR SU FE ERAN ASEGURADOS PARA CRISTO Y TENIDOS POR EL COMO CONQUISTADORES.</a:t>
            </a:r>
            <a:endParaRPr lang="es-PE"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2" name="1 Rectángulo"/>
          <p:cNvSpPr/>
          <p:nvPr/>
        </p:nvSpPr>
        <p:spPr>
          <a:xfrm>
            <a:off x="395536" y="1305342"/>
            <a:ext cx="8352928" cy="5262979"/>
          </a:xfrm>
          <a:prstGeom prst="rect">
            <a:avLst/>
          </a:prstGeom>
        </p:spPr>
        <p:txBody>
          <a:bodyPr wrap="square">
            <a:spAutoFit/>
          </a:bodyPr>
          <a:lstStyle/>
          <a:p>
            <a:pPr marL="457200" indent="-457200">
              <a:buFont typeface="Arial" charset="0"/>
              <a:buChar char="•"/>
            </a:pPr>
            <a:r>
              <a:rPr lang="es-PE" sz="2800" dirty="0" smtClean="0"/>
              <a:t>La </a:t>
            </a:r>
            <a:r>
              <a:rPr lang="es-PE" sz="2800" b="1" i="1" dirty="0"/>
              <a:t>implantación de los Grupos Pequeños fue </a:t>
            </a:r>
            <a:endParaRPr lang="es-PE" sz="2800" b="1" i="1" dirty="0" smtClean="0"/>
          </a:p>
          <a:p>
            <a:r>
              <a:rPr lang="es-PE" sz="2800" b="1" i="1" dirty="0" smtClean="0"/>
              <a:t>      fundamental</a:t>
            </a:r>
            <a:r>
              <a:rPr lang="es-PE" sz="2800" dirty="0" smtClean="0"/>
              <a:t> </a:t>
            </a:r>
            <a:r>
              <a:rPr lang="es-PE" sz="2800" dirty="0"/>
              <a:t>para </a:t>
            </a:r>
            <a:r>
              <a:rPr lang="es-PE" sz="2800" dirty="0" smtClean="0"/>
              <a:t>que </a:t>
            </a:r>
            <a:r>
              <a:rPr lang="es-PE" sz="2800" dirty="0"/>
              <a:t>eso sucediera.</a:t>
            </a:r>
          </a:p>
          <a:p>
            <a:r>
              <a:rPr lang="es-PE" sz="2800" dirty="0"/>
              <a:t>*Pero, más adelante, el emperador Constantino se </a:t>
            </a:r>
            <a:endParaRPr lang="es-PE" sz="2800" dirty="0" smtClean="0"/>
          </a:p>
          <a:p>
            <a:r>
              <a:rPr lang="es-PE" sz="2800" dirty="0"/>
              <a:t> </a:t>
            </a:r>
            <a:r>
              <a:rPr lang="es-PE" sz="2800" dirty="0" smtClean="0"/>
              <a:t>  convirtió </a:t>
            </a:r>
            <a:r>
              <a:rPr lang="es-PE" sz="2800" dirty="0"/>
              <a:t>al  </a:t>
            </a:r>
            <a:r>
              <a:rPr lang="es-PE" sz="2800" dirty="0" smtClean="0"/>
              <a:t>cristianismo </a:t>
            </a:r>
            <a:r>
              <a:rPr lang="es-PE" sz="2800" dirty="0"/>
              <a:t>y legalizo la religión. El </a:t>
            </a:r>
            <a:endParaRPr lang="es-PE" sz="2800" dirty="0" smtClean="0"/>
          </a:p>
          <a:p>
            <a:r>
              <a:rPr lang="es-PE" sz="2800" dirty="0"/>
              <a:t> </a:t>
            </a:r>
            <a:r>
              <a:rPr lang="es-PE" sz="2800" dirty="0" smtClean="0"/>
              <a:t>  cambio </a:t>
            </a:r>
            <a:r>
              <a:rPr lang="es-PE" sz="2800" dirty="0"/>
              <a:t>fue radical.</a:t>
            </a:r>
          </a:p>
          <a:p>
            <a:r>
              <a:rPr lang="es-PE" sz="2800" dirty="0"/>
              <a:t>*Por orden del Imperio, fueron construidas varias </a:t>
            </a:r>
            <a:endParaRPr lang="es-PE" sz="2800" dirty="0" smtClean="0"/>
          </a:p>
          <a:p>
            <a:r>
              <a:rPr lang="es-PE" sz="2800" dirty="0"/>
              <a:t> </a:t>
            </a:r>
            <a:r>
              <a:rPr lang="es-PE" sz="2800" dirty="0" smtClean="0"/>
              <a:t>  iglesias </a:t>
            </a:r>
            <a:r>
              <a:rPr lang="es-PE" sz="2800" dirty="0"/>
              <a:t>y basílicas.</a:t>
            </a:r>
          </a:p>
          <a:p>
            <a:r>
              <a:rPr lang="es-PE" sz="2800" dirty="0"/>
              <a:t>*Y se inicio una tendencia que apuntaba a los templos, </a:t>
            </a:r>
            <a:endParaRPr lang="es-PE" sz="2800" dirty="0" smtClean="0"/>
          </a:p>
          <a:p>
            <a:r>
              <a:rPr lang="es-PE" sz="2800" dirty="0"/>
              <a:t> </a:t>
            </a:r>
            <a:r>
              <a:rPr lang="es-PE" sz="2800" dirty="0" smtClean="0"/>
              <a:t>  ya </a:t>
            </a:r>
            <a:r>
              <a:rPr lang="es-PE" sz="2800" dirty="0"/>
              <a:t>no mas en </a:t>
            </a:r>
            <a:r>
              <a:rPr lang="es-PE" sz="2800" dirty="0" smtClean="0"/>
              <a:t>las </a:t>
            </a:r>
            <a:r>
              <a:rPr lang="es-PE" sz="2800" dirty="0"/>
              <a:t>casas, como el centro de la vida de la </a:t>
            </a:r>
            <a:endParaRPr lang="es-PE" sz="2800" dirty="0" smtClean="0"/>
          </a:p>
          <a:p>
            <a:r>
              <a:rPr lang="es-PE" sz="2800" dirty="0"/>
              <a:t> </a:t>
            </a:r>
            <a:r>
              <a:rPr lang="es-PE" sz="2800" dirty="0" smtClean="0"/>
              <a:t>   iglesia</a:t>
            </a:r>
            <a:r>
              <a:rPr lang="es-PE" sz="2800" dirty="0"/>
              <a:t>.</a:t>
            </a:r>
          </a:p>
          <a:p>
            <a:r>
              <a:rPr lang="es-PE" sz="2800" dirty="0"/>
              <a:t>*Los edificios pasaron a tener más importancia que las </a:t>
            </a:r>
            <a:endParaRPr lang="es-PE" sz="2800" dirty="0" smtClean="0"/>
          </a:p>
          <a:p>
            <a:r>
              <a:rPr lang="es-PE" sz="2800" dirty="0"/>
              <a:t> </a:t>
            </a:r>
            <a:r>
              <a:rPr lang="es-PE" sz="2800" dirty="0" smtClean="0"/>
              <a:t>  personas</a:t>
            </a:r>
            <a:r>
              <a:rPr lang="es-PE" sz="2800"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6" name="5 Rectángulo"/>
          <p:cNvSpPr/>
          <p:nvPr/>
        </p:nvSpPr>
        <p:spPr>
          <a:xfrm>
            <a:off x="251520" y="692696"/>
            <a:ext cx="8712968" cy="5262979"/>
          </a:xfrm>
          <a:prstGeom prst="rect">
            <a:avLst/>
          </a:prstGeom>
        </p:spPr>
        <p:txBody>
          <a:bodyPr wrap="square">
            <a:spAutoFit/>
          </a:bodyPr>
          <a:lstStyle/>
          <a:p>
            <a:r>
              <a:rPr lang="es-PE" sz="2800" b="1" dirty="0" smtClean="0"/>
              <a:t>                  Apocalipsis </a:t>
            </a:r>
            <a:r>
              <a:rPr lang="es-PE" sz="2800" b="1" dirty="0"/>
              <a:t>13:15-17</a:t>
            </a:r>
            <a:endParaRPr lang="es-PE" sz="2800" dirty="0"/>
          </a:p>
          <a:p>
            <a:r>
              <a:rPr lang="es-PE" sz="2800" b="1" dirty="0"/>
              <a:t> </a:t>
            </a:r>
            <a:r>
              <a:rPr lang="es-PE" sz="2800" dirty="0"/>
              <a:t> </a:t>
            </a:r>
          </a:p>
          <a:p>
            <a:r>
              <a:rPr lang="es-PE" sz="2800" dirty="0"/>
              <a:t>El momento actual es de interés abrumador para todos los que viven. Los gobernantes y los estadistas, los hombres que ocupan puestos de confianza y autoridad, los hombres y las mujeres pensadores/as de todas las clases, tienen la atención fija en los acontecimientos que se producen alrededor de nosotros. Observan las relaciones que existen entre las naciones. Observan la intensidad que se apodera de todo elemento terrenal, y reconocen que algo grande y decisivo esta por acontecer, que el mundo se encuentra en vísperas de una crisis espectacular</a:t>
            </a:r>
            <a:r>
              <a:rPr lang="es-PE" sz="2800" dirty="0" smtClean="0"/>
              <a:t>. E.D, pág.. 11</a:t>
            </a:r>
            <a:endParaRPr lang="es-PE"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2" name="1 Rectángulo"/>
          <p:cNvSpPr/>
          <p:nvPr/>
        </p:nvSpPr>
        <p:spPr>
          <a:xfrm>
            <a:off x="683568" y="1412776"/>
            <a:ext cx="8208912" cy="4524315"/>
          </a:xfrm>
          <a:prstGeom prst="rect">
            <a:avLst/>
          </a:prstGeom>
        </p:spPr>
        <p:txBody>
          <a:bodyPr wrap="square">
            <a:spAutoFit/>
          </a:bodyPr>
          <a:lstStyle/>
          <a:p>
            <a:pPr lvl="0"/>
            <a:r>
              <a:rPr lang="es-PE" sz="3200" dirty="0"/>
              <a:t>Las calamidades en tierra y mar.</a:t>
            </a:r>
          </a:p>
          <a:p>
            <a:pPr lvl="0"/>
            <a:r>
              <a:rPr lang="es-PE" sz="3200" dirty="0"/>
              <a:t>La inestabilidad social.</a:t>
            </a:r>
          </a:p>
          <a:p>
            <a:pPr lvl="0"/>
            <a:r>
              <a:rPr lang="es-PE" sz="3200" dirty="0"/>
              <a:t>Las amenazas de guerra, como portentosos presagios.</a:t>
            </a:r>
          </a:p>
          <a:p>
            <a:pPr lvl="0"/>
            <a:r>
              <a:rPr lang="es-PE" sz="3200" dirty="0"/>
              <a:t>Las agencias del mal se coligan y acrecen sus fuerzas para la gran crisis final.</a:t>
            </a:r>
          </a:p>
          <a:p>
            <a:pPr lvl="0"/>
            <a:r>
              <a:rPr lang="es-PE" sz="3200" dirty="0"/>
              <a:t>Grandes cambios están a punto de producirse en el mundo, y los movimientos finales serán rápidos</a:t>
            </a:r>
            <a:r>
              <a:rPr lang="es-PE" sz="3200" dirty="0" smtClean="0"/>
              <a:t>. E.D, pág., 11</a:t>
            </a:r>
            <a:endParaRPr lang="es-PE"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 GP.png"/>
          <p:cNvPicPr>
            <a:picLocks noChangeAspect="1"/>
          </p:cNvPicPr>
          <p:nvPr/>
        </p:nvPicPr>
        <p:blipFill>
          <a:blip r:embed="rId2" cstate="print"/>
          <a:stretch>
            <a:fillRect/>
          </a:stretch>
        </p:blipFill>
        <p:spPr>
          <a:xfrm>
            <a:off x="18191" y="0"/>
            <a:ext cx="9107618" cy="6858000"/>
          </a:xfrm>
          <a:prstGeom prst="rect">
            <a:avLst/>
          </a:prstGeom>
        </p:spPr>
      </p:pic>
      <p:sp>
        <p:nvSpPr>
          <p:cNvPr id="6" name="5 Rectángulo"/>
          <p:cNvSpPr/>
          <p:nvPr/>
        </p:nvSpPr>
        <p:spPr>
          <a:xfrm>
            <a:off x="251520" y="836712"/>
            <a:ext cx="8712968" cy="5509200"/>
          </a:xfrm>
          <a:prstGeom prst="rect">
            <a:avLst/>
          </a:prstGeom>
        </p:spPr>
        <p:txBody>
          <a:bodyPr wrap="square">
            <a:spAutoFit/>
          </a:bodyPr>
          <a:lstStyle/>
          <a:p>
            <a:r>
              <a:rPr lang="es-PE" sz="3200" b="1" dirty="0" smtClean="0"/>
              <a:t>              </a:t>
            </a:r>
            <a:r>
              <a:rPr lang="es-PE" sz="3200" b="1" u="sng" dirty="0" smtClean="0"/>
              <a:t>Pronto </a:t>
            </a:r>
            <a:r>
              <a:rPr lang="es-PE" sz="3200" b="1" u="sng" dirty="0"/>
              <a:t>vendrán tiempos angustiosos</a:t>
            </a:r>
            <a:endParaRPr lang="es-PE" sz="3200" dirty="0"/>
          </a:p>
          <a:p>
            <a:pPr lvl="0"/>
            <a:r>
              <a:rPr lang="es-PE" sz="3200" dirty="0"/>
              <a:t>El tiempo de angustia, que irá en aumento hasta el fin, esta a las puertas.</a:t>
            </a:r>
          </a:p>
          <a:p>
            <a:pPr lvl="0"/>
            <a:r>
              <a:rPr lang="es-PE" sz="3200" dirty="0"/>
              <a:t>No tenemos tiempo que perder.</a:t>
            </a:r>
          </a:p>
          <a:p>
            <a:pPr lvl="0"/>
            <a:r>
              <a:rPr lang="es-PE" sz="3200" dirty="0"/>
              <a:t>La imagen de la bestia hablara y hará matar a todo aquel que no le adorase.</a:t>
            </a:r>
          </a:p>
          <a:p>
            <a:pPr lvl="0"/>
            <a:r>
              <a:rPr lang="es-PE" sz="3200" dirty="0"/>
              <a:t>Hará a todos grandes, pequeños, ricos, pobres, libres esclavos ponerle una marca en la mano o en la frente.</a:t>
            </a:r>
          </a:p>
          <a:p>
            <a:pPr lvl="0"/>
            <a:r>
              <a:rPr lang="es-PE" sz="3200" dirty="0"/>
              <a:t>Y que ninguno podrá comprar o vender si no tiene la marca de la bestia</a:t>
            </a:r>
            <a:r>
              <a:rPr lang="es-PE" sz="3200" dirty="0" smtClean="0"/>
              <a:t>.</a:t>
            </a:r>
            <a:endParaRPr lang="es-PE" sz="3200" dirty="0"/>
          </a:p>
        </p:txBody>
      </p:sp>
    </p:spTree>
    <p:extLst>
      <p:ext uri="{BB962C8B-B14F-4D97-AF65-F5344CB8AC3E}">
        <p14:creationId xmlns:p14="http://schemas.microsoft.com/office/powerpoint/2010/main" val="3743813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1198</Words>
  <Application>Microsoft Office PowerPoint</Application>
  <PresentationFormat>Presentación en pantalla (4:3)</PresentationFormat>
  <Paragraphs>90</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Toshiba</dc:creator>
  <cp:lastModifiedBy>Elías Torres</cp:lastModifiedBy>
  <cp:revision>30</cp:revision>
  <dcterms:created xsi:type="dcterms:W3CDTF">2010-11-01T22:31:38Z</dcterms:created>
  <dcterms:modified xsi:type="dcterms:W3CDTF">2012-06-30T00:10:11Z</dcterms:modified>
</cp:coreProperties>
</file>