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87" r:id="rId2"/>
    <p:sldId id="257" r:id="rId3"/>
    <p:sldId id="259" r:id="rId4"/>
    <p:sldId id="260" r:id="rId5"/>
    <p:sldId id="273" r:id="rId6"/>
    <p:sldId id="274" r:id="rId7"/>
    <p:sldId id="275" r:id="rId8"/>
    <p:sldId id="276" r:id="rId9"/>
    <p:sldId id="277" r:id="rId10"/>
    <p:sldId id="278" r:id="rId11"/>
    <p:sldId id="279" r:id="rId12"/>
    <p:sldId id="286" r:id="rId13"/>
    <p:sldId id="281" r:id="rId14"/>
    <p:sldId id="282" r:id="rId15"/>
    <p:sldId id="283" r:id="rId16"/>
    <p:sldId id="284" r:id="rId17"/>
    <p:sldId id="285" r:id="rId18"/>
    <p:sldId id="288" r:id="rId19"/>
  </p:sldIdLst>
  <p:sldSz cx="9144000" cy="6858000" type="screen4x3"/>
  <p:notesSz cx="6858000" cy="9144000"/>
  <p:embeddedFontLst>
    <p:embeddedFont>
      <p:font typeface="Calibri" pitchFamily="34" charset="0"/>
      <p:regular r:id="rId21"/>
      <p:bold r:id="rId22"/>
      <p:italic r:id="rId23"/>
      <p:boldItalic r:id="rId24"/>
    </p:embeddedFont>
  </p:embeddedFontLst>
  <p:defaultTextStyle>
    <a:defPPr>
      <a:defRPr lang="es-P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82DB"/>
    <a:srgbClr val="67AFEB"/>
    <a:srgbClr val="0000FF"/>
    <a:srgbClr val="A5D6E3"/>
    <a:srgbClr val="1F0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4660"/>
  </p:normalViewPr>
  <p:slideViewPr>
    <p:cSldViewPr>
      <p:cViewPr varScale="1">
        <p:scale>
          <a:sx n="66" d="100"/>
          <a:sy n="66" d="100"/>
        </p:scale>
        <p:origin x="-26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BC6E1A1-BA23-4495-AD9D-8B16FBF53244}" type="datetimeFigureOut">
              <a:rPr lang="es-PE"/>
              <a:pPr>
                <a:defRPr/>
              </a:pPr>
              <a:t>03/07/2012</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E"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08902AD-4278-4C27-ABC6-181FC9A83FD1}" type="slidenum">
              <a:rPr lang="es-PE"/>
              <a:pPr>
                <a:defRPr/>
              </a:pPr>
              <a:t>‹Nº›</a:t>
            </a:fld>
            <a:endParaRPr lang="es-PE"/>
          </a:p>
        </p:txBody>
      </p:sp>
    </p:spTree>
    <p:extLst>
      <p:ext uri="{BB962C8B-B14F-4D97-AF65-F5344CB8AC3E}">
        <p14:creationId xmlns:p14="http://schemas.microsoft.com/office/powerpoint/2010/main" val="29640427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15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PE" smtClean="0"/>
          </a:p>
        </p:txBody>
      </p:sp>
      <p:sp>
        <p:nvSpPr>
          <p:cNvPr id="215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75AA65-14C6-4854-BCE8-A40552DD2CD5}" type="slidenum">
              <a:rPr lang="es-PE" smtClean="0"/>
              <a:pPr/>
              <a:t>1</a:t>
            </a:fld>
            <a:endParaRPr lang="es-P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5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E" smtClean="0"/>
          </a:p>
        </p:txBody>
      </p:sp>
      <p:sp>
        <p:nvSpPr>
          <p:cNvPr id="225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1578A3-9392-4927-893C-DBC74D613D9F}" type="slidenum">
              <a:rPr lang="es-PE" smtClean="0"/>
              <a:pPr/>
              <a:t>6</a:t>
            </a:fld>
            <a:endParaRPr lang="es-P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5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PE" smtClean="0"/>
          </a:p>
        </p:txBody>
      </p:sp>
      <p:sp>
        <p:nvSpPr>
          <p:cNvPr id="235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A87EB9-2E70-41FB-B0A5-34FDB003215A}" type="slidenum">
              <a:rPr lang="es-PE" smtClean="0"/>
              <a:pPr/>
              <a:t>18</a:t>
            </a:fld>
            <a:endParaRPr lang="es-P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BCD050EC-4110-490C-A736-2EB177AFC9AE}" type="datetimeFigureOut">
              <a:rPr lang="es-PE"/>
              <a:pPr>
                <a:defRPr/>
              </a:pPr>
              <a:t>03/07/2012</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22F44A54-214F-4481-9F4B-6DF128F0C589}" type="slidenum">
              <a:rPr lang="es-PE"/>
              <a:pPr>
                <a:defRPr/>
              </a:pPr>
              <a:t>‹Nº›</a:t>
            </a:fld>
            <a:endParaRPr lang="es-PE"/>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AB149FE4-5DD2-4CA5-A61B-368686956777}" type="datetimeFigureOut">
              <a:rPr lang="es-PE"/>
              <a:pPr>
                <a:defRPr/>
              </a:pPr>
              <a:t>03/07/2012</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893CBB25-857D-4492-BD69-0A7251369D3B}" type="slidenum">
              <a:rPr lang="es-PE"/>
              <a:pPr>
                <a:defRPr/>
              </a:pPr>
              <a:t>‹Nº›</a:t>
            </a:fld>
            <a:endParaRPr lang="es-P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624577BF-427C-43DE-9AC7-603D4B813B25}" type="datetimeFigureOut">
              <a:rPr lang="es-PE"/>
              <a:pPr>
                <a:defRPr/>
              </a:pPr>
              <a:t>03/07/2012</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74EB26D1-F1CF-405F-9262-7AB4A2306589}" type="slidenum">
              <a:rPr lang="es-PE"/>
              <a:pPr>
                <a:defRPr/>
              </a:pPr>
              <a:t>‹Nº›</a:t>
            </a:fld>
            <a:endParaRPr lang="es-P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775575EC-FB97-45F7-B681-777FC5AF3B97}" type="datetimeFigureOut">
              <a:rPr lang="es-PE"/>
              <a:pPr>
                <a:defRPr/>
              </a:pPr>
              <a:t>03/07/2012</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DBDE9649-7184-4091-9B2A-DA8E573650BC}" type="slidenum">
              <a:rPr lang="es-PE"/>
              <a:pPr>
                <a:defRPr/>
              </a:pPr>
              <a:t>‹Nº›</a:t>
            </a:fld>
            <a:endParaRPr lang="es-P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08CCBD9-7617-47DD-A01D-61FFCCF7D576}" type="datetimeFigureOut">
              <a:rPr lang="es-PE"/>
              <a:pPr>
                <a:defRPr/>
              </a:pPr>
              <a:t>03/07/2012</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15E64C12-20BB-41D0-B644-A8432BE0A77A}" type="slidenum">
              <a:rPr lang="es-PE"/>
              <a:pPr>
                <a:defRPr/>
              </a:pPr>
              <a:t>‹Nº›</a:t>
            </a:fld>
            <a:endParaRPr lang="es-PE"/>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3 Marcador de fecha"/>
          <p:cNvSpPr>
            <a:spLocks noGrp="1"/>
          </p:cNvSpPr>
          <p:nvPr>
            <p:ph type="dt" sz="half" idx="10"/>
          </p:nvPr>
        </p:nvSpPr>
        <p:spPr/>
        <p:txBody>
          <a:bodyPr/>
          <a:lstStyle>
            <a:lvl1pPr>
              <a:defRPr/>
            </a:lvl1pPr>
          </a:lstStyle>
          <a:p>
            <a:pPr>
              <a:defRPr/>
            </a:pPr>
            <a:fld id="{0406F9A6-0AEB-44AD-98D7-A43104AD2B7F}" type="datetimeFigureOut">
              <a:rPr lang="es-PE"/>
              <a:pPr>
                <a:defRPr/>
              </a:pPr>
              <a:t>03/07/2012</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F138D3B8-ACD7-426D-9C8F-DD8DC85443C5}" type="slidenum">
              <a:rPr lang="es-PE"/>
              <a:pPr>
                <a:defRPr/>
              </a:pPr>
              <a:t>‹Nº›</a:t>
            </a:fld>
            <a:endParaRPr lang="es-P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3 Marcador de fecha"/>
          <p:cNvSpPr>
            <a:spLocks noGrp="1"/>
          </p:cNvSpPr>
          <p:nvPr>
            <p:ph type="dt" sz="half" idx="10"/>
          </p:nvPr>
        </p:nvSpPr>
        <p:spPr/>
        <p:txBody>
          <a:bodyPr/>
          <a:lstStyle>
            <a:lvl1pPr>
              <a:defRPr/>
            </a:lvl1pPr>
          </a:lstStyle>
          <a:p>
            <a:pPr>
              <a:defRPr/>
            </a:pPr>
            <a:fld id="{921575EE-3806-456B-8821-15774AC1D831}" type="datetimeFigureOut">
              <a:rPr lang="es-PE"/>
              <a:pPr>
                <a:defRPr/>
              </a:pPr>
              <a:t>03/07/2012</a:t>
            </a:fld>
            <a:endParaRPr lang="es-PE"/>
          </a:p>
        </p:txBody>
      </p:sp>
      <p:sp>
        <p:nvSpPr>
          <p:cNvPr id="8" name="4 Marcador de pie de página"/>
          <p:cNvSpPr>
            <a:spLocks noGrp="1"/>
          </p:cNvSpPr>
          <p:nvPr>
            <p:ph type="ftr" sz="quarter" idx="11"/>
          </p:nvPr>
        </p:nvSpPr>
        <p:spPr/>
        <p:txBody>
          <a:bodyPr/>
          <a:lstStyle>
            <a:lvl1pPr>
              <a:defRPr/>
            </a:lvl1pPr>
          </a:lstStyle>
          <a:p>
            <a:pPr>
              <a:defRPr/>
            </a:pPr>
            <a:endParaRPr lang="es-PE"/>
          </a:p>
        </p:txBody>
      </p:sp>
      <p:sp>
        <p:nvSpPr>
          <p:cNvPr id="9" name="5 Marcador de número de diapositiva"/>
          <p:cNvSpPr>
            <a:spLocks noGrp="1"/>
          </p:cNvSpPr>
          <p:nvPr>
            <p:ph type="sldNum" sz="quarter" idx="12"/>
          </p:nvPr>
        </p:nvSpPr>
        <p:spPr/>
        <p:txBody>
          <a:bodyPr/>
          <a:lstStyle>
            <a:lvl1pPr>
              <a:defRPr/>
            </a:lvl1pPr>
          </a:lstStyle>
          <a:p>
            <a:pPr>
              <a:defRPr/>
            </a:pPr>
            <a:fld id="{8005CA51-8322-46B5-A236-178D4C8C452B}" type="slidenum">
              <a:rPr lang="es-PE"/>
              <a:pPr>
                <a:defRPr/>
              </a:pPr>
              <a:t>‹Nº›</a:t>
            </a:fld>
            <a:endParaRPr lang="es-P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3 Marcador de fecha"/>
          <p:cNvSpPr>
            <a:spLocks noGrp="1"/>
          </p:cNvSpPr>
          <p:nvPr>
            <p:ph type="dt" sz="half" idx="10"/>
          </p:nvPr>
        </p:nvSpPr>
        <p:spPr/>
        <p:txBody>
          <a:bodyPr/>
          <a:lstStyle>
            <a:lvl1pPr>
              <a:defRPr/>
            </a:lvl1pPr>
          </a:lstStyle>
          <a:p>
            <a:pPr>
              <a:defRPr/>
            </a:pPr>
            <a:fld id="{ACA68FAF-ECEE-4B8F-BC5E-E6733679B267}" type="datetimeFigureOut">
              <a:rPr lang="es-PE"/>
              <a:pPr>
                <a:defRPr/>
              </a:pPr>
              <a:t>03/07/2012</a:t>
            </a:fld>
            <a:endParaRPr lang="es-PE"/>
          </a:p>
        </p:txBody>
      </p:sp>
      <p:sp>
        <p:nvSpPr>
          <p:cNvPr id="4" name="4 Marcador de pie de página"/>
          <p:cNvSpPr>
            <a:spLocks noGrp="1"/>
          </p:cNvSpPr>
          <p:nvPr>
            <p:ph type="ftr" sz="quarter" idx="11"/>
          </p:nvPr>
        </p:nvSpPr>
        <p:spPr/>
        <p:txBody>
          <a:bodyPr/>
          <a:lstStyle>
            <a:lvl1pPr>
              <a:defRPr/>
            </a:lvl1pPr>
          </a:lstStyle>
          <a:p>
            <a:pPr>
              <a:defRPr/>
            </a:pPr>
            <a:endParaRPr lang="es-PE"/>
          </a:p>
        </p:txBody>
      </p:sp>
      <p:sp>
        <p:nvSpPr>
          <p:cNvPr id="5" name="5 Marcador de número de diapositiva"/>
          <p:cNvSpPr>
            <a:spLocks noGrp="1"/>
          </p:cNvSpPr>
          <p:nvPr>
            <p:ph type="sldNum" sz="quarter" idx="12"/>
          </p:nvPr>
        </p:nvSpPr>
        <p:spPr/>
        <p:txBody>
          <a:bodyPr/>
          <a:lstStyle>
            <a:lvl1pPr>
              <a:defRPr/>
            </a:lvl1pPr>
          </a:lstStyle>
          <a:p>
            <a:pPr>
              <a:defRPr/>
            </a:pPr>
            <a:fld id="{90965D2B-BBDC-41DA-A91A-819BD79F0FA9}" type="slidenum">
              <a:rPr lang="es-PE"/>
              <a:pPr>
                <a:defRPr/>
              </a:pPr>
              <a:t>‹Nº›</a:t>
            </a:fld>
            <a:endParaRPr lang="es-P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241DA2A-5461-49AD-BB34-43879883515D}" type="datetimeFigureOut">
              <a:rPr lang="es-PE"/>
              <a:pPr>
                <a:defRPr/>
              </a:pPr>
              <a:t>03/07/2012</a:t>
            </a:fld>
            <a:endParaRPr lang="es-PE"/>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pPr>
              <a:defRPr/>
            </a:pPr>
            <a:fld id="{1AD3AC6C-69D0-4498-83DD-53C39CF7BC3E}" type="slidenum">
              <a:rPr lang="es-PE"/>
              <a:pPr>
                <a:defRPr/>
              </a:pPr>
              <a:t>‹Nº›</a:t>
            </a:fld>
            <a:endParaRPr lang="es-P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42B3B8D-31D3-4E7D-B0C4-1B7D4CD42932}" type="datetimeFigureOut">
              <a:rPr lang="es-PE"/>
              <a:pPr>
                <a:defRPr/>
              </a:pPr>
              <a:t>03/07/2012</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041AF6D9-3F37-4718-BFE9-8E72EB5EB121}" type="slidenum">
              <a:rPr lang="es-PE"/>
              <a:pPr>
                <a:defRPr/>
              </a:pPr>
              <a:t>‹Nº›</a:t>
            </a:fld>
            <a:endParaRPr lang="es-P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A13AC22-FB3F-4CCD-8B87-AD60F11448BC}" type="datetimeFigureOut">
              <a:rPr lang="es-PE"/>
              <a:pPr>
                <a:defRPr/>
              </a:pPr>
              <a:t>03/07/2012</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7ADA5E49-FE70-4148-BAB5-92C7264D7439}" type="slidenum">
              <a:rPr lang="es-PE"/>
              <a:pPr>
                <a:defRPr/>
              </a:pPr>
              <a:t>‹Nº›</a:t>
            </a:fld>
            <a:endParaRPr lang="es-P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PE"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1B70D0-A55A-474E-BD97-CD88E5464899}" type="datetimeFigureOut">
              <a:rPr lang="es-PE"/>
              <a:pPr>
                <a:defRPr/>
              </a:pPr>
              <a:t>03/07/2012</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89CA935-902D-4E3C-991B-22CA3F73C148}" type="slidenum">
              <a:rPr lang="es-PE"/>
              <a:pPr>
                <a:defRPr/>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F:\Proyectos Adventistas\Pastor ELIAS TORRES\FORUN MIPES\presentacion PPT\0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4343" name="Picture 7" descr="F:\Proyectos Adventistas\Pastor ELIAS TORRES\FORUN MIPES\presentacion PPT\crupo.png"/>
          <p:cNvPicPr>
            <a:picLocks noChangeAspect="1" noChangeArrowheads="1"/>
          </p:cNvPicPr>
          <p:nvPr/>
        </p:nvPicPr>
        <p:blipFill>
          <a:blip r:embed="rId4" cstate="print"/>
          <a:srcRect/>
          <a:stretch>
            <a:fillRect/>
          </a:stretch>
        </p:blipFill>
        <p:spPr bwMode="auto">
          <a:xfrm>
            <a:off x="3405188" y="1643063"/>
            <a:ext cx="5738812" cy="5214937"/>
          </a:xfrm>
          <a:prstGeom prst="rect">
            <a:avLst/>
          </a:prstGeom>
          <a:noFill/>
          <a:ln w="9525">
            <a:noFill/>
            <a:miter lim="800000"/>
            <a:headEnd/>
            <a:tailEnd/>
          </a:ln>
        </p:spPr>
      </p:pic>
      <p:pic>
        <p:nvPicPr>
          <p:cNvPr id="14338" name="Picture 2" descr="F:\Proyectos Adventistas\Pastor ELIAS TORRES\FORUN MIPES\presentacion PPT\carra vertical.png"/>
          <p:cNvPicPr>
            <a:picLocks noChangeAspect="1" noChangeArrowheads="1"/>
          </p:cNvPicPr>
          <p:nvPr/>
        </p:nvPicPr>
        <p:blipFill>
          <a:blip r:embed="rId5" cstate="print"/>
          <a:srcRect/>
          <a:stretch>
            <a:fillRect/>
          </a:stretch>
        </p:blipFill>
        <p:spPr bwMode="auto">
          <a:xfrm>
            <a:off x="0" y="0"/>
            <a:ext cx="4354513" cy="6858000"/>
          </a:xfrm>
          <a:prstGeom prst="rect">
            <a:avLst/>
          </a:prstGeom>
          <a:noFill/>
          <a:ln w="9525">
            <a:noFill/>
            <a:miter lim="800000"/>
            <a:headEnd/>
            <a:tailEnd/>
          </a:ln>
        </p:spPr>
      </p:pic>
      <p:pic>
        <p:nvPicPr>
          <p:cNvPr id="2053" name="Picture 9" descr="F:\Proyectos Adventistas\Pastor ELIAS TORRES\FORUN MIPES\presentacion PPT\logo GP.png"/>
          <p:cNvPicPr>
            <a:picLocks noChangeAspect="1" noChangeArrowheads="1"/>
          </p:cNvPicPr>
          <p:nvPr/>
        </p:nvPicPr>
        <p:blipFill>
          <a:blip r:embed="rId6" cstate="print"/>
          <a:srcRect/>
          <a:stretch>
            <a:fillRect/>
          </a:stretch>
        </p:blipFill>
        <p:spPr bwMode="auto">
          <a:xfrm>
            <a:off x="8286750" y="142875"/>
            <a:ext cx="692150" cy="596900"/>
          </a:xfrm>
          <a:prstGeom prst="rect">
            <a:avLst/>
          </a:prstGeom>
          <a:noFill/>
          <a:ln w="9525">
            <a:noFill/>
            <a:miter lim="800000"/>
            <a:headEnd/>
            <a:tailEnd/>
          </a:ln>
        </p:spPr>
      </p:pic>
      <p:pic>
        <p:nvPicPr>
          <p:cNvPr id="14346" name="Picture 10" descr="F:\Proyectos Adventistas\Pastor ELIAS TORRES\FORUN MIPES\presentacion PPT\lideres-02.png"/>
          <p:cNvPicPr>
            <a:picLocks noChangeAspect="1" noChangeArrowheads="1"/>
          </p:cNvPicPr>
          <p:nvPr/>
        </p:nvPicPr>
        <p:blipFill>
          <a:blip r:embed="rId7" cstate="print"/>
          <a:srcRect/>
          <a:stretch>
            <a:fillRect/>
          </a:stretch>
        </p:blipFill>
        <p:spPr bwMode="auto">
          <a:xfrm>
            <a:off x="214313" y="1500188"/>
            <a:ext cx="3786187" cy="2027237"/>
          </a:xfrm>
          <a:prstGeom prst="rect">
            <a:avLst/>
          </a:prstGeom>
          <a:noFill/>
          <a:ln w="9525">
            <a:noFill/>
            <a:miter lim="800000"/>
            <a:headEnd/>
            <a:tailEnd/>
          </a:ln>
        </p:spPr>
      </p:pic>
      <p:pic>
        <p:nvPicPr>
          <p:cNvPr id="14347" name="Picture 11" descr="F:\Proyectos Adventistas\Pastor ELIAS TORRES\FORUN MIPES\presentacion PPT\1forum - 02.png"/>
          <p:cNvPicPr>
            <a:picLocks noChangeAspect="1" noChangeArrowheads="1"/>
          </p:cNvPicPr>
          <p:nvPr/>
        </p:nvPicPr>
        <p:blipFill>
          <a:blip r:embed="rId8" cstate="print"/>
          <a:srcRect/>
          <a:stretch>
            <a:fillRect/>
          </a:stretch>
        </p:blipFill>
        <p:spPr bwMode="auto">
          <a:xfrm>
            <a:off x="0" y="214313"/>
            <a:ext cx="2028825" cy="1357312"/>
          </a:xfrm>
          <a:prstGeom prst="rect">
            <a:avLst/>
          </a:prstGeom>
          <a:noFill/>
          <a:ln w="9525">
            <a:noFill/>
            <a:miter lim="800000"/>
            <a:headEnd/>
            <a:tailEnd/>
          </a:ln>
        </p:spPr>
      </p:pic>
      <p:sp>
        <p:nvSpPr>
          <p:cNvPr id="14" name="13 CuadroTexto"/>
          <p:cNvSpPr txBox="1"/>
          <p:nvPr/>
        </p:nvSpPr>
        <p:spPr>
          <a:xfrm>
            <a:off x="285750" y="3698875"/>
            <a:ext cx="2500313" cy="1016000"/>
          </a:xfrm>
          <a:prstGeom prst="rect">
            <a:avLst/>
          </a:prstGeom>
          <a:noFill/>
          <a:effectLst>
            <a:outerShdw blurRad="50800" dist="38100" dir="2700000" algn="tl" rotWithShape="0">
              <a:prstClr val="black">
                <a:alpha val="40000"/>
              </a:prstClr>
            </a:outerShdw>
          </a:effectLst>
        </p:spPr>
        <p:txBody>
          <a:bodyPr>
            <a:spAutoFit/>
          </a:bodyPr>
          <a:lstStyle/>
          <a:p>
            <a:pPr fontAlgn="auto">
              <a:spcAft>
                <a:spcPts val="0"/>
              </a:spcAft>
              <a:defRPr/>
            </a:pPr>
            <a:r>
              <a:rPr lang="es-ES" sz="2000" b="1" dirty="0">
                <a:solidFill>
                  <a:schemeClr val="bg1"/>
                </a:solidFill>
              </a:rPr>
              <a:t>ELENA G. WHITE</a:t>
            </a:r>
          </a:p>
          <a:p>
            <a:pPr fontAlgn="auto">
              <a:spcAft>
                <a:spcPts val="0"/>
              </a:spcAft>
              <a:defRPr/>
            </a:pPr>
            <a:r>
              <a:rPr lang="es-ES" sz="2000" b="1" dirty="0">
                <a:solidFill>
                  <a:schemeClr val="bg1"/>
                </a:solidFill>
              </a:rPr>
              <a:t>Y LOS GRUPOS PEQUEÑOS</a:t>
            </a:r>
          </a:p>
        </p:txBody>
      </p:sp>
      <p:sp>
        <p:nvSpPr>
          <p:cNvPr id="15" name="14 CuadroTexto"/>
          <p:cNvSpPr txBox="1"/>
          <p:nvPr/>
        </p:nvSpPr>
        <p:spPr>
          <a:xfrm>
            <a:off x="142875" y="6335713"/>
            <a:ext cx="3286125" cy="307975"/>
          </a:xfrm>
          <a:prstGeom prst="rect">
            <a:avLst/>
          </a:prstGeom>
          <a:noFill/>
          <a:effectLst>
            <a:outerShdw blurRad="50800" dist="38100" dir="2700000" algn="tl" rotWithShape="0">
              <a:prstClr val="black">
                <a:alpha val="40000"/>
              </a:prstClr>
            </a:outerShdw>
          </a:effectLst>
        </p:spPr>
        <p:txBody>
          <a:bodyPr>
            <a:spAutoFit/>
          </a:bodyPr>
          <a:lstStyle/>
          <a:p>
            <a:pPr>
              <a:defRPr/>
            </a:pPr>
            <a:r>
              <a:rPr lang="es-PE" sz="1400" b="1" spc="100" dirty="0">
                <a:solidFill>
                  <a:srgbClr val="A5D6E3"/>
                </a:solidFill>
                <a:latin typeface="Arial" pitchFamily="34" charset="0"/>
                <a:cs typeface="Arial" pitchFamily="34" charset="0"/>
              </a:rPr>
              <a:t>Unión Peruana del Sur</a:t>
            </a:r>
          </a:p>
        </p:txBody>
      </p:sp>
      <p:sp>
        <p:nvSpPr>
          <p:cNvPr id="10" name="9 CuadroTexto"/>
          <p:cNvSpPr txBox="1"/>
          <p:nvPr/>
        </p:nvSpPr>
        <p:spPr>
          <a:xfrm>
            <a:off x="285750" y="4786313"/>
            <a:ext cx="3286125" cy="338137"/>
          </a:xfrm>
          <a:prstGeom prst="rect">
            <a:avLst/>
          </a:prstGeom>
          <a:noFill/>
          <a:effectLst>
            <a:outerShdw blurRad="50800" dist="38100" dir="2700000" algn="tl" rotWithShape="0">
              <a:prstClr val="black">
                <a:alpha val="40000"/>
              </a:prstClr>
            </a:outerShdw>
          </a:effectLst>
        </p:spPr>
        <p:txBody>
          <a:bodyPr>
            <a:spAutoFit/>
          </a:bodyPr>
          <a:lstStyle/>
          <a:p>
            <a:pPr fontAlgn="auto">
              <a:spcAft>
                <a:spcPts val="0"/>
              </a:spcAft>
              <a:defRPr/>
            </a:pPr>
            <a:r>
              <a:rPr lang="es-ES" sz="1600" b="1" dirty="0" err="1">
                <a:solidFill>
                  <a:schemeClr val="bg1"/>
                </a:solidFill>
              </a:rPr>
              <a:t>Pr.</a:t>
            </a:r>
            <a:r>
              <a:rPr lang="es-ES" sz="1600" b="1" dirty="0">
                <a:solidFill>
                  <a:schemeClr val="bg1"/>
                </a:solidFill>
              </a:rPr>
              <a:t>  Russell </a:t>
            </a:r>
            <a:r>
              <a:rPr lang="es-ES" sz="1600" b="1" dirty="0" err="1">
                <a:solidFill>
                  <a:schemeClr val="bg1"/>
                </a:solidFill>
              </a:rPr>
              <a:t>Burrill</a:t>
            </a:r>
            <a:endParaRPr lang="es-ES" sz="16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800"/>
                                        <p:tgtEl>
                                          <p:spTgt spid="14343"/>
                                        </p:tgtEl>
                                      </p:cBhvr>
                                    </p:animEffect>
                                  </p:childTnLst>
                                </p:cTn>
                              </p:par>
                              <p:par>
                                <p:cTn id="8" presetID="2" presetClass="entr" presetSubtype="8" fill="hold" nodeType="withEffect">
                                  <p:stCondLst>
                                    <p:cond delay="500"/>
                                  </p:stCondLst>
                                  <p:childTnLst>
                                    <p:set>
                                      <p:cBhvr>
                                        <p:cTn id="9" dur="1" fill="hold">
                                          <p:stCondLst>
                                            <p:cond delay="0"/>
                                          </p:stCondLst>
                                        </p:cTn>
                                        <p:tgtEl>
                                          <p:spTgt spid="14338"/>
                                        </p:tgtEl>
                                        <p:attrNameLst>
                                          <p:attrName>style.visibility</p:attrName>
                                        </p:attrNameLst>
                                      </p:cBhvr>
                                      <p:to>
                                        <p:strVal val="visible"/>
                                      </p:to>
                                    </p:set>
                                    <p:anim calcmode="lin" valueType="num">
                                      <p:cBhvr additive="base">
                                        <p:cTn id="10" dur="700" fill="hold"/>
                                        <p:tgtEl>
                                          <p:spTgt spid="14338"/>
                                        </p:tgtEl>
                                        <p:attrNameLst>
                                          <p:attrName>ppt_x</p:attrName>
                                        </p:attrNameLst>
                                      </p:cBhvr>
                                      <p:tavLst>
                                        <p:tav tm="0">
                                          <p:val>
                                            <p:strVal val="0-#ppt_w/2"/>
                                          </p:val>
                                        </p:tav>
                                        <p:tav tm="100000">
                                          <p:val>
                                            <p:strVal val="#ppt_x"/>
                                          </p:val>
                                        </p:tav>
                                      </p:tavLst>
                                    </p:anim>
                                    <p:anim calcmode="lin" valueType="num">
                                      <p:cBhvr additive="base">
                                        <p:cTn id="11" dur="700" fill="hold"/>
                                        <p:tgtEl>
                                          <p:spTgt spid="14338"/>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1000"/>
                                  </p:stCondLst>
                                  <p:childTnLst>
                                    <p:set>
                                      <p:cBhvr>
                                        <p:cTn id="13" dur="1" fill="hold">
                                          <p:stCondLst>
                                            <p:cond delay="0"/>
                                          </p:stCondLst>
                                        </p:cTn>
                                        <p:tgtEl>
                                          <p:spTgt spid="14347"/>
                                        </p:tgtEl>
                                        <p:attrNameLst>
                                          <p:attrName>style.visibility</p:attrName>
                                        </p:attrNameLst>
                                      </p:cBhvr>
                                      <p:to>
                                        <p:strVal val="visible"/>
                                      </p:to>
                                    </p:set>
                                    <p:animEffect transition="in" filter="fade">
                                      <p:cBhvr>
                                        <p:cTn id="14" dur="500"/>
                                        <p:tgtEl>
                                          <p:spTgt spid="14347"/>
                                        </p:tgtEl>
                                      </p:cBhvr>
                                    </p:animEffect>
                                  </p:childTnLst>
                                </p:cTn>
                              </p:par>
                              <p:par>
                                <p:cTn id="15" presetID="10" presetClass="entr" presetSubtype="0" fill="hold" nodeType="withEffect">
                                  <p:stCondLst>
                                    <p:cond delay="1300"/>
                                  </p:stCondLst>
                                  <p:childTnLst>
                                    <p:set>
                                      <p:cBhvr>
                                        <p:cTn id="16" dur="1" fill="hold">
                                          <p:stCondLst>
                                            <p:cond delay="0"/>
                                          </p:stCondLst>
                                        </p:cTn>
                                        <p:tgtEl>
                                          <p:spTgt spid="14346"/>
                                        </p:tgtEl>
                                        <p:attrNameLst>
                                          <p:attrName>style.visibility</p:attrName>
                                        </p:attrNameLst>
                                      </p:cBhvr>
                                      <p:to>
                                        <p:strVal val="visible"/>
                                      </p:to>
                                    </p:set>
                                    <p:animEffect transition="in" filter="fade">
                                      <p:cBhvr>
                                        <p:cTn id="17" dur="500"/>
                                        <p:tgtEl>
                                          <p:spTgt spid="14346"/>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18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21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F:\Proyectos Adventistas\Pastor ELIAS TORRES\FORUN MIPES\presentacion PPT\fondo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Rectangle 5"/>
          <p:cNvSpPr txBox="1">
            <a:spLocks noChangeArrowheads="1"/>
          </p:cNvSpPr>
          <p:nvPr/>
        </p:nvSpPr>
        <p:spPr bwMode="auto">
          <a:xfrm>
            <a:off x="428625" y="1857375"/>
            <a:ext cx="8515350" cy="4429125"/>
          </a:xfrm>
          <a:prstGeom prst="rect">
            <a:avLst/>
          </a:prstGeom>
          <a:noFill/>
          <a:ln w="9525">
            <a:noFill/>
            <a:miter lim="800000"/>
            <a:headEnd/>
            <a:tailEnd/>
          </a:ln>
        </p:spPr>
        <p:txBody>
          <a:bodyPr/>
          <a:lstStyle/>
          <a:p>
            <a:pPr algn="ctr" fontAlgn="auto">
              <a:spcAft>
                <a:spcPts val="0"/>
              </a:spcAft>
              <a:defRPr/>
            </a:pPr>
            <a:r>
              <a:rPr lang="es-PE" sz="3600" dirty="0">
                <a:solidFill>
                  <a:srgbClr val="0070C0"/>
                </a:solidFill>
                <a:latin typeface="+mj-lt"/>
                <a:ea typeface="Calibri" pitchFamily="34" charset="0"/>
                <a:cs typeface="Arial" pitchFamily="34" charset="0"/>
              </a:rPr>
              <a:t> </a:t>
            </a:r>
            <a:r>
              <a:rPr lang="pt-BR" sz="2800" dirty="0">
                <a:solidFill>
                  <a:srgbClr val="0070C0"/>
                </a:solidFill>
                <a:latin typeface="+mj-lt"/>
              </a:rPr>
              <a:t>“</a:t>
            </a:r>
            <a:r>
              <a:rPr lang="es-PE" sz="2800" dirty="0">
                <a:solidFill>
                  <a:srgbClr val="0070C0"/>
                </a:solidFill>
                <a:latin typeface="+mj-lt"/>
              </a:rPr>
              <a:t>Hay lugares no trabajados en los que debería haberse entrado, y las almas deberían haber sido alcanzadas por la verdad. Los grupos pequeños de obreros, bajo el sabio comando de maestros consagrados, deberían ir a estos lugares necesitados. Siempre que este trabajo sea abordado con seriedad, se necesitan dar pasos cautelosos”. </a:t>
            </a:r>
          </a:p>
          <a:p>
            <a:pPr algn="ctr" fontAlgn="auto">
              <a:spcAft>
                <a:spcPts val="0"/>
              </a:spcAft>
              <a:defRPr/>
            </a:pPr>
            <a:r>
              <a:rPr lang="pt-BR" sz="2800" dirty="0">
                <a:solidFill>
                  <a:srgbClr val="0070C0"/>
                </a:solidFill>
                <a:latin typeface="+mj-lt"/>
              </a:rPr>
              <a:t/>
            </a:r>
            <a:br>
              <a:rPr lang="pt-BR" sz="2800" dirty="0">
                <a:solidFill>
                  <a:srgbClr val="0070C0"/>
                </a:solidFill>
                <a:latin typeface="+mj-lt"/>
              </a:rPr>
            </a:br>
            <a:r>
              <a:rPr lang="pt-BR" sz="2400" b="1" dirty="0" err="1">
                <a:solidFill>
                  <a:srgbClr val="0070C0"/>
                </a:solidFill>
                <a:latin typeface="+mj-lt"/>
              </a:rPr>
              <a:t>Manuscript</a:t>
            </a:r>
            <a:r>
              <a:rPr lang="pt-BR" sz="2400" b="1" dirty="0">
                <a:solidFill>
                  <a:srgbClr val="0070C0"/>
                </a:solidFill>
                <a:latin typeface="+mj-lt"/>
              </a:rPr>
              <a:t> Releases, vol. 21, p. 175</a:t>
            </a:r>
            <a:endParaRPr lang="pt-BR" sz="2800" b="1" dirty="0">
              <a:solidFill>
                <a:srgbClr val="0070C0"/>
              </a:solidFill>
              <a:latin typeface="+mj-lt"/>
            </a:endParaRPr>
          </a:p>
        </p:txBody>
      </p:sp>
      <p:pic>
        <p:nvPicPr>
          <p:cNvPr id="17" name="Picture 5" descr="F:\Proyectos Adventistas\Pastor ELIAS TORRES\FORUN MIPES\presentacion PPT\01-4.png"/>
          <p:cNvPicPr>
            <a:picLocks noChangeAspect="1" noChangeArrowheads="1"/>
          </p:cNvPicPr>
          <p:nvPr/>
        </p:nvPicPr>
        <p:blipFill>
          <a:blip r:embed="rId3" cstate="print"/>
          <a:srcRect/>
          <a:stretch>
            <a:fillRect/>
          </a:stretch>
        </p:blipFill>
        <p:spPr bwMode="auto">
          <a:xfrm>
            <a:off x="0" y="142875"/>
            <a:ext cx="2582863" cy="504825"/>
          </a:xfrm>
          <a:prstGeom prst="rect">
            <a:avLst/>
          </a:prstGeom>
          <a:noFill/>
          <a:ln w="9525">
            <a:noFill/>
            <a:miter lim="800000"/>
            <a:headEnd/>
            <a:tailEnd/>
          </a:ln>
        </p:spPr>
      </p:pic>
      <p:pic>
        <p:nvPicPr>
          <p:cNvPr id="18" name="Picture 6" descr="F:\Proyectos Adventistas\Pastor ELIAS TORRES\FORUN MIPES\presentacion PPT\01-5.png"/>
          <p:cNvPicPr>
            <a:picLocks noChangeAspect="1" noChangeArrowheads="1"/>
          </p:cNvPicPr>
          <p:nvPr/>
        </p:nvPicPr>
        <p:blipFill>
          <a:blip r:embed="rId4" cstate="print"/>
          <a:srcRect/>
          <a:stretch>
            <a:fillRect/>
          </a:stretch>
        </p:blipFill>
        <p:spPr bwMode="auto">
          <a:xfrm>
            <a:off x="500063" y="500063"/>
            <a:ext cx="2000250" cy="1071562"/>
          </a:xfrm>
          <a:prstGeom prst="rect">
            <a:avLst/>
          </a:prstGeom>
          <a:noFill/>
          <a:ln w="9525">
            <a:noFill/>
            <a:miter lim="800000"/>
            <a:headEnd/>
            <a:tailEnd/>
          </a:ln>
        </p:spPr>
      </p:pic>
      <p:pic>
        <p:nvPicPr>
          <p:cNvPr id="11270" name="Picture 5" descr="F:\Proyectos Adventistas\Pastor ELIAS TORRES\FORUN MIPES\presentacion PPT\logo GP.png"/>
          <p:cNvPicPr>
            <a:picLocks noChangeAspect="1" noChangeArrowheads="1"/>
          </p:cNvPicPr>
          <p:nvPr/>
        </p:nvPicPr>
        <p:blipFill>
          <a:blip r:embed="rId5" cstate="print"/>
          <a:srcRect/>
          <a:stretch>
            <a:fillRect/>
          </a:stretch>
        </p:blipFill>
        <p:spPr bwMode="auto">
          <a:xfrm>
            <a:off x="8215313" y="6143625"/>
            <a:ext cx="692150" cy="5969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F:\Proyectos Adventistas\Pastor ELIAS TORRES\FORUN MIPES\presentacion PPT\fond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028" name="Picture 4" descr="F:\Proyectos Adventistas\Pastor ELIAS TORRES\FORUN MIPES\presentacion PPT\01-3.png"/>
          <p:cNvPicPr>
            <a:picLocks noChangeAspect="1" noChangeArrowheads="1"/>
          </p:cNvPicPr>
          <p:nvPr/>
        </p:nvPicPr>
        <p:blipFill>
          <a:blip r:embed="rId3" cstate="print"/>
          <a:srcRect/>
          <a:stretch>
            <a:fillRect/>
          </a:stretch>
        </p:blipFill>
        <p:spPr bwMode="auto">
          <a:xfrm>
            <a:off x="0" y="0"/>
            <a:ext cx="9144000" cy="2643188"/>
          </a:xfrm>
          <a:prstGeom prst="rect">
            <a:avLst/>
          </a:prstGeom>
          <a:noFill/>
          <a:ln w="9525">
            <a:noFill/>
            <a:miter lim="800000"/>
            <a:headEnd/>
            <a:tailEnd/>
          </a:ln>
        </p:spPr>
      </p:pic>
      <p:pic>
        <p:nvPicPr>
          <p:cNvPr id="1029" name="Picture 5" descr="F:\Proyectos Adventistas\Pastor ELIAS TORRES\FORUN MIPES\presentacion PPT\01-4.png"/>
          <p:cNvPicPr>
            <a:picLocks noChangeAspect="1" noChangeArrowheads="1"/>
          </p:cNvPicPr>
          <p:nvPr/>
        </p:nvPicPr>
        <p:blipFill>
          <a:blip r:embed="rId4" cstate="print"/>
          <a:srcRect/>
          <a:stretch>
            <a:fillRect/>
          </a:stretch>
        </p:blipFill>
        <p:spPr bwMode="auto">
          <a:xfrm>
            <a:off x="285750" y="142875"/>
            <a:ext cx="2582863" cy="504825"/>
          </a:xfrm>
          <a:prstGeom prst="rect">
            <a:avLst/>
          </a:prstGeom>
          <a:noFill/>
          <a:ln w="9525">
            <a:noFill/>
            <a:miter lim="800000"/>
            <a:headEnd/>
            <a:tailEnd/>
          </a:ln>
        </p:spPr>
      </p:pic>
      <p:pic>
        <p:nvPicPr>
          <p:cNvPr id="10" name="Picture 6" descr="F:\Proyectos Adventistas\Pastor ELIAS TORRES\FORUN MIPES\presentacion PPT\01-5.png"/>
          <p:cNvPicPr>
            <a:picLocks noChangeAspect="1" noChangeArrowheads="1"/>
          </p:cNvPicPr>
          <p:nvPr/>
        </p:nvPicPr>
        <p:blipFill>
          <a:blip r:embed="rId5" cstate="print"/>
          <a:srcRect/>
          <a:stretch>
            <a:fillRect/>
          </a:stretch>
        </p:blipFill>
        <p:spPr bwMode="auto">
          <a:xfrm>
            <a:off x="928688" y="428625"/>
            <a:ext cx="2000250" cy="1071563"/>
          </a:xfrm>
          <a:prstGeom prst="rect">
            <a:avLst/>
          </a:prstGeom>
          <a:noFill/>
          <a:ln w="9525">
            <a:noFill/>
            <a:miter lim="800000"/>
            <a:headEnd/>
            <a:tailEnd/>
          </a:ln>
        </p:spPr>
      </p:pic>
      <p:sp>
        <p:nvSpPr>
          <p:cNvPr id="11" name="10 CuadroTexto"/>
          <p:cNvSpPr txBox="1"/>
          <p:nvPr/>
        </p:nvSpPr>
        <p:spPr>
          <a:xfrm>
            <a:off x="4643438" y="285750"/>
            <a:ext cx="4143375" cy="338554"/>
          </a:xfrm>
          <a:prstGeom prst="rect">
            <a:avLst/>
          </a:prstGeom>
          <a:noFill/>
          <a:effectLst>
            <a:outerShdw blurRad="50800" dist="38100" dir="2700000" algn="tl" rotWithShape="0">
              <a:prstClr val="black">
                <a:alpha val="40000"/>
              </a:prstClr>
            </a:outerShdw>
          </a:effectLst>
        </p:spPr>
        <p:txBody>
          <a:bodyPr wrap="square">
            <a:spAutoFit/>
          </a:bodyPr>
          <a:lstStyle/>
          <a:p>
            <a:pPr algn="r" fontAlgn="auto">
              <a:spcAft>
                <a:spcPts val="0"/>
              </a:spcAft>
              <a:defRPr/>
            </a:pPr>
            <a:r>
              <a:rPr lang="es-ES" sz="1600" dirty="0">
                <a:solidFill>
                  <a:schemeClr val="bg1"/>
                </a:solidFill>
              </a:rPr>
              <a:t>Elena G. White y los Grupos Pequeños</a:t>
            </a:r>
          </a:p>
        </p:txBody>
      </p:sp>
      <p:sp>
        <p:nvSpPr>
          <p:cNvPr id="17" name="Rectangle 10"/>
          <p:cNvSpPr txBox="1">
            <a:spLocks noChangeArrowheads="1"/>
          </p:cNvSpPr>
          <p:nvPr/>
        </p:nvSpPr>
        <p:spPr bwMode="auto">
          <a:xfrm>
            <a:off x="285750" y="2643188"/>
            <a:ext cx="8515350" cy="3714750"/>
          </a:xfrm>
          <a:prstGeom prst="rect">
            <a:avLst/>
          </a:prstGeom>
          <a:noFill/>
          <a:ln w="9525">
            <a:noFill/>
            <a:miter lim="800000"/>
            <a:headEnd/>
            <a:tailEnd/>
          </a:ln>
        </p:spPr>
        <p:txBody>
          <a:bodyPr/>
          <a:lstStyle/>
          <a:p>
            <a:pPr algn="ctr" fontAlgn="auto">
              <a:spcAft>
                <a:spcPts val="0"/>
              </a:spcAft>
              <a:defRPr/>
            </a:pPr>
            <a:r>
              <a:rPr lang="es-PE" sz="2800" dirty="0">
                <a:solidFill>
                  <a:srgbClr val="0070C0"/>
                </a:solidFill>
                <a:latin typeface="+mj-lt"/>
              </a:rPr>
              <a:t>“Reúnanse grupos pequeños por las tardes, al mediodía, o temprano en la mañana para estudiar la Biblia. Tengan un momento de oración, para que el Espíritu Santo los fortalezca, ilumine y santifique [...] Los ángeles de Dios están presentes en sus reuniones. Ustedes se alimentarán con las hojas del árbol de la vida. Qué hermoso testimonio podrán dar del amor manifestado...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60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par>
                          <p:cTn id="9" fill="hold">
                            <p:stCondLst>
                              <p:cond delay="11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1000"/>
                                        <p:tgtEl>
                                          <p:spTgt spid="1029"/>
                                        </p:tgtEl>
                                      </p:cBhvr>
                                    </p:animEffect>
                                  </p:childTnLst>
                                </p:cTn>
                              </p:par>
                            </p:childTnLst>
                          </p:cTn>
                        </p:par>
                        <p:par>
                          <p:cTn id="16" fill="hold">
                            <p:stCondLst>
                              <p:cond delay="21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F:\Proyectos Adventistas\Pastor ELIAS TORRES\FORUN MIPES\presentacion PPT\fondo0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4" name="Picture 2" descr="F:\Proyectos Adventistas\Pastor ELIAS TORRES\FORUN MIPES\presentacion PPT\carra vertical.png"/>
          <p:cNvPicPr>
            <a:picLocks noChangeAspect="1" noChangeArrowheads="1"/>
          </p:cNvPicPr>
          <p:nvPr/>
        </p:nvPicPr>
        <p:blipFill>
          <a:blip r:embed="rId4" cstate="print"/>
          <a:srcRect/>
          <a:stretch>
            <a:fillRect/>
          </a:stretch>
        </p:blipFill>
        <p:spPr bwMode="auto">
          <a:xfrm>
            <a:off x="0" y="0"/>
            <a:ext cx="3143250" cy="6858000"/>
          </a:xfrm>
          <a:prstGeom prst="rect">
            <a:avLst/>
          </a:prstGeom>
          <a:noFill/>
          <a:ln w="9525">
            <a:noFill/>
            <a:miter lim="800000"/>
            <a:headEnd/>
            <a:tailEnd/>
          </a:ln>
        </p:spPr>
      </p:pic>
      <p:pic>
        <p:nvPicPr>
          <p:cNvPr id="15" name="Picture 5" descr="F:\Proyectos Adventistas\Pastor ELIAS TORRES\FORUN MIPES\presentacion PPT\01-4.png"/>
          <p:cNvPicPr>
            <a:picLocks noChangeAspect="1" noChangeArrowheads="1"/>
          </p:cNvPicPr>
          <p:nvPr/>
        </p:nvPicPr>
        <p:blipFill>
          <a:blip r:embed="rId5" cstate="print"/>
          <a:srcRect/>
          <a:stretch>
            <a:fillRect/>
          </a:stretch>
        </p:blipFill>
        <p:spPr bwMode="auto">
          <a:xfrm>
            <a:off x="0" y="142875"/>
            <a:ext cx="2582863" cy="504825"/>
          </a:xfrm>
          <a:prstGeom prst="rect">
            <a:avLst/>
          </a:prstGeom>
          <a:noFill/>
          <a:ln w="9525">
            <a:noFill/>
            <a:miter lim="800000"/>
            <a:headEnd/>
            <a:tailEnd/>
          </a:ln>
        </p:spPr>
      </p:pic>
      <p:pic>
        <p:nvPicPr>
          <p:cNvPr id="16" name="Picture 6" descr="F:\Proyectos Adventistas\Pastor ELIAS TORRES\FORUN MIPES\presentacion PPT\01-5.png"/>
          <p:cNvPicPr>
            <a:picLocks noChangeAspect="1" noChangeArrowheads="1"/>
          </p:cNvPicPr>
          <p:nvPr/>
        </p:nvPicPr>
        <p:blipFill>
          <a:blip r:embed="rId6" cstate="print"/>
          <a:srcRect/>
          <a:stretch>
            <a:fillRect/>
          </a:stretch>
        </p:blipFill>
        <p:spPr bwMode="auto">
          <a:xfrm>
            <a:off x="500063" y="500063"/>
            <a:ext cx="2000250" cy="1071562"/>
          </a:xfrm>
          <a:prstGeom prst="rect">
            <a:avLst/>
          </a:prstGeom>
          <a:noFill/>
          <a:ln w="9525">
            <a:noFill/>
            <a:miter lim="800000"/>
            <a:headEnd/>
            <a:tailEnd/>
          </a:ln>
        </p:spPr>
      </p:pic>
      <p:pic>
        <p:nvPicPr>
          <p:cNvPr id="13318" name="Picture 12" descr="F:\Proyectos Adventistas\Pastor ELIAS TORRES\FORUN MIPES\presentacion PPT\logo GP.png"/>
          <p:cNvPicPr>
            <a:picLocks noChangeAspect="1" noChangeArrowheads="1"/>
          </p:cNvPicPr>
          <p:nvPr/>
        </p:nvPicPr>
        <p:blipFill>
          <a:blip r:embed="rId7" cstate="print"/>
          <a:srcRect/>
          <a:stretch>
            <a:fillRect/>
          </a:stretch>
        </p:blipFill>
        <p:spPr bwMode="auto">
          <a:xfrm>
            <a:off x="8215313" y="6072188"/>
            <a:ext cx="692150" cy="596900"/>
          </a:xfrm>
          <a:prstGeom prst="rect">
            <a:avLst/>
          </a:prstGeom>
          <a:noFill/>
          <a:ln w="9525">
            <a:noFill/>
            <a:miter lim="800000"/>
            <a:headEnd/>
            <a:tailEnd/>
          </a:ln>
        </p:spPr>
      </p:pic>
      <p:sp>
        <p:nvSpPr>
          <p:cNvPr id="5128" name="Rectangle 5"/>
          <p:cNvSpPr>
            <a:spLocks noChangeArrowheads="1"/>
          </p:cNvSpPr>
          <p:nvPr>
            <p:custDataLst>
              <p:tags r:id="rId1"/>
            </p:custDataLst>
          </p:nvPr>
        </p:nvSpPr>
        <p:spPr bwMode="auto">
          <a:xfrm>
            <a:off x="3000375" y="500063"/>
            <a:ext cx="5767388" cy="5695950"/>
          </a:xfrm>
          <a:prstGeom prst="rect">
            <a:avLst/>
          </a:prstGeom>
          <a:noFill/>
          <a:ln w="9525">
            <a:noFill/>
            <a:miter lim="800000"/>
            <a:headEnd/>
            <a:tailEnd/>
          </a:ln>
        </p:spPr>
        <p:txBody>
          <a:bodyPr lIns="90000" tIns="46800" rIns="90000" bIns="46800">
            <a:spAutoFit/>
          </a:bodyPr>
          <a:lstStyle/>
          <a:p>
            <a:pPr marL="571500" indent="-571500" algn="r">
              <a:tabLst>
                <a:tab pos="90488" algn="l"/>
              </a:tabLst>
              <a:defRPr/>
            </a:pPr>
            <a:r>
              <a:rPr lang="es-PE" sz="2800" dirty="0">
                <a:solidFill>
                  <a:srgbClr val="0070C0"/>
                </a:solidFill>
                <a:latin typeface="+mj-lt"/>
              </a:rPr>
              <a:t> ... Entre compañeros de trabajo durante esos preciosos momentos de buscar la bendición de Dios. Que cada uno relate su propia experiencia con palabras sencillas. Esto traerá más consuelo y alegría al alma que todos los instrumentos de música que pudieran reunirse en las iglesias. Cristo entrará en sus corazones. Solo por este medio podrán ustedes mantener su integridad”. </a:t>
            </a:r>
            <a:r>
              <a:rPr lang="pt-BR" sz="2800" dirty="0">
                <a:solidFill>
                  <a:srgbClr val="0070C0"/>
                </a:solidFill>
                <a:latin typeface="+mj-lt"/>
              </a:rPr>
              <a:t> </a:t>
            </a:r>
            <a:r>
              <a:rPr lang="pt-BR" sz="2400" b="1" i="1" dirty="0">
                <a:solidFill>
                  <a:srgbClr val="0070C0"/>
                </a:solidFill>
                <a:latin typeface="+mj-lt"/>
              </a:rPr>
              <a:t>TI, t. 7. p. 186</a:t>
            </a:r>
            <a:endParaRPr lang="es-PE" sz="2400" b="1" dirty="0">
              <a:solidFill>
                <a:srgbClr val="0070C0"/>
              </a:solidFill>
              <a:latin typeface="+mj-lt"/>
              <a:ea typeface="Calibri" pitchFamily="34" charset="0"/>
              <a:cs typeface="Arial" pitchFamily="34" charset="0"/>
            </a:endParaRPr>
          </a:p>
        </p:txBody>
      </p:sp>
      <p:sp>
        <p:nvSpPr>
          <p:cNvPr id="20" name="19 CuadroTexto"/>
          <p:cNvSpPr txBox="1"/>
          <p:nvPr/>
        </p:nvSpPr>
        <p:spPr>
          <a:xfrm>
            <a:off x="285750" y="3286125"/>
            <a:ext cx="1857375" cy="830263"/>
          </a:xfrm>
          <a:prstGeom prst="rect">
            <a:avLst/>
          </a:prstGeom>
          <a:noFill/>
          <a:effectLst>
            <a:outerShdw blurRad="50800" dist="38100" dir="2700000" algn="tl" rotWithShape="0">
              <a:prstClr val="black">
                <a:alpha val="40000"/>
              </a:prstClr>
            </a:outerShdw>
          </a:effectLst>
        </p:spPr>
        <p:txBody>
          <a:bodyPr>
            <a:spAutoFit/>
          </a:bodyPr>
          <a:lstStyle/>
          <a:p>
            <a:pPr fontAlgn="auto">
              <a:spcAft>
                <a:spcPts val="0"/>
              </a:spcAft>
              <a:defRPr/>
            </a:pPr>
            <a:r>
              <a:rPr lang="es-ES" sz="1600" dirty="0">
                <a:solidFill>
                  <a:schemeClr val="bg1"/>
                </a:solidFill>
              </a:rPr>
              <a:t>Elena G. White y los Grupos Pequeños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F:\Proyectos Adventistas\Pastor ELIAS TORRES\FORUN MIPES\presentacion PPT\fondo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Rectangle 5"/>
          <p:cNvSpPr txBox="1">
            <a:spLocks noChangeArrowheads="1"/>
          </p:cNvSpPr>
          <p:nvPr/>
        </p:nvSpPr>
        <p:spPr bwMode="auto">
          <a:xfrm>
            <a:off x="357188" y="2214563"/>
            <a:ext cx="8515350" cy="4429125"/>
          </a:xfrm>
          <a:prstGeom prst="rect">
            <a:avLst/>
          </a:prstGeom>
          <a:noFill/>
          <a:ln w="9525">
            <a:noFill/>
            <a:miter lim="800000"/>
            <a:headEnd/>
            <a:tailEnd/>
          </a:ln>
        </p:spPr>
        <p:txBody>
          <a:bodyPr/>
          <a:lstStyle/>
          <a:p>
            <a:pPr algn="ctr" fontAlgn="auto">
              <a:spcAft>
                <a:spcPts val="0"/>
              </a:spcAft>
              <a:defRPr/>
            </a:pPr>
            <a:r>
              <a:rPr lang="es-PE" sz="2000" dirty="0">
                <a:solidFill>
                  <a:srgbClr val="0070C0"/>
                </a:solidFill>
                <a:latin typeface="+mj-lt"/>
                <a:ea typeface="Calibri" pitchFamily="34" charset="0"/>
                <a:cs typeface="Arial" pitchFamily="34" charset="0"/>
              </a:rPr>
              <a:t> </a:t>
            </a:r>
            <a:r>
              <a:rPr lang="es-ES" sz="2800" dirty="0">
                <a:solidFill>
                  <a:srgbClr val="0070C0"/>
                </a:solidFill>
                <a:latin typeface="+mj-lt"/>
              </a:rPr>
              <a:t>¿Por qué no sienten los creyentes una preocupación más profunda y ferviente por los que no están en Cristo?</a:t>
            </a:r>
          </a:p>
          <a:p>
            <a:pPr algn="ctr" fontAlgn="auto">
              <a:spcAft>
                <a:spcPts val="0"/>
              </a:spcAft>
              <a:defRPr/>
            </a:pPr>
            <a:endParaRPr lang="es-ES" sz="2800" dirty="0">
              <a:solidFill>
                <a:srgbClr val="0070C0"/>
              </a:solidFill>
              <a:latin typeface="+mj-lt"/>
            </a:endParaRPr>
          </a:p>
          <a:p>
            <a:pPr algn="ctr" fontAlgn="auto">
              <a:spcAft>
                <a:spcPts val="0"/>
              </a:spcAft>
              <a:defRPr/>
            </a:pPr>
            <a:r>
              <a:rPr lang="es-ES" sz="2800" dirty="0">
                <a:solidFill>
                  <a:srgbClr val="0070C0"/>
                </a:solidFill>
                <a:latin typeface="+mj-lt"/>
              </a:rPr>
              <a:t> ¿Por qué no se reúnen dos o tres para interceder con Dios por la salvación de alguna persona en especial, y luego por otra aún?</a:t>
            </a:r>
          </a:p>
          <a:p>
            <a:pPr algn="ctr" fontAlgn="auto">
              <a:spcAft>
                <a:spcPts val="0"/>
              </a:spcAft>
              <a:defRPr/>
            </a:pPr>
            <a:endParaRPr lang="es-ES" sz="2800" dirty="0">
              <a:solidFill>
                <a:srgbClr val="0070C0"/>
              </a:solidFill>
              <a:latin typeface="+mj-lt"/>
            </a:endParaRPr>
          </a:p>
          <a:p>
            <a:pPr algn="ctr" fontAlgn="auto">
              <a:spcAft>
                <a:spcPts val="0"/>
              </a:spcAft>
              <a:defRPr/>
            </a:pPr>
            <a:r>
              <a:rPr lang="es-ES" sz="2800" dirty="0">
                <a:solidFill>
                  <a:srgbClr val="0070C0"/>
                </a:solidFill>
                <a:latin typeface="+mj-lt"/>
              </a:rPr>
              <a:t> Organícense nuestras iglesias en grupos para servir.</a:t>
            </a:r>
            <a:endParaRPr lang="pt-BR" sz="2800" dirty="0">
              <a:solidFill>
                <a:srgbClr val="0070C0"/>
              </a:solidFill>
              <a:latin typeface="+mj-lt"/>
            </a:endParaRPr>
          </a:p>
        </p:txBody>
      </p:sp>
      <p:pic>
        <p:nvPicPr>
          <p:cNvPr id="17" name="Picture 5" descr="F:\Proyectos Adventistas\Pastor ELIAS TORRES\FORUN MIPES\presentacion PPT\01-4.png"/>
          <p:cNvPicPr>
            <a:picLocks noChangeAspect="1" noChangeArrowheads="1"/>
          </p:cNvPicPr>
          <p:nvPr/>
        </p:nvPicPr>
        <p:blipFill>
          <a:blip r:embed="rId3" cstate="print"/>
          <a:srcRect/>
          <a:stretch>
            <a:fillRect/>
          </a:stretch>
        </p:blipFill>
        <p:spPr bwMode="auto">
          <a:xfrm>
            <a:off x="0" y="142875"/>
            <a:ext cx="2582863" cy="504825"/>
          </a:xfrm>
          <a:prstGeom prst="rect">
            <a:avLst/>
          </a:prstGeom>
          <a:noFill/>
          <a:ln w="9525">
            <a:noFill/>
            <a:miter lim="800000"/>
            <a:headEnd/>
            <a:tailEnd/>
          </a:ln>
        </p:spPr>
      </p:pic>
      <p:pic>
        <p:nvPicPr>
          <p:cNvPr id="18" name="Picture 6" descr="F:\Proyectos Adventistas\Pastor ELIAS TORRES\FORUN MIPES\presentacion PPT\01-5.png"/>
          <p:cNvPicPr>
            <a:picLocks noChangeAspect="1" noChangeArrowheads="1"/>
          </p:cNvPicPr>
          <p:nvPr/>
        </p:nvPicPr>
        <p:blipFill>
          <a:blip r:embed="rId4" cstate="print"/>
          <a:srcRect/>
          <a:stretch>
            <a:fillRect/>
          </a:stretch>
        </p:blipFill>
        <p:spPr bwMode="auto">
          <a:xfrm>
            <a:off x="500063" y="500063"/>
            <a:ext cx="2000250" cy="1071562"/>
          </a:xfrm>
          <a:prstGeom prst="rect">
            <a:avLst/>
          </a:prstGeom>
          <a:noFill/>
          <a:ln w="9525">
            <a:noFill/>
            <a:miter lim="800000"/>
            <a:headEnd/>
            <a:tailEnd/>
          </a:ln>
        </p:spPr>
      </p:pic>
      <p:pic>
        <p:nvPicPr>
          <p:cNvPr id="14342" name="Picture 5" descr="F:\Proyectos Adventistas\Pastor ELIAS TORRES\FORUN MIPES\presentacion PPT\logo GP.png"/>
          <p:cNvPicPr>
            <a:picLocks noChangeAspect="1" noChangeArrowheads="1"/>
          </p:cNvPicPr>
          <p:nvPr/>
        </p:nvPicPr>
        <p:blipFill>
          <a:blip r:embed="rId5" cstate="print"/>
          <a:srcRect/>
          <a:stretch>
            <a:fillRect/>
          </a:stretch>
        </p:blipFill>
        <p:spPr bwMode="auto">
          <a:xfrm>
            <a:off x="8215313" y="6143625"/>
            <a:ext cx="692150" cy="5969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F:\Proyectos Adventistas\Pastor ELIAS TORRES\FORUN MIPES\presentacion PPT\fond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028" name="Picture 4" descr="F:\Proyectos Adventistas\Pastor ELIAS TORRES\FORUN MIPES\presentacion PPT\01-3.png"/>
          <p:cNvPicPr>
            <a:picLocks noChangeAspect="1" noChangeArrowheads="1"/>
          </p:cNvPicPr>
          <p:nvPr/>
        </p:nvPicPr>
        <p:blipFill>
          <a:blip r:embed="rId3" cstate="print"/>
          <a:srcRect/>
          <a:stretch>
            <a:fillRect/>
          </a:stretch>
        </p:blipFill>
        <p:spPr bwMode="auto">
          <a:xfrm>
            <a:off x="0" y="0"/>
            <a:ext cx="9144000" cy="2643188"/>
          </a:xfrm>
          <a:prstGeom prst="rect">
            <a:avLst/>
          </a:prstGeom>
          <a:noFill/>
          <a:ln w="9525">
            <a:noFill/>
            <a:miter lim="800000"/>
            <a:headEnd/>
            <a:tailEnd/>
          </a:ln>
        </p:spPr>
      </p:pic>
      <p:pic>
        <p:nvPicPr>
          <p:cNvPr id="1029" name="Picture 5" descr="F:\Proyectos Adventistas\Pastor ELIAS TORRES\FORUN MIPES\presentacion PPT\01-4.png"/>
          <p:cNvPicPr>
            <a:picLocks noChangeAspect="1" noChangeArrowheads="1"/>
          </p:cNvPicPr>
          <p:nvPr/>
        </p:nvPicPr>
        <p:blipFill>
          <a:blip r:embed="rId4" cstate="print"/>
          <a:srcRect/>
          <a:stretch>
            <a:fillRect/>
          </a:stretch>
        </p:blipFill>
        <p:spPr bwMode="auto">
          <a:xfrm>
            <a:off x="285750" y="142875"/>
            <a:ext cx="2582863" cy="504825"/>
          </a:xfrm>
          <a:prstGeom prst="rect">
            <a:avLst/>
          </a:prstGeom>
          <a:noFill/>
          <a:ln w="9525">
            <a:noFill/>
            <a:miter lim="800000"/>
            <a:headEnd/>
            <a:tailEnd/>
          </a:ln>
        </p:spPr>
      </p:pic>
      <p:pic>
        <p:nvPicPr>
          <p:cNvPr id="10" name="Picture 6" descr="F:\Proyectos Adventistas\Pastor ELIAS TORRES\FORUN MIPES\presentacion PPT\01-5.png"/>
          <p:cNvPicPr>
            <a:picLocks noChangeAspect="1" noChangeArrowheads="1"/>
          </p:cNvPicPr>
          <p:nvPr/>
        </p:nvPicPr>
        <p:blipFill>
          <a:blip r:embed="rId5" cstate="print"/>
          <a:srcRect/>
          <a:stretch>
            <a:fillRect/>
          </a:stretch>
        </p:blipFill>
        <p:spPr bwMode="auto">
          <a:xfrm>
            <a:off x="928688" y="428625"/>
            <a:ext cx="2000250" cy="1071563"/>
          </a:xfrm>
          <a:prstGeom prst="rect">
            <a:avLst/>
          </a:prstGeom>
          <a:noFill/>
          <a:ln w="9525">
            <a:noFill/>
            <a:miter lim="800000"/>
            <a:headEnd/>
            <a:tailEnd/>
          </a:ln>
        </p:spPr>
      </p:pic>
      <p:sp>
        <p:nvSpPr>
          <p:cNvPr id="11" name="10 CuadroTexto"/>
          <p:cNvSpPr txBox="1"/>
          <p:nvPr/>
        </p:nvSpPr>
        <p:spPr>
          <a:xfrm>
            <a:off x="4572000" y="285750"/>
            <a:ext cx="4214813" cy="338554"/>
          </a:xfrm>
          <a:prstGeom prst="rect">
            <a:avLst/>
          </a:prstGeom>
          <a:noFill/>
          <a:effectLst>
            <a:outerShdw blurRad="50800" dist="38100" dir="2700000" algn="tl" rotWithShape="0">
              <a:prstClr val="black">
                <a:alpha val="40000"/>
              </a:prstClr>
            </a:outerShdw>
          </a:effectLst>
        </p:spPr>
        <p:txBody>
          <a:bodyPr wrap="square">
            <a:spAutoFit/>
          </a:bodyPr>
          <a:lstStyle/>
          <a:p>
            <a:pPr algn="r" fontAlgn="auto">
              <a:spcAft>
                <a:spcPts val="0"/>
              </a:spcAft>
              <a:defRPr/>
            </a:pPr>
            <a:r>
              <a:rPr lang="es-ES" sz="1600" dirty="0">
                <a:solidFill>
                  <a:schemeClr val="bg1"/>
                </a:solidFill>
              </a:rPr>
              <a:t>Elena G. White y los Grupos Pequeños</a:t>
            </a:r>
          </a:p>
        </p:txBody>
      </p:sp>
      <p:sp>
        <p:nvSpPr>
          <p:cNvPr id="17" name="Rectangle 10"/>
          <p:cNvSpPr txBox="1">
            <a:spLocks noChangeArrowheads="1"/>
          </p:cNvSpPr>
          <p:nvPr/>
        </p:nvSpPr>
        <p:spPr bwMode="auto">
          <a:xfrm>
            <a:off x="285750" y="3071813"/>
            <a:ext cx="8515350" cy="3714750"/>
          </a:xfrm>
          <a:prstGeom prst="rect">
            <a:avLst/>
          </a:prstGeom>
          <a:noFill/>
          <a:ln w="9525">
            <a:noFill/>
            <a:miter lim="800000"/>
            <a:headEnd/>
            <a:tailEnd/>
          </a:ln>
        </p:spPr>
        <p:txBody>
          <a:bodyPr/>
          <a:lstStyle/>
          <a:p>
            <a:pPr algn="ctr" fontAlgn="auto">
              <a:spcAft>
                <a:spcPts val="0"/>
              </a:spcAft>
              <a:defRPr/>
            </a:pPr>
            <a:r>
              <a:rPr lang="es-ES" sz="2800" dirty="0">
                <a:solidFill>
                  <a:srgbClr val="0070C0"/>
                </a:solidFill>
                <a:latin typeface="+mj-lt"/>
              </a:rPr>
              <a:t>Únanse diferentes personas para trabajar como pescadores de hombres. Procuren arrancar almas de la corrupción del mundo y llevarlas a la pureza salvadora del amor de Cristo”. </a:t>
            </a:r>
          </a:p>
          <a:p>
            <a:pPr algn="ctr" fontAlgn="auto">
              <a:spcAft>
                <a:spcPts val="0"/>
              </a:spcAft>
              <a:defRPr/>
            </a:pPr>
            <a:r>
              <a:rPr lang="es-ES" sz="2400" dirty="0">
                <a:solidFill>
                  <a:srgbClr val="0070C0"/>
                </a:solidFill>
                <a:latin typeface="+mj-lt"/>
              </a:rPr>
              <a:t/>
            </a:r>
            <a:br>
              <a:rPr lang="es-ES" sz="2400" dirty="0">
                <a:solidFill>
                  <a:srgbClr val="0070C0"/>
                </a:solidFill>
                <a:latin typeface="+mj-lt"/>
              </a:rPr>
            </a:br>
            <a:r>
              <a:rPr lang="es-ES" sz="2400" b="1" dirty="0">
                <a:solidFill>
                  <a:srgbClr val="0070C0"/>
                </a:solidFill>
                <a:latin typeface="+mj-lt"/>
              </a:rPr>
              <a:t>TI, t.7, p.23,24.</a:t>
            </a:r>
            <a:endParaRPr lang="es-PE" sz="2400" dirty="0">
              <a:solidFill>
                <a:srgbClr val="0070C0"/>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60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par>
                          <p:cTn id="9" fill="hold">
                            <p:stCondLst>
                              <p:cond delay="11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1000"/>
                                        <p:tgtEl>
                                          <p:spTgt spid="1029"/>
                                        </p:tgtEl>
                                      </p:cBhvr>
                                    </p:animEffect>
                                  </p:childTnLst>
                                </p:cTn>
                              </p:par>
                            </p:childTnLst>
                          </p:cTn>
                        </p:par>
                        <p:par>
                          <p:cTn id="16" fill="hold">
                            <p:stCondLst>
                              <p:cond delay="21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F:\Proyectos Adventistas\Pastor ELIAS TORRES\FORUN MIPES\presentacion PPT\fondo0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4" name="Picture 2" descr="F:\Proyectos Adventistas\Pastor ELIAS TORRES\FORUN MIPES\presentacion PPT\carra vertical.png"/>
          <p:cNvPicPr>
            <a:picLocks noChangeAspect="1" noChangeArrowheads="1"/>
          </p:cNvPicPr>
          <p:nvPr/>
        </p:nvPicPr>
        <p:blipFill>
          <a:blip r:embed="rId4" cstate="print"/>
          <a:srcRect/>
          <a:stretch>
            <a:fillRect/>
          </a:stretch>
        </p:blipFill>
        <p:spPr bwMode="auto">
          <a:xfrm>
            <a:off x="0" y="0"/>
            <a:ext cx="3143250" cy="6858000"/>
          </a:xfrm>
          <a:prstGeom prst="rect">
            <a:avLst/>
          </a:prstGeom>
          <a:noFill/>
          <a:ln w="9525">
            <a:noFill/>
            <a:miter lim="800000"/>
            <a:headEnd/>
            <a:tailEnd/>
          </a:ln>
        </p:spPr>
      </p:pic>
      <p:pic>
        <p:nvPicPr>
          <p:cNvPr id="15" name="Picture 5" descr="F:\Proyectos Adventistas\Pastor ELIAS TORRES\FORUN MIPES\presentacion PPT\01-4.png"/>
          <p:cNvPicPr>
            <a:picLocks noChangeAspect="1" noChangeArrowheads="1"/>
          </p:cNvPicPr>
          <p:nvPr/>
        </p:nvPicPr>
        <p:blipFill>
          <a:blip r:embed="rId5" cstate="print"/>
          <a:srcRect/>
          <a:stretch>
            <a:fillRect/>
          </a:stretch>
        </p:blipFill>
        <p:spPr bwMode="auto">
          <a:xfrm>
            <a:off x="0" y="142875"/>
            <a:ext cx="2582863" cy="504825"/>
          </a:xfrm>
          <a:prstGeom prst="rect">
            <a:avLst/>
          </a:prstGeom>
          <a:noFill/>
          <a:ln w="9525">
            <a:noFill/>
            <a:miter lim="800000"/>
            <a:headEnd/>
            <a:tailEnd/>
          </a:ln>
        </p:spPr>
      </p:pic>
      <p:pic>
        <p:nvPicPr>
          <p:cNvPr id="16" name="Picture 6" descr="F:\Proyectos Adventistas\Pastor ELIAS TORRES\FORUN MIPES\presentacion PPT\01-5.png"/>
          <p:cNvPicPr>
            <a:picLocks noChangeAspect="1" noChangeArrowheads="1"/>
          </p:cNvPicPr>
          <p:nvPr/>
        </p:nvPicPr>
        <p:blipFill>
          <a:blip r:embed="rId6" cstate="print"/>
          <a:srcRect/>
          <a:stretch>
            <a:fillRect/>
          </a:stretch>
        </p:blipFill>
        <p:spPr bwMode="auto">
          <a:xfrm>
            <a:off x="500063" y="500063"/>
            <a:ext cx="2000250" cy="1071562"/>
          </a:xfrm>
          <a:prstGeom prst="rect">
            <a:avLst/>
          </a:prstGeom>
          <a:noFill/>
          <a:ln w="9525">
            <a:noFill/>
            <a:miter lim="800000"/>
            <a:headEnd/>
            <a:tailEnd/>
          </a:ln>
        </p:spPr>
      </p:pic>
      <p:pic>
        <p:nvPicPr>
          <p:cNvPr id="16390" name="Picture 12" descr="F:\Proyectos Adventistas\Pastor ELIAS TORRES\FORUN MIPES\presentacion PPT\logo GP.png"/>
          <p:cNvPicPr>
            <a:picLocks noChangeAspect="1" noChangeArrowheads="1"/>
          </p:cNvPicPr>
          <p:nvPr/>
        </p:nvPicPr>
        <p:blipFill>
          <a:blip r:embed="rId7" cstate="print"/>
          <a:srcRect/>
          <a:stretch>
            <a:fillRect/>
          </a:stretch>
        </p:blipFill>
        <p:spPr bwMode="auto">
          <a:xfrm>
            <a:off x="8215313" y="6072188"/>
            <a:ext cx="692150" cy="596900"/>
          </a:xfrm>
          <a:prstGeom prst="rect">
            <a:avLst/>
          </a:prstGeom>
          <a:noFill/>
          <a:ln w="9525">
            <a:noFill/>
            <a:miter lim="800000"/>
            <a:headEnd/>
            <a:tailEnd/>
          </a:ln>
        </p:spPr>
      </p:pic>
      <p:sp>
        <p:nvSpPr>
          <p:cNvPr id="5128" name="Rectangle 5"/>
          <p:cNvSpPr>
            <a:spLocks noChangeArrowheads="1"/>
          </p:cNvSpPr>
          <p:nvPr>
            <p:custDataLst>
              <p:tags r:id="rId1"/>
            </p:custDataLst>
          </p:nvPr>
        </p:nvSpPr>
        <p:spPr bwMode="auto">
          <a:xfrm>
            <a:off x="3000375" y="1071563"/>
            <a:ext cx="5767388" cy="4957762"/>
          </a:xfrm>
          <a:prstGeom prst="rect">
            <a:avLst/>
          </a:prstGeom>
          <a:noFill/>
          <a:ln w="9525">
            <a:noFill/>
            <a:miter lim="800000"/>
            <a:headEnd/>
            <a:tailEnd/>
          </a:ln>
        </p:spPr>
        <p:txBody>
          <a:bodyPr lIns="90000" tIns="46800" rIns="90000" bIns="46800">
            <a:spAutoFit/>
          </a:bodyPr>
          <a:lstStyle/>
          <a:p>
            <a:pPr marL="571500" indent="-571500" algn="r">
              <a:tabLst>
                <a:tab pos="90488" algn="l"/>
              </a:tabLst>
              <a:defRPr/>
            </a:pPr>
            <a:r>
              <a:rPr lang="pt-BR" sz="2800" dirty="0">
                <a:solidFill>
                  <a:srgbClr val="0070C0"/>
                </a:solidFill>
                <a:latin typeface="+mj-lt"/>
              </a:rPr>
              <a:t>“</a:t>
            </a:r>
            <a:r>
              <a:rPr lang="es-ES" sz="2800" dirty="0">
                <a:solidFill>
                  <a:srgbClr val="0070C0"/>
                </a:solidFill>
                <a:latin typeface="+mj-lt"/>
              </a:rPr>
              <a:t>Al dirigir este trabajo, se deben formar grupos pequeños, a los cuales, por medio de directores competentes, se enseñará a tener pleno sentido de su responsabilidad. Todas estas cosas no pueden llevarse a término de un golpe, pero debemos empezar a trabajar por fe</a:t>
            </a:r>
            <a:r>
              <a:rPr lang="pt-BR" sz="2800" dirty="0">
                <a:solidFill>
                  <a:srgbClr val="0070C0"/>
                </a:solidFill>
                <a:latin typeface="+mj-lt"/>
              </a:rPr>
              <a:t>”.</a:t>
            </a:r>
          </a:p>
          <a:p>
            <a:pPr marL="571500" indent="-571500" algn="r">
              <a:tabLst>
                <a:tab pos="90488" algn="l"/>
              </a:tabLst>
              <a:defRPr/>
            </a:pPr>
            <a:r>
              <a:rPr lang="pt-BR" sz="2800" dirty="0">
                <a:solidFill>
                  <a:srgbClr val="0070C0"/>
                </a:solidFill>
                <a:latin typeface="+mj-lt"/>
              </a:rPr>
              <a:t> </a:t>
            </a:r>
            <a:r>
              <a:rPr lang="pt-BR" sz="2400" dirty="0">
                <a:solidFill>
                  <a:srgbClr val="0070C0"/>
                </a:solidFill>
                <a:latin typeface="+mj-lt"/>
              </a:rPr>
              <a:t/>
            </a:r>
            <a:br>
              <a:rPr lang="pt-BR" sz="2400" dirty="0">
                <a:solidFill>
                  <a:srgbClr val="0070C0"/>
                </a:solidFill>
                <a:latin typeface="+mj-lt"/>
              </a:rPr>
            </a:br>
            <a:r>
              <a:rPr lang="pt-BR" sz="2400" b="1" dirty="0">
                <a:solidFill>
                  <a:srgbClr val="0070C0"/>
                </a:solidFill>
                <a:latin typeface="+mj-lt"/>
              </a:rPr>
              <a:t>TI, t.6, p.186</a:t>
            </a:r>
            <a:r>
              <a:rPr lang="pt-BR" sz="3600" b="1" dirty="0">
                <a:solidFill>
                  <a:srgbClr val="0070C0"/>
                </a:solidFill>
                <a:latin typeface="+mj-lt"/>
              </a:rPr>
              <a:t>.</a:t>
            </a:r>
            <a:endParaRPr lang="es-PE" sz="3600" b="1" dirty="0">
              <a:solidFill>
                <a:srgbClr val="0070C0"/>
              </a:solidFill>
              <a:latin typeface="+mj-lt"/>
              <a:ea typeface="Calibri" pitchFamily="34" charset="0"/>
              <a:cs typeface="Arial" pitchFamily="34" charset="0"/>
            </a:endParaRPr>
          </a:p>
        </p:txBody>
      </p:sp>
      <p:sp>
        <p:nvSpPr>
          <p:cNvPr id="20" name="19 CuadroTexto"/>
          <p:cNvSpPr txBox="1"/>
          <p:nvPr/>
        </p:nvSpPr>
        <p:spPr>
          <a:xfrm>
            <a:off x="285750" y="3286125"/>
            <a:ext cx="1857375" cy="830263"/>
          </a:xfrm>
          <a:prstGeom prst="rect">
            <a:avLst/>
          </a:prstGeom>
          <a:noFill/>
          <a:effectLst>
            <a:outerShdw blurRad="50800" dist="38100" dir="2700000" algn="tl" rotWithShape="0">
              <a:prstClr val="black">
                <a:alpha val="40000"/>
              </a:prstClr>
            </a:outerShdw>
          </a:effectLst>
        </p:spPr>
        <p:txBody>
          <a:bodyPr>
            <a:spAutoFit/>
          </a:bodyPr>
          <a:lstStyle/>
          <a:p>
            <a:pPr fontAlgn="auto">
              <a:spcAft>
                <a:spcPts val="0"/>
              </a:spcAft>
              <a:defRPr/>
            </a:pPr>
            <a:r>
              <a:rPr lang="es-ES" sz="1600" dirty="0">
                <a:solidFill>
                  <a:schemeClr val="bg1"/>
                </a:solidFill>
              </a:rPr>
              <a:t>Elena G. White y los Grupos Pequeños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F:\Proyectos Adventistas\Pastor ELIAS TORRES\FORUN MIPES\presentacion PPT\fondo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Rectangle 5"/>
          <p:cNvSpPr txBox="1">
            <a:spLocks noChangeArrowheads="1"/>
          </p:cNvSpPr>
          <p:nvPr/>
        </p:nvSpPr>
        <p:spPr bwMode="auto">
          <a:xfrm>
            <a:off x="357188" y="2500313"/>
            <a:ext cx="8515350" cy="2000250"/>
          </a:xfrm>
          <a:prstGeom prst="rect">
            <a:avLst/>
          </a:prstGeom>
          <a:noFill/>
          <a:ln w="9525">
            <a:noFill/>
            <a:miter lim="800000"/>
            <a:headEnd/>
            <a:tailEnd/>
          </a:ln>
        </p:spPr>
        <p:txBody>
          <a:bodyPr/>
          <a:lstStyle/>
          <a:p>
            <a:pPr algn="ctr" fontAlgn="auto">
              <a:spcAft>
                <a:spcPts val="0"/>
              </a:spcAft>
              <a:defRPr/>
            </a:pPr>
            <a:r>
              <a:rPr lang="pt-BR" sz="2800" dirty="0">
                <a:solidFill>
                  <a:srgbClr val="0070C0"/>
                </a:solidFill>
                <a:latin typeface="+mj-lt"/>
              </a:rPr>
              <a:t>“</a:t>
            </a:r>
            <a:r>
              <a:rPr lang="es-ES" sz="2800" dirty="0">
                <a:solidFill>
                  <a:srgbClr val="0070C0"/>
                </a:solidFill>
                <a:latin typeface="+mj-lt"/>
              </a:rPr>
              <a:t>Existió en la iglesia un reavivamiento del espíritu misionero. Se mostró un deseo ferviente de aprender cómo trabajar para el Señor. Los grupos pequeños se reunían para estudiar la Biblia y orar. Todo avanzaba en acción armoniosa. Los creyentes…</a:t>
            </a:r>
            <a:r>
              <a:rPr lang="pt-BR" sz="2800" dirty="0">
                <a:solidFill>
                  <a:srgbClr val="0070C0"/>
                </a:solidFill>
                <a:latin typeface="+mj-lt"/>
              </a:rPr>
              <a:t/>
            </a:r>
            <a:br>
              <a:rPr lang="pt-BR" sz="2800" dirty="0">
                <a:solidFill>
                  <a:srgbClr val="0070C0"/>
                </a:solidFill>
                <a:latin typeface="+mj-lt"/>
              </a:rPr>
            </a:br>
            <a:endParaRPr lang="pt-BR" sz="2800" dirty="0">
              <a:solidFill>
                <a:srgbClr val="0070C0"/>
              </a:solidFill>
              <a:latin typeface="+mj-lt"/>
            </a:endParaRPr>
          </a:p>
        </p:txBody>
      </p:sp>
      <p:pic>
        <p:nvPicPr>
          <p:cNvPr id="17" name="Picture 5" descr="F:\Proyectos Adventistas\Pastor ELIAS TORRES\FORUN MIPES\presentacion PPT\01-4.png"/>
          <p:cNvPicPr>
            <a:picLocks noChangeAspect="1" noChangeArrowheads="1"/>
          </p:cNvPicPr>
          <p:nvPr/>
        </p:nvPicPr>
        <p:blipFill>
          <a:blip r:embed="rId3" cstate="print"/>
          <a:srcRect/>
          <a:stretch>
            <a:fillRect/>
          </a:stretch>
        </p:blipFill>
        <p:spPr bwMode="auto">
          <a:xfrm>
            <a:off x="0" y="142875"/>
            <a:ext cx="2582863" cy="504825"/>
          </a:xfrm>
          <a:prstGeom prst="rect">
            <a:avLst/>
          </a:prstGeom>
          <a:noFill/>
          <a:ln w="9525">
            <a:noFill/>
            <a:miter lim="800000"/>
            <a:headEnd/>
            <a:tailEnd/>
          </a:ln>
        </p:spPr>
      </p:pic>
      <p:pic>
        <p:nvPicPr>
          <p:cNvPr id="18" name="Picture 6" descr="F:\Proyectos Adventistas\Pastor ELIAS TORRES\FORUN MIPES\presentacion PPT\01-5.png"/>
          <p:cNvPicPr>
            <a:picLocks noChangeAspect="1" noChangeArrowheads="1"/>
          </p:cNvPicPr>
          <p:nvPr/>
        </p:nvPicPr>
        <p:blipFill>
          <a:blip r:embed="rId4" cstate="print"/>
          <a:srcRect/>
          <a:stretch>
            <a:fillRect/>
          </a:stretch>
        </p:blipFill>
        <p:spPr bwMode="auto">
          <a:xfrm>
            <a:off x="500063" y="500063"/>
            <a:ext cx="2000250" cy="1071562"/>
          </a:xfrm>
          <a:prstGeom prst="rect">
            <a:avLst/>
          </a:prstGeom>
          <a:noFill/>
          <a:ln w="9525">
            <a:noFill/>
            <a:miter lim="800000"/>
            <a:headEnd/>
            <a:tailEnd/>
          </a:ln>
        </p:spPr>
      </p:pic>
      <p:pic>
        <p:nvPicPr>
          <p:cNvPr id="17414" name="Picture 5" descr="F:\Proyectos Adventistas\Pastor ELIAS TORRES\FORUN MIPES\presentacion PPT\logo GP.png"/>
          <p:cNvPicPr>
            <a:picLocks noChangeAspect="1" noChangeArrowheads="1"/>
          </p:cNvPicPr>
          <p:nvPr/>
        </p:nvPicPr>
        <p:blipFill>
          <a:blip r:embed="rId5" cstate="print"/>
          <a:srcRect/>
          <a:stretch>
            <a:fillRect/>
          </a:stretch>
        </p:blipFill>
        <p:spPr bwMode="auto">
          <a:xfrm>
            <a:off x="8215313" y="6143625"/>
            <a:ext cx="692150" cy="5969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F:\Proyectos Adventistas\Pastor ELIAS TORRES\FORUN MIPES\presentacion PPT\fondo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Rectangle 5"/>
          <p:cNvSpPr txBox="1">
            <a:spLocks noChangeArrowheads="1"/>
          </p:cNvSpPr>
          <p:nvPr/>
        </p:nvSpPr>
        <p:spPr bwMode="auto">
          <a:xfrm>
            <a:off x="271463" y="1928813"/>
            <a:ext cx="8515350" cy="4429125"/>
          </a:xfrm>
          <a:prstGeom prst="rect">
            <a:avLst/>
          </a:prstGeom>
          <a:noFill/>
          <a:ln w="9525">
            <a:noFill/>
            <a:miter lim="800000"/>
            <a:headEnd/>
            <a:tailEnd/>
          </a:ln>
        </p:spPr>
        <p:txBody>
          <a:bodyPr/>
          <a:lstStyle/>
          <a:p>
            <a:pPr algn="ctr">
              <a:tabLst>
                <a:tab pos="90488" algn="l"/>
                <a:tab pos="269875" algn="l"/>
              </a:tabLst>
              <a:defRPr/>
            </a:pPr>
            <a:r>
              <a:rPr lang="es-PE" sz="2800" dirty="0">
                <a:solidFill>
                  <a:srgbClr val="0070C0"/>
                </a:solidFill>
                <a:latin typeface="+mj-lt"/>
                <a:ea typeface="Calibri" pitchFamily="34" charset="0"/>
                <a:cs typeface="Arial" pitchFamily="34" charset="0"/>
              </a:rPr>
              <a:t> </a:t>
            </a:r>
            <a:r>
              <a:rPr lang="es-ES" sz="2800" dirty="0">
                <a:solidFill>
                  <a:srgbClr val="0070C0"/>
                </a:solidFill>
                <a:latin typeface="+mj-lt"/>
              </a:rPr>
              <a:t>… se dirigían a lugares donde las personas no tenía la oportunidad de escuchar la Palabra de Dios y reunían a los niños para la Escuela Sabática. Se hacían esfuerzos para ayudar a las familias aisladas. Se diseñaban planes para que estas familias se reunieran con otras para el estudio de la Biblia. De esta manera, se abría el camino para que brillara la luz de la Palabra de Dios”. </a:t>
            </a:r>
          </a:p>
          <a:p>
            <a:pPr algn="ctr">
              <a:tabLst>
                <a:tab pos="90488" algn="l"/>
                <a:tab pos="269875" algn="l"/>
              </a:tabLst>
              <a:defRPr/>
            </a:pPr>
            <a:endParaRPr lang="es-ES" sz="2400" b="1" i="1" dirty="0">
              <a:solidFill>
                <a:srgbClr val="0070C0"/>
              </a:solidFill>
              <a:latin typeface="+mj-lt"/>
            </a:endParaRPr>
          </a:p>
          <a:p>
            <a:pPr algn="ctr">
              <a:tabLst>
                <a:tab pos="90488" algn="l"/>
                <a:tab pos="269875" algn="l"/>
              </a:tabLst>
              <a:defRPr/>
            </a:pPr>
            <a:r>
              <a:rPr lang="es-ES" sz="2400" b="1" i="1" dirty="0" err="1">
                <a:solidFill>
                  <a:srgbClr val="0070C0"/>
                </a:solidFill>
                <a:latin typeface="+mj-lt"/>
              </a:rPr>
              <a:t>The</a:t>
            </a:r>
            <a:r>
              <a:rPr lang="es-ES" sz="2400" b="1" i="1" dirty="0">
                <a:solidFill>
                  <a:srgbClr val="0070C0"/>
                </a:solidFill>
                <a:latin typeface="+mj-lt"/>
              </a:rPr>
              <a:t> Indiana </a:t>
            </a:r>
            <a:r>
              <a:rPr lang="es-ES" sz="2400" b="1" i="1" dirty="0" err="1">
                <a:solidFill>
                  <a:srgbClr val="0070C0"/>
                </a:solidFill>
                <a:latin typeface="+mj-lt"/>
              </a:rPr>
              <a:t>Reporter</a:t>
            </a:r>
            <a:r>
              <a:rPr lang="es-ES" sz="2400" b="1" dirty="0">
                <a:solidFill>
                  <a:srgbClr val="0070C0"/>
                </a:solidFill>
                <a:latin typeface="+mj-lt"/>
              </a:rPr>
              <a:t>, 25 de febrero, 1903.calk</a:t>
            </a:r>
            <a:endParaRPr lang="es-PE" sz="2400" b="1" dirty="0">
              <a:solidFill>
                <a:srgbClr val="0070C0"/>
              </a:solidFill>
              <a:latin typeface="+mj-lt"/>
              <a:cs typeface="Arial" pitchFamily="34" charset="0"/>
            </a:endParaRPr>
          </a:p>
        </p:txBody>
      </p:sp>
      <p:pic>
        <p:nvPicPr>
          <p:cNvPr id="17" name="Picture 5" descr="F:\Proyectos Adventistas\Pastor ELIAS TORRES\FORUN MIPES\presentacion PPT\01-4.png"/>
          <p:cNvPicPr>
            <a:picLocks noChangeAspect="1" noChangeArrowheads="1"/>
          </p:cNvPicPr>
          <p:nvPr/>
        </p:nvPicPr>
        <p:blipFill>
          <a:blip r:embed="rId3" cstate="print"/>
          <a:srcRect/>
          <a:stretch>
            <a:fillRect/>
          </a:stretch>
        </p:blipFill>
        <p:spPr bwMode="auto">
          <a:xfrm>
            <a:off x="0" y="142875"/>
            <a:ext cx="2582863" cy="504825"/>
          </a:xfrm>
          <a:prstGeom prst="rect">
            <a:avLst/>
          </a:prstGeom>
          <a:noFill/>
          <a:ln w="9525">
            <a:noFill/>
            <a:miter lim="800000"/>
            <a:headEnd/>
            <a:tailEnd/>
          </a:ln>
        </p:spPr>
      </p:pic>
      <p:pic>
        <p:nvPicPr>
          <p:cNvPr id="18" name="Picture 6" descr="F:\Proyectos Adventistas\Pastor ELIAS TORRES\FORUN MIPES\presentacion PPT\01-5.png"/>
          <p:cNvPicPr>
            <a:picLocks noChangeAspect="1" noChangeArrowheads="1"/>
          </p:cNvPicPr>
          <p:nvPr/>
        </p:nvPicPr>
        <p:blipFill>
          <a:blip r:embed="rId4" cstate="print"/>
          <a:srcRect/>
          <a:stretch>
            <a:fillRect/>
          </a:stretch>
        </p:blipFill>
        <p:spPr bwMode="auto">
          <a:xfrm>
            <a:off x="500063" y="500063"/>
            <a:ext cx="2000250" cy="1071562"/>
          </a:xfrm>
          <a:prstGeom prst="rect">
            <a:avLst/>
          </a:prstGeom>
          <a:noFill/>
          <a:ln w="9525">
            <a:noFill/>
            <a:miter lim="800000"/>
            <a:headEnd/>
            <a:tailEnd/>
          </a:ln>
        </p:spPr>
      </p:pic>
      <p:pic>
        <p:nvPicPr>
          <p:cNvPr id="18438" name="Picture 5" descr="F:\Proyectos Adventistas\Pastor ELIAS TORRES\FORUN MIPES\presentacion PPT\logo GP.png"/>
          <p:cNvPicPr>
            <a:picLocks noChangeAspect="1" noChangeArrowheads="1"/>
          </p:cNvPicPr>
          <p:nvPr/>
        </p:nvPicPr>
        <p:blipFill>
          <a:blip r:embed="rId5" cstate="print"/>
          <a:srcRect/>
          <a:stretch>
            <a:fillRect/>
          </a:stretch>
        </p:blipFill>
        <p:spPr bwMode="auto">
          <a:xfrm>
            <a:off x="8215313" y="6143625"/>
            <a:ext cx="692150" cy="5969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F:\Proyectos Adventistas\Pastor ELIAS TORRES\FORUN MIPES\presentacion PPT\0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4343" name="Picture 7" descr="F:\Proyectos Adventistas\Pastor ELIAS TORRES\FORUN MIPES\presentacion PPT\crupo.png"/>
          <p:cNvPicPr>
            <a:picLocks noChangeAspect="1" noChangeArrowheads="1"/>
          </p:cNvPicPr>
          <p:nvPr/>
        </p:nvPicPr>
        <p:blipFill>
          <a:blip r:embed="rId4" cstate="print"/>
          <a:srcRect/>
          <a:stretch>
            <a:fillRect/>
          </a:stretch>
        </p:blipFill>
        <p:spPr bwMode="auto">
          <a:xfrm>
            <a:off x="3405188" y="1643063"/>
            <a:ext cx="5738812" cy="5214937"/>
          </a:xfrm>
          <a:prstGeom prst="rect">
            <a:avLst/>
          </a:prstGeom>
          <a:noFill/>
          <a:ln w="9525">
            <a:noFill/>
            <a:miter lim="800000"/>
            <a:headEnd/>
            <a:tailEnd/>
          </a:ln>
        </p:spPr>
      </p:pic>
      <p:pic>
        <p:nvPicPr>
          <p:cNvPr id="14338" name="Picture 2" descr="F:\Proyectos Adventistas\Pastor ELIAS TORRES\FORUN MIPES\presentacion PPT\carra vertical.png"/>
          <p:cNvPicPr>
            <a:picLocks noChangeAspect="1" noChangeArrowheads="1"/>
          </p:cNvPicPr>
          <p:nvPr/>
        </p:nvPicPr>
        <p:blipFill>
          <a:blip r:embed="rId5" cstate="print"/>
          <a:srcRect/>
          <a:stretch>
            <a:fillRect/>
          </a:stretch>
        </p:blipFill>
        <p:spPr bwMode="auto">
          <a:xfrm>
            <a:off x="0" y="0"/>
            <a:ext cx="4354513" cy="6858000"/>
          </a:xfrm>
          <a:prstGeom prst="rect">
            <a:avLst/>
          </a:prstGeom>
          <a:noFill/>
          <a:ln w="9525">
            <a:noFill/>
            <a:miter lim="800000"/>
            <a:headEnd/>
            <a:tailEnd/>
          </a:ln>
        </p:spPr>
      </p:pic>
      <p:pic>
        <p:nvPicPr>
          <p:cNvPr id="19461" name="Picture 9" descr="F:\Proyectos Adventistas\Pastor ELIAS TORRES\FORUN MIPES\presentacion PPT\logo GP.png"/>
          <p:cNvPicPr>
            <a:picLocks noChangeAspect="1" noChangeArrowheads="1"/>
          </p:cNvPicPr>
          <p:nvPr/>
        </p:nvPicPr>
        <p:blipFill>
          <a:blip r:embed="rId6" cstate="print"/>
          <a:srcRect/>
          <a:stretch>
            <a:fillRect/>
          </a:stretch>
        </p:blipFill>
        <p:spPr bwMode="auto">
          <a:xfrm>
            <a:off x="8286750" y="142875"/>
            <a:ext cx="692150" cy="596900"/>
          </a:xfrm>
          <a:prstGeom prst="rect">
            <a:avLst/>
          </a:prstGeom>
          <a:noFill/>
          <a:ln w="9525">
            <a:noFill/>
            <a:miter lim="800000"/>
            <a:headEnd/>
            <a:tailEnd/>
          </a:ln>
        </p:spPr>
      </p:pic>
      <p:pic>
        <p:nvPicPr>
          <p:cNvPr id="14346" name="Picture 10" descr="F:\Proyectos Adventistas\Pastor ELIAS TORRES\FORUN MIPES\presentacion PPT\lideres-02.png"/>
          <p:cNvPicPr>
            <a:picLocks noChangeAspect="1" noChangeArrowheads="1"/>
          </p:cNvPicPr>
          <p:nvPr/>
        </p:nvPicPr>
        <p:blipFill>
          <a:blip r:embed="rId7" cstate="print"/>
          <a:srcRect/>
          <a:stretch>
            <a:fillRect/>
          </a:stretch>
        </p:blipFill>
        <p:spPr bwMode="auto">
          <a:xfrm>
            <a:off x="214313" y="1500188"/>
            <a:ext cx="3786187" cy="2027237"/>
          </a:xfrm>
          <a:prstGeom prst="rect">
            <a:avLst/>
          </a:prstGeom>
          <a:noFill/>
          <a:ln w="9525">
            <a:noFill/>
            <a:miter lim="800000"/>
            <a:headEnd/>
            <a:tailEnd/>
          </a:ln>
        </p:spPr>
      </p:pic>
      <p:pic>
        <p:nvPicPr>
          <p:cNvPr id="14347" name="Picture 11" descr="F:\Proyectos Adventistas\Pastor ELIAS TORRES\FORUN MIPES\presentacion PPT\1forum - 02.png"/>
          <p:cNvPicPr>
            <a:picLocks noChangeAspect="1" noChangeArrowheads="1"/>
          </p:cNvPicPr>
          <p:nvPr/>
        </p:nvPicPr>
        <p:blipFill>
          <a:blip r:embed="rId8" cstate="print"/>
          <a:srcRect/>
          <a:stretch>
            <a:fillRect/>
          </a:stretch>
        </p:blipFill>
        <p:spPr bwMode="auto">
          <a:xfrm>
            <a:off x="0" y="214313"/>
            <a:ext cx="2028825" cy="1357312"/>
          </a:xfrm>
          <a:prstGeom prst="rect">
            <a:avLst/>
          </a:prstGeom>
          <a:noFill/>
          <a:ln w="9525">
            <a:noFill/>
            <a:miter lim="800000"/>
            <a:headEnd/>
            <a:tailEnd/>
          </a:ln>
        </p:spPr>
      </p:pic>
      <p:sp>
        <p:nvSpPr>
          <p:cNvPr id="14" name="13 CuadroTexto"/>
          <p:cNvSpPr txBox="1"/>
          <p:nvPr/>
        </p:nvSpPr>
        <p:spPr>
          <a:xfrm>
            <a:off x="285750" y="3698875"/>
            <a:ext cx="2500313" cy="1016000"/>
          </a:xfrm>
          <a:prstGeom prst="rect">
            <a:avLst/>
          </a:prstGeom>
          <a:noFill/>
          <a:effectLst>
            <a:outerShdw blurRad="50800" dist="38100" dir="2700000" algn="tl" rotWithShape="0">
              <a:prstClr val="black">
                <a:alpha val="40000"/>
              </a:prstClr>
            </a:outerShdw>
          </a:effectLst>
        </p:spPr>
        <p:txBody>
          <a:bodyPr>
            <a:spAutoFit/>
          </a:bodyPr>
          <a:lstStyle/>
          <a:p>
            <a:pPr fontAlgn="auto">
              <a:spcAft>
                <a:spcPts val="0"/>
              </a:spcAft>
              <a:defRPr/>
            </a:pPr>
            <a:r>
              <a:rPr lang="es-ES" sz="2000" b="1" dirty="0">
                <a:solidFill>
                  <a:schemeClr val="bg1"/>
                </a:solidFill>
              </a:rPr>
              <a:t>ELENA G. WHITE</a:t>
            </a:r>
          </a:p>
          <a:p>
            <a:pPr fontAlgn="auto">
              <a:spcAft>
                <a:spcPts val="0"/>
              </a:spcAft>
              <a:defRPr/>
            </a:pPr>
            <a:r>
              <a:rPr lang="es-ES" sz="2000" b="1" dirty="0">
                <a:solidFill>
                  <a:schemeClr val="bg1"/>
                </a:solidFill>
              </a:rPr>
              <a:t>Y LOS GRUPOS PEQUEÑOS</a:t>
            </a:r>
          </a:p>
        </p:txBody>
      </p:sp>
      <p:sp>
        <p:nvSpPr>
          <p:cNvPr id="15" name="14 CuadroTexto"/>
          <p:cNvSpPr txBox="1"/>
          <p:nvPr/>
        </p:nvSpPr>
        <p:spPr>
          <a:xfrm>
            <a:off x="142875" y="6335713"/>
            <a:ext cx="3286125" cy="307975"/>
          </a:xfrm>
          <a:prstGeom prst="rect">
            <a:avLst/>
          </a:prstGeom>
          <a:noFill/>
          <a:effectLst>
            <a:outerShdw blurRad="50800" dist="38100" dir="2700000" algn="tl" rotWithShape="0">
              <a:prstClr val="black">
                <a:alpha val="40000"/>
              </a:prstClr>
            </a:outerShdw>
          </a:effectLst>
        </p:spPr>
        <p:txBody>
          <a:bodyPr>
            <a:spAutoFit/>
          </a:bodyPr>
          <a:lstStyle/>
          <a:p>
            <a:pPr>
              <a:defRPr/>
            </a:pPr>
            <a:r>
              <a:rPr lang="es-PE" sz="1400" b="1" spc="100" dirty="0">
                <a:solidFill>
                  <a:srgbClr val="A5D6E3"/>
                </a:solidFill>
                <a:latin typeface="Arial" pitchFamily="34" charset="0"/>
                <a:cs typeface="Arial" pitchFamily="34" charset="0"/>
              </a:rPr>
              <a:t>Unión Peruana del Sur</a:t>
            </a:r>
          </a:p>
        </p:txBody>
      </p:sp>
      <p:sp>
        <p:nvSpPr>
          <p:cNvPr id="10" name="9 CuadroTexto"/>
          <p:cNvSpPr txBox="1"/>
          <p:nvPr/>
        </p:nvSpPr>
        <p:spPr>
          <a:xfrm>
            <a:off x="285750" y="4786313"/>
            <a:ext cx="3286125" cy="338137"/>
          </a:xfrm>
          <a:prstGeom prst="rect">
            <a:avLst/>
          </a:prstGeom>
          <a:noFill/>
          <a:effectLst>
            <a:outerShdw blurRad="50800" dist="38100" dir="2700000" algn="tl" rotWithShape="0">
              <a:prstClr val="black">
                <a:alpha val="40000"/>
              </a:prstClr>
            </a:outerShdw>
          </a:effectLst>
        </p:spPr>
        <p:txBody>
          <a:bodyPr>
            <a:spAutoFit/>
          </a:bodyPr>
          <a:lstStyle/>
          <a:p>
            <a:pPr fontAlgn="auto">
              <a:spcAft>
                <a:spcPts val="0"/>
              </a:spcAft>
              <a:defRPr/>
            </a:pPr>
            <a:r>
              <a:rPr lang="es-ES" sz="1600" b="1" dirty="0" err="1">
                <a:solidFill>
                  <a:schemeClr val="bg1"/>
                </a:solidFill>
              </a:rPr>
              <a:t>Pr.</a:t>
            </a:r>
            <a:r>
              <a:rPr lang="es-ES" sz="1600" b="1" dirty="0">
                <a:solidFill>
                  <a:schemeClr val="bg1"/>
                </a:solidFill>
              </a:rPr>
              <a:t>  Russell </a:t>
            </a:r>
            <a:r>
              <a:rPr lang="es-ES" sz="1600" b="1" dirty="0" err="1">
                <a:solidFill>
                  <a:schemeClr val="bg1"/>
                </a:solidFill>
              </a:rPr>
              <a:t>Burrill</a:t>
            </a:r>
            <a:endParaRPr lang="es-ES" sz="16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800"/>
                                        <p:tgtEl>
                                          <p:spTgt spid="14343"/>
                                        </p:tgtEl>
                                      </p:cBhvr>
                                    </p:animEffect>
                                  </p:childTnLst>
                                </p:cTn>
                              </p:par>
                              <p:par>
                                <p:cTn id="8" presetID="2" presetClass="entr" presetSubtype="8" fill="hold" nodeType="withEffect">
                                  <p:stCondLst>
                                    <p:cond delay="500"/>
                                  </p:stCondLst>
                                  <p:childTnLst>
                                    <p:set>
                                      <p:cBhvr>
                                        <p:cTn id="9" dur="1" fill="hold">
                                          <p:stCondLst>
                                            <p:cond delay="0"/>
                                          </p:stCondLst>
                                        </p:cTn>
                                        <p:tgtEl>
                                          <p:spTgt spid="14338"/>
                                        </p:tgtEl>
                                        <p:attrNameLst>
                                          <p:attrName>style.visibility</p:attrName>
                                        </p:attrNameLst>
                                      </p:cBhvr>
                                      <p:to>
                                        <p:strVal val="visible"/>
                                      </p:to>
                                    </p:set>
                                    <p:anim calcmode="lin" valueType="num">
                                      <p:cBhvr additive="base">
                                        <p:cTn id="10" dur="700" fill="hold"/>
                                        <p:tgtEl>
                                          <p:spTgt spid="14338"/>
                                        </p:tgtEl>
                                        <p:attrNameLst>
                                          <p:attrName>ppt_x</p:attrName>
                                        </p:attrNameLst>
                                      </p:cBhvr>
                                      <p:tavLst>
                                        <p:tav tm="0">
                                          <p:val>
                                            <p:strVal val="0-#ppt_w/2"/>
                                          </p:val>
                                        </p:tav>
                                        <p:tav tm="100000">
                                          <p:val>
                                            <p:strVal val="#ppt_x"/>
                                          </p:val>
                                        </p:tav>
                                      </p:tavLst>
                                    </p:anim>
                                    <p:anim calcmode="lin" valueType="num">
                                      <p:cBhvr additive="base">
                                        <p:cTn id="11" dur="700" fill="hold"/>
                                        <p:tgtEl>
                                          <p:spTgt spid="14338"/>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1000"/>
                                  </p:stCondLst>
                                  <p:childTnLst>
                                    <p:set>
                                      <p:cBhvr>
                                        <p:cTn id="13" dur="1" fill="hold">
                                          <p:stCondLst>
                                            <p:cond delay="0"/>
                                          </p:stCondLst>
                                        </p:cTn>
                                        <p:tgtEl>
                                          <p:spTgt spid="14347"/>
                                        </p:tgtEl>
                                        <p:attrNameLst>
                                          <p:attrName>style.visibility</p:attrName>
                                        </p:attrNameLst>
                                      </p:cBhvr>
                                      <p:to>
                                        <p:strVal val="visible"/>
                                      </p:to>
                                    </p:set>
                                    <p:animEffect transition="in" filter="fade">
                                      <p:cBhvr>
                                        <p:cTn id="14" dur="500"/>
                                        <p:tgtEl>
                                          <p:spTgt spid="14347"/>
                                        </p:tgtEl>
                                      </p:cBhvr>
                                    </p:animEffect>
                                  </p:childTnLst>
                                </p:cTn>
                              </p:par>
                              <p:par>
                                <p:cTn id="15" presetID="10" presetClass="entr" presetSubtype="0" fill="hold" nodeType="withEffect">
                                  <p:stCondLst>
                                    <p:cond delay="1300"/>
                                  </p:stCondLst>
                                  <p:childTnLst>
                                    <p:set>
                                      <p:cBhvr>
                                        <p:cTn id="16" dur="1" fill="hold">
                                          <p:stCondLst>
                                            <p:cond delay="0"/>
                                          </p:stCondLst>
                                        </p:cTn>
                                        <p:tgtEl>
                                          <p:spTgt spid="14346"/>
                                        </p:tgtEl>
                                        <p:attrNameLst>
                                          <p:attrName>style.visibility</p:attrName>
                                        </p:attrNameLst>
                                      </p:cBhvr>
                                      <p:to>
                                        <p:strVal val="visible"/>
                                      </p:to>
                                    </p:set>
                                    <p:animEffect transition="in" filter="fade">
                                      <p:cBhvr>
                                        <p:cTn id="17" dur="500"/>
                                        <p:tgtEl>
                                          <p:spTgt spid="14346"/>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18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21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F:\Proyectos Adventistas\Pastor ELIAS TORRES\FORUN MIPES\presentacion PPT\fond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028" name="Picture 4" descr="F:\Proyectos Adventistas\Pastor ELIAS TORRES\FORUN MIPES\presentacion PPT\01-3.png"/>
          <p:cNvPicPr>
            <a:picLocks noChangeAspect="1" noChangeArrowheads="1"/>
          </p:cNvPicPr>
          <p:nvPr/>
        </p:nvPicPr>
        <p:blipFill>
          <a:blip r:embed="rId3" cstate="print"/>
          <a:srcRect/>
          <a:stretch>
            <a:fillRect/>
          </a:stretch>
        </p:blipFill>
        <p:spPr bwMode="auto">
          <a:xfrm>
            <a:off x="0" y="0"/>
            <a:ext cx="9144000" cy="2643188"/>
          </a:xfrm>
          <a:prstGeom prst="rect">
            <a:avLst/>
          </a:prstGeom>
          <a:noFill/>
          <a:ln w="9525">
            <a:noFill/>
            <a:miter lim="800000"/>
            <a:headEnd/>
            <a:tailEnd/>
          </a:ln>
        </p:spPr>
      </p:pic>
      <p:pic>
        <p:nvPicPr>
          <p:cNvPr id="1029" name="Picture 5" descr="F:\Proyectos Adventistas\Pastor ELIAS TORRES\FORUN MIPES\presentacion PPT\01-4.png"/>
          <p:cNvPicPr>
            <a:picLocks noChangeAspect="1" noChangeArrowheads="1"/>
          </p:cNvPicPr>
          <p:nvPr/>
        </p:nvPicPr>
        <p:blipFill>
          <a:blip r:embed="rId4" cstate="print"/>
          <a:srcRect/>
          <a:stretch>
            <a:fillRect/>
          </a:stretch>
        </p:blipFill>
        <p:spPr bwMode="auto">
          <a:xfrm>
            <a:off x="285750" y="142875"/>
            <a:ext cx="2582863" cy="504825"/>
          </a:xfrm>
          <a:prstGeom prst="rect">
            <a:avLst/>
          </a:prstGeom>
          <a:noFill/>
          <a:ln w="9525">
            <a:noFill/>
            <a:miter lim="800000"/>
            <a:headEnd/>
            <a:tailEnd/>
          </a:ln>
        </p:spPr>
      </p:pic>
      <p:pic>
        <p:nvPicPr>
          <p:cNvPr id="10" name="Picture 6" descr="F:\Proyectos Adventistas\Pastor ELIAS TORRES\FORUN MIPES\presentacion PPT\01-5.png"/>
          <p:cNvPicPr>
            <a:picLocks noChangeAspect="1" noChangeArrowheads="1"/>
          </p:cNvPicPr>
          <p:nvPr/>
        </p:nvPicPr>
        <p:blipFill>
          <a:blip r:embed="rId5" cstate="print"/>
          <a:srcRect/>
          <a:stretch>
            <a:fillRect/>
          </a:stretch>
        </p:blipFill>
        <p:spPr bwMode="auto">
          <a:xfrm>
            <a:off x="928688" y="428625"/>
            <a:ext cx="2000250" cy="1071563"/>
          </a:xfrm>
          <a:prstGeom prst="rect">
            <a:avLst/>
          </a:prstGeom>
          <a:noFill/>
          <a:ln w="9525">
            <a:noFill/>
            <a:miter lim="800000"/>
            <a:headEnd/>
            <a:tailEnd/>
          </a:ln>
        </p:spPr>
      </p:pic>
      <p:sp>
        <p:nvSpPr>
          <p:cNvPr id="11" name="10 CuadroTexto"/>
          <p:cNvSpPr txBox="1"/>
          <p:nvPr/>
        </p:nvSpPr>
        <p:spPr>
          <a:xfrm>
            <a:off x="4786314" y="285728"/>
            <a:ext cx="4000499" cy="338554"/>
          </a:xfrm>
          <a:prstGeom prst="rect">
            <a:avLst/>
          </a:prstGeom>
          <a:noFill/>
          <a:effectLst>
            <a:outerShdw blurRad="50800" dist="38100" dir="2700000" algn="tl" rotWithShape="0">
              <a:prstClr val="black">
                <a:alpha val="40000"/>
              </a:prstClr>
            </a:outerShdw>
          </a:effectLst>
        </p:spPr>
        <p:txBody>
          <a:bodyPr wrap="square">
            <a:spAutoFit/>
          </a:bodyPr>
          <a:lstStyle/>
          <a:p>
            <a:pPr algn="r" fontAlgn="auto">
              <a:spcAft>
                <a:spcPts val="0"/>
              </a:spcAft>
              <a:defRPr/>
            </a:pPr>
            <a:r>
              <a:rPr lang="es-ES" sz="1600" dirty="0">
                <a:solidFill>
                  <a:schemeClr val="bg1"/>
                </a:solidFill>
              </a:rPr>
              <a:t>Elena </a:t>
            </a:r>
            <a:r>
              <a:rPr lang="es-ES" sz="1600" dirty="0" smtClean="0">
                <a:solidFill>
                  <a:schemeClr val="bg1"/>
                </a:solidFill>
              </a:rPr>
              <a:t>G. </a:t>
            </a:r>
            <a:r>
              <a:rPr lang="es-ES" sz="1600" dirty="0">
                <a:solidFill>
                  <a:schemeClr val="bg1"/>
                </a:solidFill>
              </a:rPr>
              <a:t>White y los </a:t>
            </a:r>
            <a:r>
              <a:rPr lang="es-ES" sz="1600" dirty="0" smtClean="0">
                <a:solidFill>
                  <a:schemeClr val="bg1"/>
                </a:solidFill>
              </a:rPr>
              <a:t>Grupos Pequeños</a:t>
            </a:r>
            <a:endParaRPr lang="es-ES" sz="1600" dirty="0">
              <a:solidFill>
                <a:schemeClr val="bg1"/>
              </a:solidFill>
            </a:endParaRPr>
          </a:p>
        </p:txBody>
      </p:sp>
      <p:sp>
        <p:nvSpPr>
          <p:cNvPr id="9" name="Rectangle 3"/>
          <p:cNvSpPr txBox="1">
            <a:spLocks noChangeArrowheads="1"/>
          </p:cNvSpPr>
          <p:nvPr/>
        </p:nvSpPr>
        <p:spPr>
          <a:xfrm>
            <a:off x="214313" y="2928938"/>
            <a:ext cx="8640762" cy="2681287"/>
          </a:xfrm>
          <a:prstGeom prst="rect">
            <a:avLst/>
          </a:prstGeom>
          <a:effectLst/>
        </p:spPr>
        <p:txBody>
          <a:bodyPr>
            <a:normAutofit/>
          </a:bodyPr>
          <a:lstStyle/>
          <a:p>
            <a:pPr marL="342900" indent="-342900" algn="ctr" fontAlgn="auto">
              <a:spcBef>
                <a:spcPct val="20000"/>
              </a:spcBef>
              <a:spcAft>
                <a:spcPts val="0"/>
              </a:spcAft>
              <a:defRPr/>
            </a:pPr>
            <a:r>
              <a:rPr lang="es-ES" sz="2800" dirty="0">
                <a:solidFill>
                  <a:srgbClr val="0070C0"/>
                </a:solidFill>
                <a:latin typeface="+mj-lt"/>
                <a:cs typeface="+mn-cs"/>
              </a:rPr>
              <a:t>“La formación de grupos pequeños como base del esfuerzo cristiano me ha sido presentada por Uno que no puede errar. Si hay muchos miembros en la iglesia, organícense en grupos pequeños para trabajar no solo por los miembros de la iglesia, sino…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60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par>
                          <p:cTn id="9" fill="hold">
                            <p:stCondLst>
                              <p:cond delay="11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1000"/>
                                        <p:tgtEl>
                                          <p:spTgt spid="1029"/>
                                        </p:tgtEl>
                                      </p:cBhvr>
                                    </p:animEffect>
                                  </p:childTnLst>
                                </p:cTn>
                              </p:par>
                            </p:childTnLst>
                          </p:cTn>
                        </p:par>
                        <p:par>
                          <p:cTn id="16" fill="hold">
                            <p:stCondLst>
                              <p:cond delay="21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F:\Proyectos Adventistas\Pastor ELIAS TORRES\FORUN MIPES\presentacion PPT\fondo0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4" name="Picture 2" descr="F:\Proyectos Adventistas\Pastor ELIAS TORRES\FORUN MIPES\presentacion PPT\carra vertical.png"/>
          <p:cNvPicPr>
            <a:picLocks noChangeAspect="1" noChangeArrowheads="1"/>
          </p:cNvPicPr>
          <p:nvPr/>
        </p:nvPicPr>
        <p:blipFill>
          <a:blip r:embed="rId4" cstate="print"/>
          <a:srcRect/>
          <a:stretch>
            <a:fillRect/>
          </a:stretch>
        </p:blipFill>
        <p:spPr bwMode="auto">
          <a:xfrm>
            <a:off x="0" y="0"/>
            <a:ext cx="3143250" cy="6858000"/>
          </a:xfrm>
          <a:prstGeom prst="rect">
            <a:avLst/>
          </a:prstGeom>
          <a:noFill/>
          <a:ln w="9525">
            <a:noFill/>
            <a:miter lim="800000"/>
            <a:headEnd/>
            <a:tailEnd/>
          </a:ln>
        </p:spPr>
      </p:pic>
      <p:pic>
        <p:nvPicPr>
          <p:cNvPr id="15" name="Picture 5" descr="F:\Proyectos Adventistas\Pastor ELIAS TORRES\FORUN MIPES\presentacion PPT\01-4.png"/>
          <p:cNvPicPr>
            <a:picLocks noChangeAspect="1" noChangeArrowheads="1"/>
          </p:cNvPicPr>
          <p:nvPr/>
        </p:nvPicPr>
        <p:blipFill>
          <a:blip r:embed="rId5" cstate="print"/>
          <a:srcRect/>
          <a:stretch>
            <a:fillRect/>
          </a:stretch>
        </p:blipFill>
        <p:spPr bwMode="auto">
          <a:xfrm>
            <a:off x="0" y="142875"/>
            <a:ext cx="2582863" cy="504825"/>
          </a:xfrm>
          <a:prstGeom prst="rect">
            <a:avLst/>
          </a:prstGeom>
          <a:noFill/>
          <a:ln w="9525">
            <a:noFill/>
            <a:miter lim="800000"/>
            <a:headEnd/>
            <a:tailEnd/>
          </a:ln>
        </p:spPr>
      </p:pic>
      <p:pic>
        <p:nvPicPr>
          <p:cNvPr id="16" name="Picture 6" descr="F:\Proyectos Adventistas\Pastor ELIAS TORRES\FORUN MIPES\presentacion PPT\01-5.png"/>
          <p:cNvPicPr>
            <a:picLocks noChangeAspect="1" noChangeArrowheads="1"/>
          </p:cNvPicPr>
          <p:nvPr/>
        </p:nvPicPr>
        <p:blipFill>
          <a:blip r:embed="rId6" cstate="print"/>
          <a:srcRect/>
          <a:stretch>
            <a:fillRect/>
          </a:stretch>
        </p:blipFill>
        <p:spPr bwMode="auto">
          <a:xfrm>
            <a:off x="500063" y="500063"/>
            <a:ext cx="2000250" cy="1071562"/>
          </a:xfrm>
          <a:prstGeom prst="rect">
            <a:avLst/>
          </a:prstGeom>
          <a:noFill/>
          <a:ln w="9525">
            <a:noFill/>
            <a:miter lim="800000"/>
            <a:headEnd/>
            <a:tailEnd/>
          </a:ln>
        </p:spPr>
      </p:pic>
      <p:pic>
        <p:nvPicPr>
          <p:cNvPr id="4102" name="Picture 12" descr="F:\Proyectos Adventistas\Pastor ELIAS TORRES\FORUN MIPES\presentacion PPT\logo GP.png"/>
          <p:cNvPicPr>
            <a:picLocks noChangeAspect="1" noChangeArrowheads="1"/>
          </p:cNvPicPr>
          <p:nvPr/>
        </p:nvPicPr>
        <p:blipFill>
          <a:blip r:embed="rId7" cstate="print"/>
          <a:srcRect/>
          <a:stretch>
            <a:fillRect/>
          </a:stretch>
        </p:blipFill>
        <p:spPr bwMode="auto">
          <a:xfrm>
            <a:off x="8215313" y="6072188"/>
            <a:ext cx="692150" cy="596900"/>
          </a:xfrm>
          <a:prstGeom prst="rect">
            <a:avLst/>
          </a:prstGeom>
          <a:noFill/>
          <a:ln w="9525">
            <a:noFill/>
            <a:miter lim="800000"/>
            <a:headEnd/>
            <a:tailEnd/>
          </a:ln>
        </p:spPr>
      </p:pic>
      <p:sp>
        <p:nvSpPr>
          <p:cNvPr id="5127" name="Rectangle 4"/>
          <p:cNvSpPr>
            <a:spLocks noChangeArrowheads="1"/>
          </p:cNvSpPr>
          <p:nvPr>
            <p:custDataLst>
              <p:tags r:id="rId1"/>
            </p:custDataLst>
          </p:nvPr>
        </p:nvSpPr>
        <p:spPr bwMode="auto">
          <a:xfrm>
            <a:off x="3071813" y="1214438"/>
            <a:ext cx="5715000" cy="4403725"/>
          </a:xfrm>
          <a:prstGeom prst="rect">
            <a:avLst/>
          </a:prstGeom>
          <a:noFill/>
          <a:ln w="9525">
            <a:noFill/>
            <a:miter lim="800000"/>
            <a:headEnd/>
            <a:tailEnd/>
          </a:ln>
        </p:spPr>
        <p:txBody>
          <a:bodyPr lIns="90000" tIns="46800" rIns="90000" bIns="46800">
            <a:spAutoFit/>
          </a:bodyPr>
          <a:lstStyle/>
          <a:p>
            <a:pPr algn="r" fontAlgn="auto">
              <a:spcAft>
                <a:spcPts val="0"/>
              </a:spcAft>
              <a:defRPr/>
            </a:pPr>
            <a:r>
              <a:rPr lang="es-PE" sz="2800" dirty="0">
                <a:solidFill>
                  <a:srgbClr val="0070C0"/>
                </a:solidFill>
                <a:latin typeface="+mj-lt"/>
                <a:ea typeface="Calibri" pitchFamily="34" charset="0"/>
                <a:cs typeface="Arial" pitchFamily="34" charset="0"/>
              </a:rPr>
              <a:t>   </a:t>
            </a:r>
            <a:r>
              <a:rPr lang="es-ES" sz="2800" dirty="0">
                <a:solidFill>
                  <a:srgbClr val="0070C0"/>
                </a:solidFill>
                <a:latin typeface="+mj-lt"/>
              </a:rPr>
              <a:t>…en favor de los incrédulos. Si en algún lugar hay solamente dos o tres que conocen la verdad, organícese un grupos de obreros. Mantengan íntegro su vínculo de unión, cerrando sus filas por el amor y la unidad, estimulándose unos a otros para progresar y adquiriendo cada uno valor, fortaleza y ayuda de los demás. Revelen la tolerancia… </a:t>
            </a:r>
          </a:p>
        </p:txBody>
      </p:sp>
      <p:sp>
        <p:nvSpPr>
          <p:cNvPr id="20" name="19 CuadroTexto"/>
          <p:cNvSpPr txBox="1"/>
          <p:nvPr/>
        </p:nvSpPr>
        <p:spPr>
          <a:xfrm>
            <a:off x="285750" y="3286125"/>
            <a:ext cx="1857375" cy="830263"/>
          </a:xfrm>
          <a:prstGeom prst="rect">
            <a:avLst/>
          </a:prstGeom>
          <a:noFill/>
          <a:effectLst>
            <a:outerShdw blurRad="50800" dist="38100" dir="2700000" algn="tl" rotWithShape="0">
              <a:prstClr val="black">
                <a:alpha val="40000"/>
              </a:prstClr>
            </a:outerShdw>
          </a:effectLst>
        </p:spPr>
        <p:txBody>
          <a:bodyPr>
            <a:spAutoFit/>
          </a:bodyPr>
          <a:lstStyle/>
          <a:p>
            <a:pPr fontAlgn="auto">
              <a:spcAft>
                <a:spcPts val="0"/>
              </a:spcAft>
              <a:defRPr/>
            </a:pPr>
            <a:r>
              <a:rPr lang="es-ES" sz="1600" dirty="0">
                <a:solidFill>
                  <a:schemeClr val="bg1"/>
                </a:solidFill>
              </a:rPr>
              <a:t>Elena G. White y los Grupos Pequeños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F:\Proyectos Adventistas\Pastor ELIAS TORRES\FORUN MIPES\presentacion PPT\fondo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Rectangle 5"/>
          <p:cNvSpPr txBox="1">
            <a:spLocks noChangeArrowheads="1"/>
          </p:cNvSpPr>
          <p:nvPr/>
        </p:nvSpPr>
        <p:spPr bwMode="auto">
          <a:xfrm>
            <a:off x="357188" y="2000250"/>
            <a:ext cx="8515350" cy="4429125"/>
          </a:xfrm>
          <a:prstGeom prst="rect">
            <a:avLst/>
          </a:prstGeom>
          <a:noFill/>
          <a:ln w="9525">
            <a:noFill/>
            <a:miter lim="800000"/>
            <a:headEnd/>
            <a:tailEnd/>
          </a:ln>
        </p:spPr>
        <p:txBody>
          <a:bodyPr/>
          <a:lstStyle/>
          <a:p>
            <a:pPr algn="ctr">
              <a:tabLst>
                <a:tab pos="90488" algn="l"/>
                <a:tab pos="269875" algn="l"/>
              </a:tabLst>
              <a:defRPr/>
            </a:pPr>
            <a:r>
              <a:rPr lang="es-PE" sz="2800" dirty="0">
                <a:solidFill>
                  <a:srgbClr val="0070C0"/>
                </a:solidFill>
                <a:latin typeface="+mj-lt"/>
                <a:ea typeface="Calibri" pitchFamily="34" charset="0"/>
                <a:cs typeface="Arial" pitchFamily="34" charset="0"/>
              </a:rPr>
              <a:t> </a:t>
            </a:r>
            <a:r>
              <a:rPr lang="es-ES" sz="2800" dirty="0">
                <a:solidFill>
                  <a:srgbClr val="0070C0"/>
                </a:solidFill>
                <a:latin typeface="+mj-lt"/>
              </a:rPr>
              <a:t>…y paciencia  que manifestó Cristo y evitando las palabras apresuradas, usen el talento del habla para edificarse unos a otros en la santísima fe. Trabajen con el mismo amor que Cristo en favor de los que no están en el redil. Olvidándose del yo en su esfuerzo por ayudar a otros. Mientras trabajen y oren en el nombre de Cristo, aumentará su número; porque el Salvador dice: ‘Si dos…</a:t>
            </a:r>
          </a:p>
          <a:p>
            <a:pPr>
              <a:tabLst>
                <a:tab pos="90488" algn="l"/>
                <a:tab pos="269875" algn="l"/>
              </a:tabLst>
              <a:defRPr/>
            </a:pPr>
            <a:endParaRPr lang="es-PE" sz="2800" dirty="0">
              <a:solidFill>
                <a:srgbClr val="0070C0"/>
              </a:solidFill>
              <a:latin typeface="+mj-lt"/>
              <a:cs typeface="Arial" pitchFamily="34" charset="0"/>
            </a:endParaRPr>
          </a:p>
        </p:txBody>
      </p:sp>
      <p:pic>
        <p:nvPicPr>
          <p:cNvPr id="17" name="Picture 5" descr="F:\Proyectos Adventistas\Pastor ELIAS TORRES\FORUN MIPES\presentacion PPT\01-4.png"/>
          <p:cNvPicPr>
            <a:picLocks noChangeAspect="1" noChangeArrowheads="1"/>
          </p:cNvPicPr>
          <p:nvPr/>
        </p:nvPicPr>
        <p:blipFill>
          <a:blip r:embed="rId3" cstate="print"/>
          <a:srcRect/>
          <a:stretch>
            <a:fillRect/>
          </a:stretch>
        </p:blipFill>
        <p:spPr bwMode="auto">
          <a:xfrm>
            <a:off x="0" y="142875"/>
            <a:ext cx="2582863" cy="504825"/>
          </a:xfrm>
          <a:prstGeom prst="rect">
            <a:avLst/>
          </a:prstGeom>
          <a:noFill/>
          <a:ln w="9525">
            <a:noFill/>
            <a:miter lim="800000"/>
            <a:headEnd/>
            <a:tailEnd/>
          </a:ln>
        </p:spPr>
      </p:pic>
      <p:pic>
        <p:nvPicPr>
          <p:cNvPr id="18" name="Picture 6" descr="F:\Proyectos Adventistas\Pastor ELIAS TORRES\FORUN MIPES\presentacion PPT\01-5.png"/>
          <p:cNvPicPr>
            <a:picLocks noChangeAspect="1" noChangeArrowheads="1"/>
          </p:cNvPicPr>
          <p:nvPr/>
        </p:nvPicPr>
        <p:blipFill>
          <a:blip r:embed="rId4" cstate="print"/>
          <a:srcRect/>
          <a:stretch>
            <a:fillRect/>
          </a:stretch>
        </p:blipFill>
        <p:spPr bwMode="auto">
          <a:xfrm>
            <a:off x="500063" y="500063"/>
            <a:ext cx="2000250" cy="1071562"/>
          </a:xfrm>
          <a:prstGeom prst="rect">
            <a:avLst/>
          </a:prstGeom>
          <a:noFill/>
          <a:ln w="9525">
            <a:noFill/>
            <a:miter lim="800000"/>
            <a:headEnd/>
            <a:tailEnd/>
          </a:ln>
        </p:spPr>
      </p:pic>
      <p:pic>
        <p:nvPicPr>
          <p:cNvPr id="5126" name="Picture 5" descr="F:\Proyectos Adventistas\Pastor ELIAS TORRES\FORUN MIPES\presentacion PPT\logo GP.png"/>
          <p:cNvPicPr>
            <a:picLocks noChangeAspect="1" noChangeArrowheads="1"/>
          </p:cNvPicPr>
          <p:nvPr/>
        </p:nvPicPr>
        <p:blipFill>
          <a:blip r:embed="rId5" cstate="print"/>
          <a:srcRect/>
          <a:stretch>
            <a:fillRect/>
          </a:stretch>
        </p:blipFill>
        <p:spPr bwMode="auto">
          <a:xfrm>
            <a:off x="8215313" y="6143625"/>
            <a:ext cx="692150" cy="5969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F:\Proyectos Adventistas\Pastor ELIAS TORRES\FORUN MIPES\presentacion PPT\fond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028" name="Picture 4" descr="F:\Proyectos Adventistas\Pastor ELIAS TORRES\FORUN MIPES\presentacion PPT\01-3.png"/>
          <p:cNvPicPr>
            <a:picLocks noChangeAspect="1" noChangeArrowheads="1"/>
          </p:cNvPicPr>
          <p:nvPr/>
        </p:nvPicPr>
        <p:blipFill>
          <a:blip r:embed="rId3" cstate="print"/>
          <a:srcRect/>
          <a:stretch>
            <a:fillRect/>
          </a:stretch>
        </p:blipFill>
        <p:spPr bwMode="auto">
          <a:xfrm>
            <a:off x="0" y="0"/>
            <a:ext cx="9144000" cy="2643188"/>
          </a:xfrm>
          <a:prstGeom prst="rect">
            <a:avLst/>
          </a:prstGeom>
          <a:noFill/>
          <a:ln w="9525">
            <a:noFill/>
            <a:miter lim="800000"/>
            <a:headEnd/>
            <a:tailEnd/>
          </a:ln>
        </p:spPr>
      </p:pic>
      <p:pic>
        <p:nvPicPr>
          <p:cNvPr id="1029" name="Picture 5" descr="F:\Proyectos Adventistas\Pastor ELIAS TORRES\FORUN MIPES\presentacion PPT\01-4.png"/>
          <p:cNvPicPr>
            <a:picLocks noChangeAspect="1" noChangeArrowheads="1"/>
          </p:cNvPicPr>
          <p:nvPr/>
        </p:nvPicPr>
        <p:blipFill>
          <a:blip r:embed="rId4" cstate="print"/>
          <a:srcRect/>
          <a:stretch>
            <a:fillRect/>
          </a:stretch>
        </p:blipFill>
        <p:spPr bwMode="auto">
          <a:xfrm>
            <a:off x="285750" y="142875"/>
            <a:ext cx="2582863" cy="504825"/>
          </a:xfrm>
          <a:prstGeom prst="rect">
            <a:avLst/>
          </a:prstGeom>
          <a:noFill/>
          <a:ln w="9525">
            <a:noFill/>
            <a:miter lim="800000"/>
            <a:headEnd/>
            <a:tailEnd/>
          </a:ln>
        </p:spPr>
      </p:pic>
      <p:pic>
        <p:nvPicPr>
          <p:cNvPr id="10" name="Picture 6" descr="F:\Proyectos Adventistas\Pastor ELIAS TORRES\FORUN MIPES\presentacion PPT\01-5.png"/>
          <p:cNvPicPr>
            <a:picLocks noChangeAspect="1" noChangeArrowheads="1"/>
          </p:cNvPicPr>
          <p:nvPr/>
        </p:nvPicPr>
        <p:blipFill>
          <a:blip r:embed="rId5" cstate="print"/>
          <a:srcRect/>
          <a:stretch>
            <a:fillRect/>
          </a:stretch>
        </p:blipFill>
        <p:spPr bwMode="auto">
          <a:xfrm>
            <a:off x="928688" y="428625"/>
            <a:ext cx="2000250" cy="1071563"/>
          </a:xfrm>
          <a:prstGeom prst="rect">
            <a:avLst/>
          </a:prstGeom>
          <a:noFill/>
          <a:ln w="9525">
            <a:noFill/>
            <a:miter lim="800000"/>
            <a:headEnd/>
            <a:tailEnd/>
          </a:ln>
        </p:spPr>
      </p:pic>
      <p:sp>
        <p:nvSpPr>
          <p:cNvPr id="11" name="10 CuadroTexto"/>
          <p:cNvSpPr txBox="1"/>
          <p:nvPr/>
        </p:nvSpPr>
        <p:spPr>
          <a:xfrm>
            <a:off x="4643438" y="285750"/>
            <a:ext cx="4143375" cy="338554"/>
          </a:xfrm>
          <a:prstGeom prst="rect">
            <a:avLst/>
          </a:prstGeom>
          <a:noFill/>
          <a:effectLst>
            <a:outerShdw blurRad="50800" dist="38100" dir="2700000" algn="tl" rotWithShape="0">
              <a:prstClr val="black">
                <a:alpha val="40000"/>
              </a:prstClr>
            </a:outerShdw>
          </a:effectLst>
        </p:spPr>
        <p:txBody>
          <a:bodyPr wrap="square">
            <a:spAutoFit/>
          </a:bodyPr>
          <a:lstStyle/>
          <a:p>
            <a:pPr algn="r" fontAlgn="auto">
              <a:spcAft>
                <a:spcPts val="0"/>
              </a:spcAft>
              <a:defRPr/>
            </a:pPr>
            <a:r>
              <a:rPr lang="es-ES" sz="1600" dirty="0">
                <a:solidFill>
                  <a:schemeClr val="bg1"/>
                </a:solidFill>
              </a:rPr>
              <a:t>Elena G. White y los </a:t>
            </a:r>
            <a:r>
              <a:rPr lang="es-ES" sz="1600" dirty="0" smtClean="0">
                <a:solidFill>
                  <a:schemeClr val="bg1"/>
                </a:solidFill>
              </a:rPr>
              <a:t>Grupos Pequeños</a:t>
            </a:r>
            <a:endParaRPr lang="es-ES" sz="1600" dirty="0">
              <a:solidFill>
                <a:schemeClr val="bg1"/>
              </a:solidFill>
            </a:endParaRPr>
          </a:p>
        </p:txBody>
      </p:sp>
      <p:sp>
        <p:nvSpPr>
          <p:cNvPr id="17" name="Rectangle 10"/>
          <p:cNvSpPr txBox="1">
            <a:spLocks noChangeArrowheads="1"/>
          </p:cNvSpPr>
          <p:nvPr/>
        </p:nvSpPr>
        <p:spPr bwMode="auto">
          <a:xfrm>
            <a:off x="285750" y="3143250"/>
            <a:ext cx="8515350" cy="3714750"/>
          </a:xfrm>
          <a:prstGeom prst="rect">
            <a:avLst/>
          </a:prstGeom>
          <a:noFill/>
          <a:ln w="9525">
            <a:noFill/>
            <a:miter lim="800000"/>
            <a:headEnd/>
            <a:tailEnd/>
          </a:ln>
        </p:spPr>
        <p:txBody>
          <a:bodyPr/>
          <a:lstStyle/>
          <a:p>
            <a:pPr algn="ctr" fontAlgn="auto">
              <a:spcAft>
                <a:spcPts val="0"/>
              </a:spcAft>
              <a:defRPr/>
            </a:pPr>
            <a:r>
              <a:rPr lang="es-ES" sz="2800" b="1" dirty="0">
                <a:solidFill>
                  <a:srgbClr val="0070C0"/>
                </a:solidFill>
                <a:latin typeface="+mj-lt"/>
              </a:rPr>
              <a:t>…de vosotros se convinieren en la tierra, de toda cosa que pidieren, les será hecho por mi Padre que está en los cielos’ (Mateo 18:19)”. </a:t>
            </a:r>
            <a:r>
              <a:rPr lang="es-ES" sz="2800" b="1" i="1" dirty="0">
                <a:solidFill>
                  <a:srgbClr val="0070C0"/>
                </a:solidFill>
                <a:latin typeface="+mj-lt"/>
              </a:rPr>
              <a:t>TI</a:t>
            </a:r>
            <a:r>
              <a:rPr lang="es-ES" sz="2800" b="1" dirty="0">
                <a:solidFill>
                  <a:srgbClr val="0070C0"/>
                </a:solidFill>
                <a:latin typeface="+mj-lt"/>
              </a:rPr>
              <a:t>, t.7, p. 24.</a:t>
            </a:r>
            <a:br>
              <a:rPr lang="es-ES" sz="2800" b="1" dirty="0">
                <a:solidFill>
                  <a:srgbClr val="0070C0"/>
                </a:solidFill>
                <a:latin typeface="+mj-lt"/>
              </a:rPr>
            </a:br>
            <a:endParaRPr lang="es-ES" sz="2800" b="1" dirty="0">
              <a:solidFill>
                <a:srgbClr val="0070C0"/>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60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par>
                          <p:cTn id="9" fill="hold">
                            <p:stCondLst>
                              <p:cond delay="11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1000"/>
                                        <p:tgtEl>
                                          <p:spTgt spid="1029"/>
                                        </p:tgtEl>
                                      </p:cBhvr>
                                    </p:animEffect>
                                  </p:childTnLst>
                                </p:cTn>
                              </p:par>
                            </p:childTnLst>
                          </p:cTn>
                        </p:par>
                        <p:par>
                          <p:cTn id="16" fill="hold">
                            <p:stCondLst>
                              <p:cond delay="21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31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F:\Proyectos Adventistas\Pastor ELIAS TORRES\FORUN MIPES\presentacion PPT\fondo03.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14" name="Picture 2" descr="F:\Proyectos Adventistas\Pastor ELIAS TORRES\FORUN MIPES\presentacion PPT\carra vertical.png"/>
          <p:cNvPicPr>
            <a:picLocks noChangeAspect="1" noChangeArrowheads="1"/>
          </p:cNvPicPr>
          <p:nvPr/>
        </p:nvPicPr>
        <p:blipFill>
          <a:blip r:embed="rId5" cstate="print"/>
          <a:srcRect/>
          <a:stretch>
            <a:fillRect/>
          </a:stretch>
        </p:blipFill>
        <p:spPr bwMode="auto">
          <a:xfrm>
            <a:off x="0" y="0"/>
            <a:ext cx="3143250" cy="6858000"/>
          </a:xfrm>
          <a:prstGeom prst="rect">
            <a:avLst/>
          </a:prstGeom>
          <a:noFill/>
          <a:ln w="9525">
            <a:noFill/>
            <a:miter lim="800000"/>
            <a:headEnd/>
            <a:tailEnd/>
          </a:ln>
        </p:spPr>
      </p:pic>
      <p:pic>
        <p:nvPicPr>
          <p:cNvPr id="15" name="Picture 5" descr="F:\Proyectos Adventistas\Pastor ELIAS TORRES\FORUN MIPES\presentacion PPT\01-4.png"/>
          <p:cNvPicPr>
            <a:picLocks noChangeAspect="1" noChangeArrowheads="1"/>
          </p:cNvPicPr>
          <p:nvPr/>
        </p:nvPicPr>
        <p:blipFill>
          <a:blip r:embed="rId6" cstate="print"/>
          <a:srcRect/>
          <a:stretch>
            <a:fillRect/>
          </a:stretch>
        </p:blipFill>
        <p:spPr bwMode="auto">
          <a:xfrm>
            <a:off x="0" y="142875"/>
            <a:ext cx="2582863" cy="504825"/>
          </a:xfrm>
          <a:prstGeom prst="rect">
            <a:avLst/>
          </a:prstGeom>
          <a:noFill/>
          <a:ln w="9525">
            <a:noFill/>
            <a:miter lim="800000"/>
            <a:headEnd/>
            <a:tailEnd/>
          </a:ln>
        </p:spPr>
      </p:pic>
      <p:pic>
        <p:nvPicPr>
          <p:cNvPr id="16" name="Picture 6" descr="F:\Proyectos Adventistas\Pastor ELIAS TORRES\FORUN MIPES\presentacion PPT\01-5.png"/>
          <p:cNvPicPr>
            <a:picLocks noChangeAspect="1" noChangeArrowheads="1"/>
          </p:cNvPicPr>
          <p:nvPr/>
        </p:nvPicPr>
        <p:blipFill>
          <a:blip r:embed="rId7" cstate="print"/>
          <a:srcRect/>
          <a:stretch>
            <a:fillRect/>
          </a:stretch>
        </p:blipFill>
        <p:spPr bwMode="auto">
          <a:xfrm>
            <a:off x="500063" y="500063"/>
            <a:ext cx="2000250" cy="1071562"/>
          </a:xfrm>
          <a:prstGeom prst="rect">
            <a:avLst/>
          </a:prstGeom>
          <a:noFill/>
          <a:ln w="9525">
            <a:noFill/>
            <a:miter lim="800000"/>
            <a:headEnd/>
            <a:tailEnd/>
          </a:ln>
        </p:spPr>
      </p:pic>
      <p:pic>
        <p:nvPicPr>
          <p:cNvPr id="7174" name="Picture 12" descr="F:\Proyectos Adventistas\Pastor ELIAS TORRES\FORUN MIPES\presentacion PPT\logo GP.png"/>
          <p:cNvPicPr>
            <a:picLocks noChangeAspect="1" noChangeArrowheads="1"/>
          </p:cNvPicPr>
          <p:nvPr/>
        </p:nvPicPr>
        <p:blipFill>
          <a:blip r:embed="rId8" cstate="print"/>
          <a:srcRect/>
          <a:stretch>
            <a:fillRect/>
          </a:stretch>
        </p:blipFill>
        <p:spPr bwMode="auto">
          <a:xfrm>
            <a:off x="8215313" y="6072188"/>
            <a:ext cx="692150" cy="596900"/>
          </a:xfrm>
          <a:prstGeom prst="rect">
            <a:avLst/>
          </a:prstGeom>
          <a:noFill/>
          <a:ln w="9525">
            <a:noFill/>
            <a:miter lim="800000"/>
            <a:headEnd/>
            <a:tailEnd/>
          </a:ln>
        </p:spPr>
      </p:pic>
      <p:sp>
        <p:nvSpPr>
          <p:cNvPr id="5128" name="Rectangle 5"/>
          <p:cNvSpPr>
            <a:spLocks noChangeArrowheads="1"/>
          </p:cNvSpPr>
          <p:nvPr>
            <p:custDataLst>
              <p:tags r:id="rId1"/>
            </p:custDataLst>
          </p:nvPr>
        </p:nvSpPr>
        <p:spPr bwMode="auto">
          <a:xfrm>
            <a:off x="3143250" y="785813"/>
            <a:ext cx="5695950" cy="5080000"/>
          </a:xfrm>
          <a:prstGeom prst="rect">
            <a:avLst/>
          </a:prstGeom>
          <a:noFill/>
          <a:ln w="9525">
            <a:noFill/>
            <a:miter lim="800000"/>
            <a:headEnd/>
            <a:tailEnd/>
          </a:ln>
        </p:spPr>
        <p:txBody>
          <a:bodyPr lIns="90000" tIns="46800" rIns="90000" bIns="46800">
            <a:spAutoFit/>
          </a:bodyPr>
          <a:lstStyle/>
          <a:p>
            <a:pPr algn="r" fontAlgn="auto">
              <a:spcAft>
                <a:spcPts val="0"/>
              </a:spcAft>
              <a:defRPr/>
            </a:pPr>
            <a:r>
              <a:rPr lang="es-ES" sz="2800" dirty="0">
                <a:solidFill>
                  <a:srgbClr val="1782DB"/>
                </a:solidFill>
                <a:latin typeface="+mj-lt"/>
              </a:rPr>
              <a:t>“Esos grupos pequeños que conocen la verdad, con voz unánime deberían instar a su pastor a ir a las ovejas perdidas de la casa de Israel. Cada uno debería buscar realizar trabajo individual por otro. Nadie que haya experimentado la bondad, misericordia y el amor de Dios, puede quedar exento de trabajar por las almas de los demás”.</a:t>
            </a:r>
          </a:p>
          <a:p>
            <a:pPr algn="r" fontAlgn="auto">
              <a:spcAft>
                <a:spcPts val="0"/>
              </a:spcAft>
              <a:defRPr/>
            </a:pPr>
            <a:r>
              <a:rPr lang="es-ES" sz="2800" dirty="0">
                <a:solidFill>
                  <a:srgbClr val="1782DB"/>
                </a:solidFill>
                <a:latin typeface="+mj-lt"/>
              </a:rPr>
              <a:t> </a:t>
            </a:r>
            <a:br>
              <a:rPr lang="es-ES" sz="2800" dirty="0">
                <a:solidFill>
                  <a:srgbClr val="1782DB"/>
                </a:solidFill>
                <a:latin typeface="+mj-lt"/>
              </a:rPr>
            </a:br>
            <a:r>
              <a:rPr lang="es-ES" sz="1600" b="1" i="1" dirty="0" err="1">
                <a:solidFill>
                  <a:srgbClr val="1782DB"/>
                </a:solidFill>
                <a:latin typeface="+mj-lt"/>
              </a:rPr>
              <a:t>Review</a:t>
            </a:r>
            <a:r>
              <a:rPr lang="es-ES" sz="1600" b="1" i="1" dirty="0">
                <a:solidFill>
                  <a:srgbClr val="1782DB"/>
                </a:solidFill>
                <a:latin typeface="+mj-lt"/>
              </a:rPr>
              <a:t> and </a:t>
            </a:r>
            <a:r>
              <a:rPr lang="es-ES" sz="1600" b="1" i="1" dirty="0" err="1">
                <a:solidFill>
                  <a:srgbClr val="1782DB"/>
                </a:solidFill>
                <a:latin typeface="+mj-lt"/>
              </a:rPr>
              <a:t>Herald</a:t>
            </a:r>
            <a:r>
              <a:rPr lang="es-ES" sz="1600" b="1" dirty="0">
                <a:solidFill>
                  <a:srgbClr val="1782DB"/>
                </a:solidFill>
                <a:latin typeface="+mj-lt"/>
              </a:rPr>
              <a:t>, 8 de enero, 1895.</a:t>
            </a:r>
            <a:endParaRPr lang="es-ES" sz="2800" b="1" dirty="0">
              <a:solidFill>
                <a:srgbClr val="1782DB"/>
              </a:solidFill>
              <a:latin typeface="+mj-lt"/>
            </a:endParaRPr>
          </a:p>
        </p:txBody>
      </p:sp>
      <p:sp>
        <p:nvSpPr>
          <p:cNvPr id="20" name="19 CuadroTexto"/>
          <p:cNvSpPr txBox="1"/>
          <p:nvPr/>
        </p:nvSpPr>
        <p:spPr>
          <a:xfrm>
            <a:off x="285750" y="3286125"/>
            <a:ext cx="1857375" cy="830263"/>
          </a:xfrm>
          <a:prstGeom prst="rect">
            <a:avLst/>
          </a:prstGeom>
          <a:noFill/>
          <a:effectLst>
            <a:outerShdw blurRad="50800" dist="38100" dir="2700000" algn="tl" rotWithShape="0">
              <a:prstClr val="black">
                <a:alpha val="40000"/>
              </a:prstClr>
            </a:outerShdw>
          </a:effectLst>
        </p:spPr>
        <p:txBody>
          <a:bodyPr>
            <a:spAutoFit/>
          </a:bodyPr>
          <a:lstStyle/>
          <a:p>
            <a:pPr fontAlgn="auto">
              <a:spcAft>
                <a:spcPts val="0"/>
              </a:spcAft>
              <a:defRPr/>
            </a:pPr>
            <a:r>
              <a:rPr lang="es-ES" sz="1600" dirty="0">
                <a:solidFill>
                  <a:schemeClr val="bg1"/>
                </a:solidFill>
              </a:rPr>
              <a:t>Elena G. White y los Grupos Pequeños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F:\Proyectos Adventistas\Pastor ELIAS TORRES\FORUN MIPES\presentacion PPT\fondo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Rectangle 5"/>
          <p:cNvSpPr txBox="1">
            <a:spLocks noChangeArrowheads="1"/>
          </p:cNvSpPr>
          <p:nvPr/>
        </p:nvSpPr>
        <p:spPr bwMode="auto">
          <a:xfrm>
            <a:off x="357188" y="2357438"/>
            <a:ext cx="8515350" cy="3071812"/>
          </a:xfrm>
          <a:prstGeom prst="rect">
            <a:avLst/>
          </a:prstGeom>
          <a:noFill/>
          <a:ln w="9525">
            <a:noFill/>
            <a:miter lim="800000"/>
            <a:headEnd/>
            <a:tailEnd/>
          </a:ln>
        </p:spPr>
        <p:txBody>
          <a:bodyPr/>
          <a:lstStyle/>
          <a:p>
            <a:pPr algn="ctr">
              <a:tabLst>
                <a:tab pos="90488" algn="l"/>
                <a:tab pos="269875" algn="l"/>
              </a:tabLst>
              <a:defRPr/>
            </a:pPr>
            <a:r>
              <a:rPr lang="es-PE" sz="2800" dirty="0">
                <a:solidFill>
                  <a:srgbClr val="1782DB"/>
                </a:solidFill>
                <a:latin typeface="+mj-lt"/>
                <a:ea typeface="Calibri" pitchFamily="34" charset="0"/>
                <a:cs typeface="Arial" pitchFamily="34" charset="0"/>
              </a:rPr>
              <a:t> </a:t>
            </a:r>
            <a:r>
              <a:rPr lang="es-ES" sz="2800" dirty="0">
                <a:solidFill>
                  <a:srgbClr val="1782DB"/>
                </a:solidFill>
                <a:latin typeface="+mj-lt"/>
              </a:rPr>
              <a:t>“En Nueva York debería haber varios grupos pequeños y habría que enviar obreros al trabajo. No debe pensarse que debido a que un hombre no ha sido ordenado como predicador no pueda por esto trabajar para Dios. Enséñese a trabajar a esas personas, y luego envíeselas al campo de labor. Cuando regresen, déseles la oportunidad para que cuenten lo que han hecho.</a:t>
            </a:r>
            <a:endParaRPr lang="es-PE" sz="2800" dirty="0">
              <a:solidFill>
                <a:srgbClr val="1782DB"/>
              </a:solidFill>
              <a:latin typeface="+mj-lt"/>
              <a:cs typeface="Arial" pitchFamily="34" charset="0"/>
            </a:endParaRPr>
          </a:p>
        </p:txBody>
      </p:sp>
      <p:pic>
        <p:nvPicPr>
          <p:cNvPr id="17" name="Picture 5" descr="F:\Proyectos Adventistas\Pastor ELIAS TORRES\FORUN MIPES\presentacion PPT\01-4.png"/>
          <p:cNvPicPr>
            <a:picLocks noChangeAspect="1" noChangeArrowheads="1"/>
          </p:cNvPicPr>
          <p:nvPr/>
        </p:nvPicPr>
        <p:blipFill>
          <a:blip r:embed="rId3" cstate="print"/>
          <a:srcRect/>
          <a:stretch>
            <a:fillRect/>
          </a:stretch>
        </p:blipFill>
        <p:spPr bwMode="auto">
          <a:xfrm>
            <a:off x="0" y="142875"/>
            <a:ext cx="2582863" cy="504825"/>
          </a:xfrm>
          <a:prstGeom prst="rect">
            <a:avLst/>
          </a:prstGeom>
          <a:noFill/>
          <a:ln w="9525">
            <a:noFill/>
            <a:miter lim="800000"/>
            <a:headEnd/>
            <a:tailEnd/>
          </a:ln>
        </p:spPr>
      </p:pic>
      <p:pic>
        <p:nvPicPr>
          <p:cNvPr id="18" name="Picture 6" descr="F:\Proyectos Adventistas\Pastor ELIAS TORRES\FORUN MIPES\presentacion PPT\01-5.png"/>
          <p:cNvPicPr>
            <a:picLocks noChangeAspect="1" noChangeArrowheads="1"/>
          </p:cNvPicPr>
          <p:nvPr/>
        </p:nvPicPr>
        <p:blipFill>
          <a:blip r:embed="rId4" cstate="print"/>
          <a:srcRect/>
          <a:stretch>
            <a:fillRect/>
          </a:stretch>
        </p:blipFill>
        <p:spPr bwMode="auto">
          <a:xfrm>
            <a:off x="500063" y="500063"/>
            <a:ext cx="2000250" cy="1071562"/>
          </a:xfrm>
          <a:prstGeom prst="rect">
            <a:avLst/>
          </a:prstGeom>
          <a:noFill/>
          <a:ln w="9525">
            <a:noFill/>
            <a:miter lim="800000"/>
            <a:headEnd/>
            <a:tailEnd/>
          </a:ln>
        </p:spPr>
      </p:pic>
      <p:pic>
        <p:nvPicPr>
          <p:cNvPr id="8198" name="Picture 5" descr="F:\Proyectos Adventistas\Pastor ELIAS TORRES\FORUN MIPES\presentacion PPT\logo GP.png"/>
          <p:cNvPicPr>
            <a:picLocks noChangeAspect="1" noChangeArrowheads="1"/>
          </p:cNvPicPr>
          <p:nvPr/>
        </p:nvPicPr>
        <p:blipFill>
          <a:blip r:embed="rId5" cstate="print"/>
          <a:srcRect/>
          <a:stretch>
            <a:fillRect/>
          </a:stretch>
        </p:blipFill>
        <p:spPr bwMode="auto">
          <a:xfrm>
            <a:off x="8215313" y="6143625"/>
            <a:ext cx="692150" cy="5969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F:\Proyectos Adventistas\Pastor ELIAS TORRES\FORUN MIPES\presentacion PPT\fond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028" name="Picture 4" descr="F:\Proyectos Adventistas\Pastor ELIAS TORRES\FORUN MIPES\presentacion PPT\01-3.png"/>
          <p:cNvPicPr>
            <a:picLocks noChangeAspect="1" noChangeArrowheads="1"/>
          </p:cNvPicPr>
          <p:nvPr/>
        </p:nvPicPr>
        <p:blipFill>
          <a:blip r:embed="rId3" cstate="print"/>
          <a:srcRect/>
          <a:stretch>
            <a:fillRect/>
          </a:stretch>
        </p:blipFill>
        <p:spPr bwMode="auto">
          <a:xfrm>
            <a:off x="0" y="0"/>
            <a:ext cx="9144000" cy="2643188"/>
          </a:xfrm>
          <a:prstGeom prst="rect">
            <a:avLst/>
          </a:prstGeom>
          <a:noFill/>
          <a:ln w="9525">
            <a:noFill/>
            <a:miter lim="800000"/>
            <a:headEnd/>
            <a:tailEnd/>
          </a:ln>
        </p:spPr>
      </p:pic>
      <p:pic>
        <p:nvPicPr>
          <p:cNvPr id="1029" name="Picture 5" descr="F:\Proyectos Adventistas\Pastor ELIAS TORRES\FORUN MIPES\presentacion PPT\01-4.png"/>
          <p:cNvPicPr>
            <a:picLocks noChangeAspect="1" noChangeArrowheads="1"/>
          </p:cNvPicPr>
          <p:nvPr/>
        </p:nvPicPr>
        <p:blipFill>
          <a:blip r:embed="rId4" cstate="print"/>
          <a:srcRect/>
          <a:stretch>
            <a:fillRect/>
          </a:stretch>
        </p:blipFill>
        <p:spPr bwMode="auto">
          <a:xfrm>
            <a:off x="285750" y="142875"/>
            <a:ext cx="2582863" cy="504825"/>
          </a:xfrm>
          <a:prstGeom prst="rect">
            <a:avLst/>
          </a:prstGeom>
          <a:noFill/>
          <a:ln w="9525">
            <a:noFill/>
            <a:miter lim="800000"/>
            <a:headEnd/>
            <a:tailEnd/>
          </a:ln>
        </p:spPr>
      </p:pic>
      <p:pic>
        <p:nvPicPr>
          <p:cNvPr id="10" name="Picture 6" descr="F:\Proyectos Adventistas\Pastor ELIAS TORRES\FORUN MIPES\presentacion PPT\01-5.png"/>
          <p:cNvPicPr>
            <a:picLocks noChangeAspect="1" noChangeArrowheads="1"/>
          </p:cNvPicPr>
          <p:nvPr/>
        </p:nvPicPr>
        <p:blipFill>
          <a:blip r:embed="rId5" cstate="print"/>
          <a:srcRect/>
          <a:stretch>
            <a:fillRect/>
          </a:stretch>
        </p:blipFill>
        <p:spPr bwMode="auto">
          <a:xfrm>
            <a:off x="928688" y="428625"/>
            <a:ext cx="2000250" cy="1071563"/>
          </a:xfrm>
          <a:prstGeom prst="rect">
            <a:avLst/>
          </a:prstGeom>
          <a:noFill/>
          <a:ln w="9525">
            <a:noFill/>
            <a:miter lim="800000"/>
            <a:headEnd/>
            <a:tailEnd/>
          </a:ln>
        </p:spPr>
      </p:pic>
      <p:sp>
        <p:nvSpPr>
          <p:cNvPr id="11" name="10 CuadroTexto"/>
          <p:cNvSpPr txBox="1"/>
          <p:nvPr/>
        </p:nvSpPr>
        <p:spPr>
          <a:xfrm>
            <a:off x="4643438" y="285750"/>
            <a:ext cx="4143375" cy="338554"/>
          </a:xfrm>
          <a:prstGeom prst="rect">
            <a:avLst/>
          </a:prstGeom>
          <a:noFill/>
          <a:effectLst>
            <a:outerShdw blurRad="50800" dist="38100" dir="2700000" algn="tl" rotWithShape="0">
              <a:prstClr val="black">
                <a:alpha val="40000"/>
              </a:prstClr>
            </a:outerShdw>
          </a:effectLst>
        </p:spPr>
        <p:txBody>
          <a:bodyPr wrap="square">
            <a:spAutoFit/>
          </a:bodyPr>
          <a:lstStyle/>
          <a:p>
            <a:pPr algn="r" fontAlgn="auto">
              <a:spcAft>
                <a:spcPts val="0"/>
              </a:spcAft>
              <a:defRPr/>
            </a:pPr>
            <a:r>
              <a:rPr lang="es-ES" sz="1600" dirty="0">
                <a:solidFill>
                  <a:schemeClr val="bg1"/>
                </a:solidFill>
              </a:rPr>
              <a:t>Elena G. White y los Grupos Pequeños</a:t>
            </a:r>
          </a:p>
        </p:txBody>
      </p:sp>
      <p:sp>
        <p:nvSpPr>
          <p:cNvPr id="17" name="Rectangle 10"/>
          <p:cNvSpPr txBox="1">
            <a:spLocks noChangeArrowheads="1"/>
          </p:cNvSpPr>
          <p:nvPr/>
        </p:nvSpPr>
        <p:spPr bwMode="auto">
          <a:xfrm>
            <a:off x="285750" y="3857625"/>
            <a:ext cx="8515350" cy="1785938"/>
          </a:xfrm>
          <a:prstGeom prst="rect">
            <a:avLst/>
          </a:prstGeom>
          <a:noFill/>
          <a:ln w="9525">
            <a:noFill/>
            <a:miter lim="800000"/>
            <a:headEnd/>
            <a:tailEnd/>
          </a:ln>
        </p:spPr>
        <p:txBody>
          <a:bodyPr/>
          <a:lstStyle/>
          <a:p>
            <a:pPr algn="ctr" fontAlgn="auto">
              <a:spcAft>
                <a:spcPts val="0"/>
              </a:spcAft>
              <a:defRPr/>
            </a:pPr>
            <a:r>
              <a:rPr lang="es-ES" sz="2800" b="1" dirty="0">
                <a:solidFill>
                  <a:srgbClr val="0070C0"/>
                </a:solidFill>
                <a:latin typeface="+mj-lt"/>
              </a:rPr>
              <a:t>Que alaben a Dios por sus bendiciones y luego vuelvan a salir. Animadlas. Unas pocas palabras de estímulo serán de inspiración para ellas”. </a:t>
            </a:r>
            <a:br>
              <a:rPr lang="es-ES" sz="2800" b="1" dirty="0">
                <a:solidFill>
                  <a:srgbClr val="0070C0"/>
                </a:solidFill>
                <a:latin typeface="+mj-lt"/>
              </a:rPr>
            </a:br>
            <a:r>
              <a:rPr lang="es-ES" sz="2000" i="1" dirty="0">
                <a:solidFill>
                  <a:srgbClr val="0070C0"/>
                </a:solidFill>
                <a:latin typeface="+mj-lt"/>
              </a:rPr>
              <a:t>El evangelismo</a:t>
            </a:r>
            <a:r>
              <a:rPr lang="es-ES" sz="2000" dirty="0">
                <a:solidFill>
                  <a:srgbClr val="0070C0"/>
                </a:solidFill>
                <a:latin typeface="+mj-lt"/>
              </a:rPr>
              <a:t>, p. 285</a:t>
            </a:r>
            <a:r>
              <a:rPr lang="es-ES" sz="2800" b="1" dirty="0">
                <a:solidFill>
                  <a:srgbClr val="0070C0"/>
                </a:solidFill>
                <a:latin typeface="+mj-lt"/>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60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par>
                          <p:cTn id="9" fill="hold">
                            <p:stCondLst>
                              <p:cond delay="11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1000"/>
                                        <p:tgtEl>
                                          <p:spTgt spid="1029"/>
                                        </p:tgtEl>
                                      </p:cBhvr>
                                    </p:animEffect>
                                  </p:childTnLst>
                                </p:cTn>
                              </p:par>
                            </p:childTnLst>
                          </p:cTn>
                        </p:par>
                        <p:par>
                          <p:cTn id="16" fill="hold">
                            <p:stCondLst>
                              <p:cond delay="21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31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F:\Proyectos Adventistas\Pastor ELIAS TORRES\FORUN MIPES\presentacion PPT\fondo0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4" name="Picture 2" descr="F:\Proyectos Adventistas\Pastor ELIAS TORRES\FORUN MIPES\presentacion PPT\carra vertical.png"/>
          <p:cNvPicPr>
            <a:picLocks noChangeAspect="1" noChangeArrowheads="1"/>
          </p:cNvPicPr>
          <p:nvPr/>
        </p:nvPicPr>
        <p:blipFill>
          <a:blip r:embed="rId4" cstate="print"/>
          <a:srcRect/>
          <a:stretch>
            <a:fillRect/>
          </a:stretch>
        </p:blipFill>
        <p:spPr bwMode="auto">
          <a:xfrm>
            <a:off x="0" y="0"/>
            <a:ext cx="3143250" cy="6858000"/>
          </a:xfrm>
          <a:prstGeom prst="rect">
            <a:avLst/>
          </a:prstGeom>
          <a:noFill/>
          <a:ln w="9525">
            <a:noFill/>
            <a:miter lim="800000"/>
            <a:headEnd/>
            <a:tailEnd/>
          </a:ln>
        </p:spPr>
      </p:pic>
      <p:pic>
        <p:nvPicPr>
          <p:cNvPr id="15" name="Picture 5" descr="F:\Proyectos Adventistas\Pastor ELIAS TORRES\FORUN MIPES\presentacion PPT\01-4.png"/>
          <p:cNvPicPr>
            <a:picLocks noChangeAspect="1" noChangeArrowheads="1"/>
          </p:cNvPicPr>
          <p:nvPr/>
        </p:nvPicPr>
        <p:blipFill>
          <a:blip r:embed="rId5" cstate="print"/>
          <a:srcRect/>
          <a:stretch>
            <a:fillRect/>
          </a:stretch>
        </p:blipFill>
        <p:spPr bwMode="auto">
          <a:xfrm>
            <a:off x="0" y="142875"/>
            <a:ext cx="2582863" cy="504825"/>
          </a:xfrm>
          <a:prstGeom prst="rect">
            <a:avLst/>
          </a:prstGeom>
          <a:noFill/>
          <a:ln w="9525">
            <a:noFill/>
            <a:miter lim="800000"/>
            <a:headEnd/>
            <a:tailEnd/>
          </a:ln>
        </p:spPr>
      </p:pic>
      <p:pic>
        <p:nvPicPr>
          <p:cNvPr id="16" name="Picture 6" descr="F:\Proyectos Adventistas\Pastor ELIAS TORRES\FORUN MIPES\presentacion PPT\01-5.png"/>
          <p:cNvPicPr>
            <a:picLocks noChangeAspect="1" noChangeArrowheads="1"/>
          </p:cNvPicPr>
          <p:nvPr/>
        </p:nvPicPr>
        <p:blipFill>
          <a:blip r:embed="rId6" cstate="print"/>
          <a:srcRect/>
          <a:stretch>
            <a:fillRect/>
          </a:stretch>
        </p:blipFill>
        <p:spPr bwMode="auto">
          <a:xfrm>
            <a:off x="500063" y="500063"/>
            <a:ext cx="2000250" cy="1071562"/>
          </a:xfrm>
          <a:prstGeom prst="rect">
            <a:avLst/>
          </a:prstGeom>
          <a:noFill/>
          <a:ln w="9525">
            <a:noFill/>
            <a:miter lim="800000"/>
            <a:headEnd/>
            <a:tailEnd/>
          </a:ln>
        </p:spPr>
      </p:pic>
      <p:pic>
        <p:nvPicPr>
          <p:cNvPr id="10246" name="Picture 12" descr="F:\Proyectos Adventistas\Pastor ELIAS TORRES\FORUN MIPES\presentacion PPT\logo GP.png"/>
          <p:cNvPicPr>
            <a:picLocks noChangeAspect="1" noChangeArrowheads="1"/>
          </p:cNvPicPr>
          <p:nvPr/>
        </p:nvPicPr>
        <p:blipFill>
          <a:blip r:embed="rId7" cstate="print"/>
          <a:srcRect/>
          <a:stretch>
            <a:fillRect/>
          </a:stretch>
        </p:blipFill>
        <p:spPr bwMode="auto">
          <a:xfrm>
            <a:off x="8215313" y="6072188"/>
            <a:ext cx="692150" cy="596900"/>
          </a:xfrm>
          <a:prstGeom prst="rect">
            <a:avLst/>
          </a:prstGeom>
          <a:noFill/>
          <a:ln w="9525">
            <a:noFill/>
            <a:miter lim="800000"/>
            <a:headEnd/>
            <a:tailEnd/>
          </a:ln>
        </p:spPr>
      </p:pic>
      <p:sp>
        <p:nvSpPr>
          <p:cNvPr id="5128" name="Rectangle 5"/>
          <p:cNvSpPr>
            <a:spLocks noChangeArrowheads="1"/>
          </p:cNvSpPr>
          <p:nvPr>
            <p:custDataLst>
              <p:tags r:id="rId1"/>
            </p:custDataLst>
          </p:nvPr>
        </p:nvSpPr>
        <p:spPr bwMode="auto">
          <a:xfrm>
            <a:off x="3071813" y="500063"/>
            <a:ext cx="5695950" cy="5695950"/>
          </a:xfrm>
          <a:prstGeom prst="rect">
            <a:avLst/>
          </a:prstGeom>
          <a:noFill/>
          <a:ln w="9525">
            <a:noFill/>
            <a:miter lim="800000"/>
            <a:headEnd/>
            <a:tailEnd/>
          </a:ln>
        </p:spPr>
        <p:txBody>
          <a:bodyPr lIns="90000" tIns="46800" rIns="90000" bIns="46800">
            <a:spAutoFit/>
          </a:bodyPr>
          <a:lstStyle/>
          <a:p>
            <a:pPr marL="571500" indent="-571500" algn="r">
              <a:tabLst>
                <a:tab pos="90488" algn="l"/>
              </a:tabLst>
              <a:defRPr/>
            </a:pPr>
            <a:r>
              <a:rPr lang="es-PE" sz="2600" dirty="0">
                <a:solidFill>
                  <a:srgbClr val="0070C0"/>
                </a:solidFill>
                <a:latin typeface="+mj-lt"/>
              </a:rPr>
              <a:t>“Mientras iba de un lugar a otro, bendecía y consolaba a los sufrientes y sanaba a los enfermos. Esta es nuestra obra. Grupos Pequeños deben salir a realizar el trabajo que Cristo les encomendó a sus discípulos. Mientras trabajan como evangelistas pueden visitar a los enfermos, orar por ellos, y si la ocasión se presenta, darles tratamientos, no con medicinas, sino con los remedios que la naturaleza provee”.</a:t>
            </a:r>
          </a:p>
          <a:p>
            <a:pPr marL="571500" indent="-571500" algn="r">
              <a:tabLst>
                <a:tab pos="90488" algn="l"/>
              </a:tabLst>
              <a:defRPr/>
            </a:pPr>
            <a:r>
              <a:rPr lang="es-PE" sz="2600" dirty="0">
                <a:solidFill>
                  <a:srgbClr val="0070C0"/>
                </a:solidFill>
                <a:latin typeface="+mj-lt"/>
              </a:rPr>
              <a:t> </a:t>
            </a:r>
            <a:r>
              <a:rPr lang="es-PE" sz="2000" b="1" dirty="0">
                <a:solidFill>
                  <a:srgbClr val="0070C0"/>
                </a:solidFill>
                <a:latin typeface="+mj-lt"/>
              </a:rPr>
              <a:t>Consejos sobre la salud, p. 501</a:t>
            </a:r>
            <a:endParaRPr lang="es-PE" sz="2000" b="1" dirty="0">
              <a:solidFill>
                <a:srgbClr val="0070C0"/>
              </a:solidFill>
              <a:latin typeface="+mj-lt"/>
              <a:ea typeface="Calibri" pitchFamily="34" charset="0"/>
              <a:cs typeface="Arial" pitchFamily="34" charset="0"/>
            </a:endParaRPr>
          </a:p>
        </p:txBody>
      </p:sp>
      <p:sp>
        <p:nvSpPr>
          <p:cNvPr id="20" name="19 CuadroTexto"/>
          <p:cNvSpPr txBox="1"/>
          <p:nvPr/>
        </p:nvSpPr>
        <p:spPr>
          <a:xfrm>
            <a:off x="285750" y="3286125"/>
            <a:ext cx="1857375" cy="830263"/>
          </a:xfrm>
          <a:prstGeom prst="rect">
            <a:avLst/>
          </a:prstGeom>
          <a:noFill/>
          <a:effectLst>
            <a:outerShdw blurRad="50800" dist="38100" dir="2700000" algn="tl" rotWithShape="0">
              <a:prstClr val="black">
                <a:alpha val="40000"/>
              </a:prstClr>
            </a:outerShdw>
          </a:effectLst>
        </p:spPr>
        <p:txBody>
          <a:bodyPr>
            <a:spAutoFit/>
          </a:bodyPr>
          <a:lstStyle/>
          <a:p>
            <a:pPr fontAlgn="auto">
              <a:spcAft>
                <a:spcPts val="0"/>
              </a:spcAft>
              <a:defRPr/>
            </a:pPr>
            <a:r>
              <a:rPr lang="es-ES" sz="1600" dirty="0">
                <a:solidFill>
                  <a:schemeClr val="bg1"/>
                </a:solidFill>
              </a:rPr>
              <a:t>Elena G. White y los Grupos Pequeños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F8ptFLU8EmW8ZqSOTh0h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2ytvKM6uZUuC_CLYrwMRb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2ytvKM6uZUuC_CLYrwMRb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2ytvKM6uZUuC_CLYrwMRb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2ytvKM6uZUuC_CLYrwMRbw"/>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1075</Words>
  <Application>Microsoft Office PowerPoint</Application>
  <PresentationFormat>Presentación en pantalla (4:3)</PresentationFormat>
  <Paragraphs>48</Paragraphs>
  <Slides>18</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18</vt:i4>
      </vt:variant>
    </vt:vector>
  </HeadingPairs>
  <TitlesOfParts>
    <vt:vector size="21"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jorion</dc:creator>
  <cp:lastModifiedBy>Elías Torres</cp:lastModifiedBy>
  <cp:revision>69</cp:revision>
  <dcterms:created xsi:type="dcterms:W3CDTF">2012-03-23T04:38:16Z</dcterms:created>
  <dcterms:modified xsi:type="dcterms:W3CDTF">2012-07-03T16:25:32Z</dcterms:modified>
</cp:coreProperties>
</file>