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57" r:id="rId3"/>
    <p:sldId id="297" r:id="rId4"/>
    <p:sldId id="346" r:id="rId5"/>
    <p:sldId id="401" r:id="rId6"/>
    <p:sldId id="402" r:id="rId7"/>
    <p:sldId id="404" r:id="rId8"/>
    <p:sldId id="403" r:id="rId9"/>
    <p:sldId id="405" r:id="rId10"/>
    <p:sldId id="406" r:id="rId11"/>
    <p:sldId id="407" r:id="rId12"/>
    <p:sldId id="408" r:id="rId13"/>
    <p:sldId id="409" r:id="rId14"/>
    <p:sldId id="410" r:id="rId15"/>
    <p:sldId id="411" r:id="rId16"/>
    <p:sldId id="412" r:id="rId17"/>
    <p:sldId id="413" r:id="rId18"/>
    <p:sldId id="414" r:id="rId19"/>
    <p:sldId id="415" r:id="rId20"/>
    <p:sldId id="416" r:id="rId21"/>
    <p:sldId id="417" r:id="rId22"/>
    <p:sldId id="418" r:id="rId23"/>
    <p:sldId id="419" r:id="rId24"/>
    <p:sldId id="420" r:id="rId25"/>
    <p:sldId id="421" r:id="rId26"/>
    <p:sldId id="422" r:id="rId27"/>
    <p:sldId id="423" r:id="rId28"/>
    <p:sldId id="424" r:id="rId29"/>
    <p:sldId id="425" r:id="rId30"/>
    <p:sldId id="426" r:id="rId31"/>
    <p:sldId id="427" r:id="rId32"/>
    <p:sldId id="428" r:id="rId33"/>
    <p:sldId id="429" r:id="rId34"/>
    <p:sldId id="430" r:id="rId35"/>
    <p:sldId id="431" r:id="rId36"/>
    <p:sldId id="432" r:id="rId37"/>
    <p:sldId id="433" r:id="rId38"/>
    <p:sldId id="434" r:id="rId39"/>
    <p:sldId id="435" r:id="rId40"/>
    <p:sldId id="436" r:id="rId41"/>
    <p:sldId id="437" r:id="rId42"/>
    <p:sldId id="438" r:id="rId43"/>
    <p:sldId id="439" r:id="rId44"/>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5FA26"/>
    <a:srgbClr val="FEFA60"/>
    <a:srgbClr val="FCFC96"/>
    <a:srgbClr val="FFFF66"/>
    <a:srgbClr val="FF6600"/>
    <a:srgbClr val="E7E200"/>
    <a:srgbClr val="7A0C0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864" autoAdjust="0"/>
  </p:normalViewPr>
  <p:slideViewPr>
    <p:cSldViewPr>
      <p:cViewPr varScale="1">
        <p:scale>
          <a:sx n="95" d="100"/>
          <a:sy n="95" d="100"/>
        </p:scale>
        <p:origin x="-360"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C3F57D-22BA-45FE-AD31-5A33A5D89FD2}" type="doc">
      <dgm:prSet loTypeId="urn:microsoft.com/office/officeart/2008/layout/VerticalCurvedList" loCatId="list" qsTypeId="urn:microsoft.com/office/officeart/2005/8/quickstyle/simple5" qsCatId="simple" csTypeId="urn:microsoft.com/office/officeart/2005/8/colors/accent3_1" csCatId="accent3" phldr="1"/>
      <dgm:spPr/>
      <dgm:t>
        <a:bodyPr/>
        <a:lstStyle/>
        <a:p>
          <a:endParaRPr lang="pt-BR"/>
        </a:p>
      </dgm:t>
    </dgm:pt>
    <dgm:pt modelId="{6CCF88AC-7287-4A17-A84B-CD3F05984F42}">
      <dgm:prSet phldrT="[Texto]" custT="1"/>
      <dgm:spPr/>
      <dgm:t>
        <a:bodyPr/>
        <a:lstStyle/>
        <a:p>
          <a:r>
            <a:rPr lang="en-US" sz="2400" smtClean="0"/>
            <a:t>Desafío: Cada favor se debía retribuir a 3 personas.</a:t>
          </a:r>
          <a:endParaRPr lang="pt-BR" sz="2400" dirty="0">
            <a:latin typeface="Trebuchet MS" pitchFamily="34" charset="0"/>
          </a:endParaRPr>
        </a:p>
      </dgm:t>
    </dgm:pt>
    <dgm:pt modelId="{6E5AB845-D3D5-450C-9436-A086FE4A99F0}" type="parTrans" cxnId="{A47B84D5-58CC-4281-8893-716675547883}">
      <dgm:prSet/>
      <dgm:spPr/>
      <dgm:t>
        <a:bodyPr/>
        <a:lstStyle/>
        <a:p>
          <a:endParaRPr lang="pt-BR"/>
        </a:p>
      </dgm:t>
    </dgm:pt>
    <dgm:pt modelId="{2E4CF33E-AA1C-4DE1-BA3D-B275585E2B42}" type="sibTrans" cxnId="{A47B84D5-58CC-4281-8893-716675547883}">
      <dgm:prSet/>
      <dgm:spPr/>
      <dgm:t>
        <a:bodyPr/>
        <a:lstStyle/>
        <a:p>
          <a:endParaRPr lang="pt-BR"/>
        </a:p>
      </dgm:t>
    </dgm:pt>
    <dgm:pt modelId="{78A69995-98C9-433E-B0A2-F312B1A6DD8F}">
      <dgm:prSet phldrT="[Texto]" custT="1"/>
      <dgm:spPr/>
      <dgm:t>
        <a:bodyPr/>
        <a:lstStyle/>
        <a:p>
          <a:r>
            <a:rPr lang="en-US" sz="2400" smtClean="0"/>
            <a:t>Resultado: Movimiento multiplicador que lleva a las personas a encontrarle sentido a su vida.</a:t>
          </a:r>
          <a:endParaRPr lang="pt-BR" sz="2400" dirty="0">
            <a:latin typeface="Trebuchet MS" pitchFamily="34" charset="0"/>
          </a:endParaRPr>
        </a:p>
      </dgm:t>
    </dgm:pt>
    <dgm:pt modelId="{F88BF066-019D-4319-BA21-632800AE214E}" type="parTrans" cxnId="{D3684761-B302-4AFB-86AD-55DE76DD00E4}">
      <dgm:prSet/>
      <dgm:spPr/>
      <dgm:t>
        <a:bodyPr/>
        <a:lstStyle/>
        <a:p>
          <a:endParaRPr lang="pt-BR"/>
        </a:p>
      </dgm:t>
    </dgm:pt>
    <dgm:pt modelId="{8734679B-5F2F-43FE-B5FF-CB11ED1962F5}" type="sibTrans" cxnId="{D3684761-B302-4AFB-86AD-55DE76DD00E4}">
      <dgm:prSet/>
      <dgm:spPr/>
      <dgm:t>
        <a:bodyPr/>
        <a:lstStyle/>
        <a:p>
          <a:endParaRPr lang="pt-BR"/>
        </a:p>
      </dgm:t>
    </dgm:pt>
    <dgm:pt modelId="{819755FE-F6C1-46B3-B424-E504193D3731}">
      <dgm:prSet phldrT="[Texto]" custT="1"/>
      <dgm:spPr/>
      <dgm:t>
        <a:bodyPr/>
        <a:lstStyle/>
        <a:p>
          <a:r>
            <a:rPr lang="en-US" sz="2400" dirty="0" smtClean="0"/>
            <a:t>“</a:t>
          </a:r>
          <a:r>
            <a:rPr lang="en-US" sz="2400" dirty="0" err="1" smtClean="0"/>
            <a:t>sean</a:t>
          </a:r>
          <a:r>
            <a:rPr lang="en-US" sz="2400" dirty="0" smtClean="0"/>
            <a:t> </a:t>
          </a:r>
          <a:r>
            <a:rPr lang="en-US" sz="2400" dirty="0" err="1" smtClean="0"/>
            <a:t>fecundos</a:t>
          </a:r>
          <a:r>
            <a:rPr lang="en-US" sz="2400" dirty="0" smtClean="0"/>
            <a:t>, </a:t>
          </a:r>
          <a:r>
            <a:rPr lang="en-US" sz="2400" dirty="0" err="1" smtClean="0"/>
            <a:t>multiplíquense</a:t>
          </a:r>
          <a:r>
            <a:rPr lang="en-US" sz="2400" dirty="0" smtClean="0"/>
            <a:t>, </a:t>
          </a:r>
          <a:r>
            <a:rPr lang="en-US" sz="2400" dirty="0" err="1" smtClean="0"/>
            <a:t>llenen</a:t>
          </a:r>
          <a:r>
            <a:rPr lang="en-US" sz="2400" dirty="0" smtClean="0"/>
            <a:t> la </a:t>
          </a:r>
          <a:r>
            <a:rPr lang="en-US" sz="2400" dirty="0" err="1" smtClean="0"/>
            <a:t>tierra</a:t>
          </a:r>
          <a:r>
            <a:rPr lang="en-US" sz="2400" dirty="0" smtClean="0"/>
            <a:t>”.</a:t>
          </a:r>
          <a:endParaRPr lang="pt-BR" sz="2400" dirty="0">
            <a:latin typeface="Trebuchet MS" pitchFamily="34" charset="0"/>
          </a:endParaRPr>
        </a:p>
      </dgm:t>
    </dgm:pt>
    <dgm:pt modelId="{DF627C8A-170E-4011-8EF1-6132B2F37584}" type="parTrans" cxnId="{B7C90609-03F1-4827-BE8C-A62CADF7111A}">
      <dgm:prSet/>
      <dgm:spPr/>
      <dgm:t>
        <a:bodyPr/>
        <a:lstStyle/>
        <a:p>
          <a:endParaRPr lang="pt-BR"/>
        </a:p>
      </dgm:t>
    </dgm:pt>
    <dgm:pt modelId="{46DDB527-C3B1-40D2-BAA1-D9646525D84B}" type="sibTrans" cxnId="{B7C90609-03F1-4827-BE8C-A62CADF7111A}">
      <dgm:prSet/>
      <dgm:spPr/>
      <dgm:t>
        <a:bodyPr/>
        <a:lstStyle/>
        <a:p>
          <a:endParaRPr lang="pt-BR"/>
        </a:p>
      </dgm:t>
    </dgm:pt>
    <dgm:pt modelId="{CA63A12D-2B40-4C61-91B0-E22B3277DD2D}">
      <dgm:prSet custT="1"/>
      <dgm:spPr/>
      <dgm:t>
        <a:bodyPr/>
        <a:lstStyle/>
        <a:p>
          <a:r>
            <a:rPr lang="en-US" sz="2400" dirty="0" err="1" smtClean="0"/>
            <a:t>Todo</a:t>
          </a:r>
          <a:r>
            <a:rPr lang="en-US" sz="2400" dirty="0" smtClean="0"/>
            <a:t> lo </a:t>
          </a:r>
          <a:r>
            <a:rPr lang="en-US" sz="2400" dirty="0" err="1" smtClean="0"/>
            <a:t>que</a:t>
          </a:r>
          <a:r>
            <a:rPr lang="en-US" sz="2400" dirty="0" smtClean="0"/>
            <a:t> </a:t>
          </a:r>
          <a:r>
            <a:rPr lang="en-US" sz="2400" dirty="0" err="1" smtClean="0"/>
            <a:t>es</a:t>
          </a:r>
          <a:r>
            <a:rPr lang="en-US" sz="2400" dirty="0" smtClean="0"/>
            <a:t> vivo y </a:t>
          </a:r>
          <a:r>
            <a:rPr lang="en-US" sz="2400" dirty="0" err="1" smtClean="0"/>
            <a:t>saludable</a:t>
          </a:r>
          <a:r>
            <a:rPr lang="en-US" sz="2400" dirty="0" smtClean="0"/>
            <a:t> </a:t>
          </a:r>
          <a:r>
            <a:rPr lang="en-US" sz="2400" dirty="0" err="1" smtClean="0"/>
            <a:t>debería</a:t>
          </a:r>
          <a:r>
            <a:rPr lang="en-US" sz="2400" dirty="0" smtClean="0"/>
            <a:t> </a:t>
          </a:r>
          <a:r>
            <a:rPr lang="en-US" sz="2400" dirty="0" err="1" smtClean="0"/>
            <a:t>multiplicarse</a:t>
          </a:r>
          <a:r>
            <a:rPr lang="en-US" sz="2400" dirty="0" smtClean="0"/>
            <a:t>.</a:t>
          </a:r>
          <a:endParaRPr lang="pt-BR" sz="2400" dirty="0">
            <a:latin typeface="Trebuchet MS" pitchFamily="34" charset="0"/>
          </a:endParaRPr>
        </a:p>
      </dgm:t>
    </dgm:pt>
    <dgm:pt modelId="{73CB4056-D9A7-4568-AB12-576D1C74244A}" type="parTrans" cxnId="{AB026C86-2162-44BF-A877-A422EFF46662}">
      <dgm:prSet/>
      <dgm:spPr/>
      <dgm:t>
        <a:bodyPr/>
        <a:lstStyle/>
        <a:p>
          <a:endParaRPr lang="pt-BR"/>
        </a:p>
      </dgm:t>
    </dgm:pt>
    <dgm:pt modelId="{770FC0F7-362D-4D92-B74E-0835C5510377}" type="sibTrans" cxnId="{AB026C86-2162-44BF-A877-A422EFF46662}">
      <dgm:prSet/>
      <dgm:spPr/>
      <dgm:t>
        <a:bodyPr/>
        <a:lstStyle/>
        <a:p>
          <a:endParaRPr lang="pt-BR"/>
        </a:p>
      </dgm:t>
    </dgm:pt>
    <dgm:pt modelId="{EC528755-DB75-41C1-A3AB-489A23B62F31}" type="pres">
      <dgm:prSet presAssocID="{63C3F57D-22BA-45FE-AD31-5A33A5D89FD2}" presName="Name0" presStyleCnt="0">
        <dgm:presLayoutVars>
          <dgm:chMax val="7"/>
          <dgm:chPref val="7"/>
          <dgm:dir/>
        </dgm:presLayoutVars>
      </dgm:prSet>
      <dgm:spPr/>
      <dgm:t>
        <a:bodyPr/>
        <a:lstStyle/>
        <a:p>
          <a:endParaRPr lang="pt-BR"/>
        </a:p>
      </dgm:t>
    </dgm:pt>
    <dgm:pt modelId="{28E6ED79-B021-48C4-9286-626CDD8F94E1}" type="pres">
      <dgm:prSet presAssocID="{63C3F57D-22BA-45FE-AD31-5A33A5D89FD2}" presName="Name1" presStyleCnt="0"/>
      <dgm:spPr/>
    </dgm:pt>
    <dgm:pt modelId="{CD0DBA58-DA31-4C78-A200-A3A86064549E}" type="pres">
      <dgm:prSet presAssocID="{63C3F57D-22BA-45FE-AD31-5A33A5D89FD2}" presName="cycle" presStyleCnt="0"/>
      <dgm:spPr/>
    </dgm:pt>
    <dgm:pt modelId="{F87451C7-048E-4A75-9FEF-680DEBCCEB93}" type="pres">
      <dgm:prSet presAssocID="{63C3F57D-22BA-45FE-AD31-5A33A5D89FD2}" presName="srcNode" presStyleLbl="node1" presStyleIdx="0" presStyleCnt="4"/>
      <dgm:spPr/>
    </dgm:pt>
    <dgm:pt modelId="{39FC69E6-386A-4BA2-851A-278E6268E6F6}" type="pres">
      <dgm:prSet presAssocID="{63C3F57D-22BA-45FE-AD31-5A33A5D89FD2}" presName="conn" presStyleLbl="parChTrans1D2" presStyleIdx="0" presStyleCnt="1"/>
      <dgm:spPr/>
      <dgm:t>
        <a:bodyPr/>
        <a:lstStyle/>
        <a:p>
          <a:endParaRPr lang="pt-BR"/>
        </a:p>
      </dgm:t>
    </dgm:pt>
    <dgm:pt modelId="{FCC1D3BF-F1D1-477A-8777-3EE454BD1DA6}" type="pres">
      <dgm:prSet presAssocID="{63C3F57D-22BA-45FE-AD31-5A33A5D89FD2}" presName="extraNode" presStyleLbl="node1" presStyleIdx="0" presStyleCnt="4"/>
      <dgm:spPr/>
    </dgm:pt>
    <dgm:pt modelId="{81A76AD7-B5CA-46A2-A52A-39F89B024AD0}" type="pres">
      <dgm:prSet presAssocID="{63C3F57D-22BA-45FE-AD31-5A33A5D89FD2}" presName="dstNode" presStyleLbl="node1" presStyleIdx="0" presStyleCnt="4"/>
      <dgm:spPr/>
    </dgm:pt>
    <dgm:pt modelId="{1CA3B3A5-E8AE-4A4C-A415-E87D9BA605EA}" type="pres">
      <dgm:prSet presAssocID="{6CCF88AC-7287-4A17-A84B-CD3F05984F42}" presName="text_1" presStyleLbl="node1" presStyleIdx="0" presStyleCnt="4">
        <dgm:presLayoutVars>
          <dgm:bulletEnabled val="1"/>
        </dgm:presLayoutVars>
      </dgm:prSet>
      <dgm:spPr/>
      <dgm:t>
        <a:bodyPr/>
        <a:lstStyle/>
        <a:p>
          <a:endParaRPr lang="pt-BR"/>
        </a:p>
      </dgm:t>
    </dgm:pt>
    <dgm:pt modelId="{82BDC9E4-A721-43E6-85D8-E5A8B7612079}" type="pres">
      <dgm:prSet presAssocID="{6CCF88AC-7287-4A17-A84B-CD3F05984F42}" presName="accent_1" presStyleCnt="0"/>
      <dgm:spPr/>
    </dgm:pt>
    <dgm:pt modelId="{7B2BE247-7179-479F-B73C-F035A9991481}" type="pres">
      <dgm:prSet presAssocID="{6CCF88AC-7287-4A17-A84B-CD3F05984F42}" presName="accentRepeatNode" presStyleLbl="solidFgAcc1" presStyleIdx="0" presStyleCnt="4"/>
      <dgm:spPr>
        <a:solidFill>
          <a:srgbClr val="FFFFCC"/>
        </a:solidFill>
      </dgm:spPr>
    </dgm:pt>
    <dgm:pt modelId="{D24DEF5F-95CD-4BDE-8A65-BFA3947B0093}" type="pres">
      <dgm:prSet presAssocID="{78A69995-98C9-433E-B0A2-F312B1A6DD8F}" presName="text_2" presStyleLbl="node1" presStyleIdx="1" presStyleCnt="4" custScaleY="118064">
        <dgm:presLayoutVars>
          <dgm:bulletEnabled val="1"/>
        </dgm:presLayoutVars>
      </dgm:prSet>
      <dgm:spPr/>
      <dgm:t>
        <a:bodyPr/>
        <a:lstStyle/>
        <a:p>
          <a:endParaRPr lang="pt-BR"/>
        </a:p>
      </dgm:t>
    </dgm:pt>
    <dgm:pt modelId="{77C35C7C-DFE8-4BEB-9DC8-D84BA17679A3}" type="pres">
      <dgm:prSet presAssocID="{78A69995-98C9-433E-B0A2-F312B1A6DD8F}" presName="accent_2" presStyleCnt="0"/>
      <dgm:spPr/>
    </dgm:pt>
    <dgm:pt modelId="{BC8C210A-0879-470B-B09E-073BD38421FB}" type="pres">
      <dgm:prSet presAssocID="{78A69995-98C9-433E-B0A2-F312B1A6DD8F}" presName="accentRepeatNode" presStyleLbl="solidFgAcc1" presStyleIdx="1" presStyleCnt="4"/>
      <dgm:spPr>
        <a:solidFill>
          <a:srgbClr val="FCFC96"/>
        </a:solidFill>
      </dgm:spPr>
    </dgm:pt>
    <dgm:pt modelId="{04AC37C3-F1CE-457A-B590-608E7F45B0E2}" type="pres">
      <dgm:prSet presAssocID="{819755FE-F6C1-46B3-B424-E504193D3731}" presName="text_3" presStyleLbl="node1" presStyleIdx="2" presStyleCnt="4">
        <dgm:presLayoutVars>
          <dgm:bulletEnabled val="1"/>
        </dgm:presLayoutVars>
      </dgm:prSet>
      <dgm:spPr/>
      <dgm:t>
        <a:bodyPr/>
        <a:lstStyle/>
        <a:p>
          <a:endParaRPr lang="pt-BR"/>
        </a:p>
      </dgm:t>
    </dgm:pt>
    <dgm:pt modelId="{8E77ED8D-BE69-44EB-860A-CC783E3449E5}" type="pres">
      <dgm:prSet presAssocID="{819755FE-F6C1-46B3-B424-E504193D3731}" presName="accent_3" presStyleCnt="0"/>
      <dgm:spPr/>
    </dgm:pt>
    <dgm:pt modelId="{113E2E20-021F-4206-B41F-38615EDE1D4C}" type="pres">
      <dgm:prSet presAssocID="{819755FE-F6C1-46B3-B424-E504193D3731}" presName="accentRepeatNode" presStyleLbl="solidFgAcc1" presStyleIdx="2" presStyleCnt="4"/>
      <dgm:spPr>
        <a:solidFill>
          <a:srgbClr val="FEFA60"/>
        </a:solidFill>
      </dgm:spPr>
    </dgm:pt>
    <dgm:pt modelId="{550D2B9C-9415-4D5F-95DA-2ACD3EF017E5}" type="pres">
      <dgm:prSet presAssocID="{CA63A12D-2B40-4C61-91B0-E22B3277DD2D}" presName="text_4" presStyleLbl="node1" presStyleIdx="3" presStyleCnt="4">
        <dgm:presLayoutVars>
          <dgm:bulletEnabled val="1"/>
        </dgm:presLayoutVars>
      </dgm:prSet>
      <dgm:spPr/>
      <dgm:t>
        <a:bodyPr/>
        <a:lstStyle/>
        <a:p>
          <a:endParaRPr lang="pt-BR"/>
        </a:p>
      </dgm:t>
    </dgm:pt>
    <dgm:pt modelId="{41F68EC6-A89A-40B3-B97D-6F11F29A59AD}" type="pres">
      <dgm:prSet presAssocID="{CA63A12D-2B40-4C61-91B0-E22B3277DD2D}" presName="accent_4" presStyleCnt="0"/>
      <dgm:spPr/>
    </dgm:pt>
    <dgm:pt modelId="{C1B760F4-EC45-4A8A-825D-DDB9B46D7744}" type="pres">
      <dgm:prSet presAssocID="{CA63A12D-2B40-4C61-91B0-E22B3277DD2D}" presName="accentRepeatNode" presStyleLbl="solidFgAcc1" presStyleIdx="3" presStyleCnt="4"/>
      <dgm:spPr>
        <a:solidFill>
          <a:srgbClr val="F5FA26"/>
        </a:solidFill>
      </dgm:spPr>
    </dgm:pt>
  </dgm:ptLst>
  <dgm:cxnLst>
    <dgm:cxn modelId="{ECB63BBD-75B7-401A-A8D3-3307039F02E1}" type="presOf" srcId="{2E4CF33E-AA1C-4DE1-BA3D-B275585E2B42}" destId="{39FC69E6-386A-4BA2-851A-278E6268E6F6}" srcOrd="0" destOrd="0" presId="urn:microsoft.com/office/officeart/2008/layout/VerticalCurvedList"/>
    <dgm:cxn modelId="{6AF2CB7D-0DF1-43BB-885A-CFC48526A31B}" type="presOf" srcId="{63C3F57D-22BA-45FE-AD31-5A33A5D89FD2}" destId="{EC528755-DB75-41C1-A3AB-489A23B62F31}" srcOrd="0" destOrd="0" presId="urn:microsoft.com/office/officeart/2008/layout/VerticalCurvedList"/>
    <dgm:cxn modelId="{AB026C86-2162-44BF-A877-A422EFF46662}" srcId="{63C3F57D-22BA-45FE-AD31-5A33A5D89FD2}" destId="{CA63A12D-2B40-4C61-91B0-E22B3277DD2D}" srcOrd="3" destOrd="0" parTransId="{73CB4056-D9A7-4568-AB12-576D1C74244A}" sibTransId="{770FC0F7-362D-4D92-B74E-0835C5510377}"/>
    <dgm:cxn modelId="{B7C90609-03F1-4827-BE8C-A62CADF7111A}" srcId="{63C3F57D-22BA-45FE-AD31-5A33A5D89FD2}" destId="{819755FE-F6C1-46B3-B424-E504193D3731}" srcOrd="2" destOrd="0" parTransId="{DF627C8A-170E-4011-8EF1-6132B2F37584}" sibTransId="{46DDB527-C3B1-40D2-BAA1-D9646525D84B}"/>
    <dgm:cxn modelId="{A47B84D5-58CC-4281-8893-716675547883}" srcId="{63C3F57D-22BA-45FE-AD31-5A33A5D89FD2}" destId="{6CCF88AC-7287-4A17-A84B-CD3F05984F42}" srcOrd="0" destOrd="0" parTransId="{6E5AB845-D3D5-450C-9436-A086FE4A99F0}" sibTransId="{2E4CF33E-AA1C-4DE1-BA3D-B275585E2B42}"/>
    <dgm:cxn modelId="{594B55AC-8265-4E56-BEEC-A81A64A8BD5E}" type="presOf" srcId="{6CCF88AC-7287-4A17-A84B-CD3F05984F42}" destId="{1CA3B3A5-E8AE-4A4C-A415-E87D9BA605EA}" srcOrd="0" destOrd="0" presId="urn:microsoft.com/office/officeart/2008/layout/VerticalCurvedList"/>
    <dgm:cxn modelId="{C67DB019-45D5-4E4F-875E-114FCB730619}" type="presOf" srcId="{819755FE-F6C1-46B3-B424-E504193D3731}" destId="{04AC37C3-F1CE-457A-B590-608E7F45B0E2}" srcOrd="0" destOrd="0" presId="urn:microsoft.com/office/officeart/2008/layout/VerticalCurvedList"/>
    <dgm:cxn modelId="{D3684761-B302-4AFB-86AD-55DE76DD00E4}" srcId="{63C3F57D-22BA-45FE-AD31-5A33A5D89FD2}" destId="{78A69995-98C9-433E-B0A2-F312B1A6DD8F}" srcOrd="1" destOrd="0" parTransId="{F88BF066-019D-4319-BA21-632800AE214E}" sibTransId="{8734679B-5F2F-43FE-B5FF-CB11ED1962F5}"/>
    <dgm:cxn modelId="{C8170684-D72C-4EBC-8379-AB959C87C11E}" type="presOf" srcId="{CA63A12D-2B40-4C61-91B0-E22B3277DD2D}" destId="{550D2B9C-9415-4D5F-95DA-2ACD3EF017E5}" srcOrd="0" destOrd="0" presId="urn:microsoft.com/office/officeart/2008/layout/VerticalCurvedList"/>
    <dgm:cxn modelId="{1B9A2D98-EC9D-4C7F-8A91-1C4FCBC58F0E}" type="presOf" srcId="{78A69995-98C9-433E-B0A2-F312B1A6DD8F}" destId="{D24DEF5F-95CD-4BDE-8A65-BFA3947B0093}" srcOrd="0" destOrd="0" presId="urn:microsoft.com/office/officeart/2008/layout/VerticalCurvedList"/>
    <dgm:cxn modelId="{8BA7E8F3-F8C2-42A0-AADB-E7B3E10C4376}" type="presParOf" srcId="{EC528755-DB75-41C1-A3AB-489A23B62F31}" destId="{28E6ED79-B021-48C4-9286-626CDD8F94E1}" srcOrd="0" destOrd="0" presId="urn:microsoft.com/office/officeart/2008/layout/VerticalCurvedList"/>
    <dgm:cxn modelId="{59EB5AE4-2418-4149-A308-D38CD030B286}" type="presParOf" srcId="{28E6ED79-B021-48C4-9286-626CDD8F94E1}" destId="{CD0DBA58-DA31-4C78-A200-A3A86064549E}" srcOrd="0" destOrd="0" presId="urn:microsoft.com/office/officeart/2008/layout/VerticalCurvedList"/>
    <dgm:cxn modelId="{963B26E1-B702-45C9-B821-D082DB1114BE}" type="presParOf" srcId="{CD0DBA58-DA31-4C78-A200-A3A86064549E}" destId="{F87451C7-048E-4A75-9FEF-680DEBCCEB93}" srcOrd="0" destOrd="0" presId="urn:microsoft.com/office/officeart/2008/layout/VerticalCurvedList"/>
    <dgm:cxn modelId="{F4AEBD69-01C5-4E94-999D-DF44B604423A}" type="presParOf" srcId="{CD0DBA58-DA31-4C78-A200-A3A86064549E}" destId="{39FC69E6-386A-4BA2-851A-278E6268E6F6}" srcOrd="1" destOrd="0" presId="urn:microsoft.com/office/officeart/2008/layout/VerticalCurvedList"/>
    <dgm:cxn modelId="{E54B9DEF-8FA0-461A-B460-9D0D32536DD8}" type="presParOf" srcId="{CD0DBA58-DA31-4C78-A200-A3A86064549E}" destId="{FCC1D3BF-F1D1-477A-8777-3EE454BD1DA6}" srcOrd="2" destOrd="0" presId="urn:microsoft.com/office/officeart/2008/layout/VerticalCurvedList"/>
    <dgm:cxn modelId="{B8D946B4-AFFB-4354-8339-682940620670}" type="presParOf" srcId="{CD0DBA58-DA31-4C78-A200-A3A86064549E}" destId="{81A76AD7-B5CA-46A2-A52A-39F89B024AD0}" srcOrd="3" destOrd="0" presId="urn:microsoft.com/office/officeart/2008/layout/VerticalCurvedList"/>
    <dgm:cxn modelId="{A5405A69-5052-43C5-9B4A-4B7C55191F42}" type="presParOf" srcId="{28E6ED79-B021-48C4-9286-626CDD8F94E1}" destId="{1CA3B3A5-E8AE-4A4C-A415-E87D9BA605EA}" srcOrd="1" destOrd="0" presId="urn:microsoft.com/office/officeart/2008/layout/VerticalCurvedList"/>
    <dgm:cxn modelId="{80E478C5-7A86-48CA-B56B-61122EE6B954}" type="presParOf" srcId="{28E6ED79-B021-48C4-9286-626CDD8F94E1}" destId="{82BDC9E4-A721-43E6-85D8-E5A8B7612079}" srcOrd="2" destOrd="0" presId="urn:microsoft.com/office/officeart/2008/layout/VerticalCurvedList"/>
    <dgm:cxn modelId="{4F6E2A91-C6CC-438E-9779-36CC316543B7}" type="presParOf" srcId="{82BDC9E4-A721-43E6-85D8-E5A8B7612079}" destId="{7B2BE247-7179-479F-B73C-F035A9991481}" srcOrd="0" destOrd="0" presId="urn:microsoft.com/office/officeart/2008/layout/VerticalCurvedList"/>
    <dgm:cxn modelId="{52CE7379-EEA4-48C8-9D28-4DD509F415B5}" type="presParOf" srcId="{28E6ED79-B021-48C4-9286-626CDD8F94E1}" destId="{D24DEF5F-95CD-4BDE-8A65-BFA3947B0093}" srcOrd="3" destOrd="0" presId="urn:microsoft.com/office/officeart/2008/layout/VerticalCurvedList"/>
    <dgm:cxn modelId="{E5C32361-A0D8-478B-9AD3-8725DF8D928A}" type="presParOf" srcId="{28E6ED79-B021-48C4-9286-626CDD8F94E1}" destId="{77C35C7C-DFE8-4BEB-9DC8-D84BA17679A3}" srcOrd="4" destOrd="0" presId="urn:microsoft.com/office/officeart/2008/layout/VerticalCurvedList"/>
    <dgm:cxn modelId="{DDCA939C-6186-4456-BDC3-CFEDAEA2102E}" type="presParOf" srcId="{77C35C7C-DFE8-4BEB-9DC8-D84BA17679A3}" destId="{BC8C210A-0879-470B-B09E-073BD38421FB}" srcOrd="0" destOrd="0" presId="urn:microsoft.com/office/officeart/2008/layout/VerticalCurvedList"/>
    <dgm:cxn modelId="{2E725F7C-506B-482D-8D8E-373DBA3AA509}" type="presParOf" srcId="{28E6ED79-B021-48C4-9286-626CDD8F94E1}" destId="{04AC37C3-F1CE-457A-B590-608E7F45B0E2}" srcOrd="5" destOrd="0" presId="urn:microsoft.com/office/officeart/2008/layout/VerticalCurvedList"/>
    <dgm:cxn modelId="{4326F8FE-C543-4C94-B48C-274DE6EC7547}" type="presParOf" srcId="{28E6ED79-B021-48C4-9286-626CDD8F94E1}" destId="{8E77ED8D-BE69-44EB-860A-CC783E3449E5}" srcOrd="6" destOrd="0" presId="urn:microsoft.com/office/officeart/2008/layout/VerticalCurvedList"/>
    <dgm:cxn modelId="{6D5E309E-346F-4D9A-B7F0-6B46E8342D43}" type="presParOf" srcId="{8E77ED8D-BE69-44EB-860A-CC783E3449E5}" destId="{113E2E20-021F-4206-B41F-38615EDE1D4C}" srcOrd="0" destOrd="0" presId="urn:microsoft.com/office/officeart/2008/layout/VerticalCurvedList"/>
    <dgm:cxn modelId="{FB92D1C4-1070-466A-BE59-E91226436AA3}" type="presParOf" srcId="{28E6ED79-B021-48C4-9286-626CDD8F94E1}" destId="{550D2B9C-9415-4D5F-95DA-2ACD3EF017E5}" srcOrd="7" destOrd="0" presId="urn:microsoft.com/office/officeart/2008/layout/VerticalCurvedList"/>
    <dgm:cxn modelId="{3B305E03-2E1D-4934-80C6-A7F3B22B71BD}" type="presParOf" srcId="{28E6ED79-B021-48C4-9286-626CDD8F94E1}" destId="{41F68EC6-A89A-40B3-B97D-6F11F29A59AD}" srcOrd="8" destOrd="0" presId="urn:microsoft.com/office/officeart/2008/layout/VerticalCurvedList"/>
    <dgm:cxn modelId="{0AE4CC4F-9B1E-4867-BD1E-16CE879AA9C3}" type="presParOf" srcId="{41F68EC6-A89A-40B3-B97D-6F11F29A59AD}" destId="{C1B760F4-EC45-4A8A-825D-DDB9B46D7744}" srcOrd="0" destOrd="0" presId="urn:microsoft.com/office/officeart/2008/layout/VerticalCurvedList"/>
  </dgm:cxnLst>
  <dgm:bg/>
  <dgm:whole/>
  <dgm:extLst>
    <a:ext uri="{C62137D5-CB1D-491B-B009-E17868A290BF}">
      <dgm14:recolorImg xmlns:dgm14="http://schemas.microsoft.com/office/drawing/2010/diagram" xmlns="" val="1"/>
    </a:ex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ED8B56-2BC4-4A22-A056-643387E67F98}" type="doc">
      <dgm:prSet loTypeId="urn:microsoft.com/office/officeart/2005/8/layout/hProcess9" loCatId="process" qsTypeId="urn:microsoft.com/office/officeart/2005/8/quickstyle/simple5" qsCatId="simple" csTypeId="urn:microsoft.com/office/officeart/2005/8/colors/colorful1#1" csCatId="colorful" phldr="1"/>
      <dgm:spPr/>
    </dgm:pt>
    <dgm:pt modelId="{B1995438-D3D6-401D-A81F-2C00A901D36F}">
      <dgm:prSet phldrT="[Texto]"/>
      <dgm:spPr/>
      <dgm:t>
        <a:bodyPr/>
        <a:lstStyle/>
        <a:p>
          <a:r>
            <a:rPr lang="es-PE" b="1" dirty="0" smtClean="0">
              <a:solidFill>
                <a:schemeClr val="bg1"/>
              </a:solidFill>
              <a:effectLst>
                <a:outerShdw blurRad="38100" dist="38100" dir="2700000" algn="tl">
                  <a:srgbClr val="000000">
                    <a:alpha val="43137"/>
                  </a:srgbClr>
                </a:outerShdw>
              </a:effectLst>
            </a:rPr>
            <a:t>Jesús</a:t>
          </a:r>
          <a:endParaRPr lang="pt-BR" dirty="0">
            <a:solidFill>
              <a:schemeClr val="bg1"/>
            </a:solidFill>
            <a:effectLst>
              <a:outerShdw blurRad="38100" dist="38100" dir="2700000" algn="tl">
                <a:srgbClr val="000000">
                  <a:alpha val="43137"/>
                </a:srgbClr>
              </a:outerShdw>
            </a:effectLst>
          </a:endParaRPr>
        </a:p>
      </dgm:t>
    </dgm:pt>
    <dgm:pt modelId="{A72DDEDC-8D37-420F-9186-61B4514BD96C}" type="parTrans" cxnId="{90EB331F-DA42-4723-ABEF-F922FE68BA37}">
      <dgm:prSet/>
      <dgm:spPr/>
      <dgm:t>
        <a:bodyPr/>
        <a:lstStyle/>
        <a:p>
          <a:endParaRPr lang="pt-BR"/>
        </a:p>
      </dgm:t>
    </dgm:pt>
    <dgm:pt modelId="{9DCBAD44-F731-4415-B9B2-D99746B2CB16}" type="sibTrans" cxnId="{90EB331F-DA42-4723-ABEF-F922FE68BA37}">
      <dgm:prSet/>
      <dgm:spPr/>
      <dgm:t>
        <a:bodyPr/>
        <a:lstStyle/>
        <a:p>
          <a:endParaRPr lang="pt-BR"/>
        </a:p>
      </dgm:t>
    </dgm:pt>
    <dgm:pt modelId="{2390D95C-12AF-4BD1-B15E-AA9E4253309C}">
      <dgm:prSet phldrT="[Texto]"/>
      <dgm:spPr/>
      <dgm:t>
        <a:bodyPr/>
        <a:lstStyle/>
        <a:p>
          <a:r>
            <a:rPr lang="es-PE" b="1" dirty="0" smtClean="0">
              <a:solidFill>
                <a:schemeClr val="bg1"/>
              </a:solidFill>
              <a:effectLst>
                <a:outerShdw blurRad="38100" dist="38100" dir="2700000" algn="tl">
                  <a:srgbClr val="000000">
                    <a:alpha val="43137"/>
                  </a:srgbClr>
                </a:outerShdw>
              </a:effectLst>
            </a:rPr>
            <a:t>Discípulos</a:t>
          </a:r>
          <a:endParaRPr lang="pt-BR" dirty="0">
            <a:solidFill>
              <a:schemeClr val="bg1"/>
            </a:solidFill>
            <a:effectLst>
              <a:outerShdw blurRad="38100" dist="38100" dir="2700000" algn="tl">
                <a:srgbClr val="000000">
                  <a:alpha val="43137"/>
                </a:srgbClr>
              </a:outerShdw>
            </a:effectLst>
          </a:endParaRPr>
        </a:p>
      </dgm:t>
    </dgm:pt>
    <dgm:pt modelId="{039FC37F-AE77-4559-949E-4F2B09D99B8B}" type="parTrans" cxnId="{C15DD7AA-8BCE-47AD-B3BC-785B931DE981}">
      <dgm:prSet/>
      <dgm:spPr/>
      <dgm:t>
        <a:bodyPr/>
        <a:lstStyle/>
        <a:p>
          <a:endParaRPr lang="pt-BR"/>
        </a:p>
      </dgm:t>
    </dgm:pt>
    <dgm:pt modelId="{7B2D7C04-C7EB-457E-8AB5-82B59538837B}" type="sibTrans" cxnId="{C15DD7AA-8BCE-47AD-B3BC-785B931DE981}">
      <dgm:prSet/>
      <dgm:spPr/>
      <dgm:t>
        <a:bodyPr/>
        <a:lstStyle/>
        <a:p>
          <a:endParaRPr lang="pt-BR"/>
        </a:p>
      </dgm:t>
    </dgm:pt>
    <dgm:pt modelId="{B2BEB74D-893B-4411-90A4-C2F2047FC30E}">
      <dgm:prSet phldrT="[Texto]"/>
      <dgm:spPr/>
      <dgm:t>
        <a:bodyPr/>
        <a:lstStyle/>
        <a:p>
          <a:r>
            <a:rPr lang="es-PE" b="1" dirty="0" smtClean="0">
              <a:solidFill>
                <a:schemeClr val="bg1"/>
              </a:solidFill>
              <a:effectLst>
                <a:outerShdw blurRad="38100" dist="38100" dir="2700000" algn="tl">
                  <a:srgbClr val="000000">
                    <a:alpha val="43137"/>
                  </a:srgbClr>
                </a:outerShdw>
              </a:effectLst>
            </a:rPr>
            <a:t>Nuevos Discípulos</a:t>
          </a:r>
          <a:endParaRPr lang="pt-BR" dirty="0">
            <a:solidFill>
              <a:schemeClr val="bg1"/>
            </a:solidFill>
            <a:effectLst>
              <a:outerShdw blurRad="38100" dist="38100" dir="2700000" algn="tl">
                <a:srgbClr val="000000">
                  <a:alpha val="43137"/>
                </a:srgbClr>
              </a:outerShdw>
            </a:effectLst>
          </a:endParaRPr>
        </a:p>
      </dgm:t>
    </dgm:pt>
    <dgm:pt modelId="{B9B06EC6-0BAF-4E02-86A5-E9F31C8586F1}" type="parTrans" cxnId="{C9F2AA32-3515-4951-931D-6CDCA5E50C03}">
      <dgm:prSet/>
      <dgm:spPr/>
      <dgm:t>
        <a:bodyPr/>
        <a:lstStyle/>
        <a:p>
          <a:endParaRPr lang="pt-BR"/>
        </a:p>
      </dgm:t>
    </dgm:pt>
    <dgm:pt modelId="{09749A8F-A8E1-414C-A94C-5B988236A964}" type="sibTrans" cxnId="{C9F2AA32-3515-4951-931D-6CDCA5E50C03}">
      <dgm:prSet/>
      <dgm:spPr/>
      <dgm:t>
        <a:bodyPr/>
        <a:lstStyle/>
        <a:p>
          <a:endParaRPr lang="pt-BR"/>
        </a:p>
      </dgm:t>
    </dgm:pt>
    <dgm:pt modelId="{A21908AD-EB08-42A8-898E-61EE8BDC24B7}" type="pres">
      <dgm:prSet presAssocID="{99ED8B56-2BC4-4A22-A056-643387E67F98}" presName="CompostProcess" presStyleCnt="0">
        <dgm:presLayoutVars>
          <dgm:dir/>
          <dgm:resizeHandles val="exact"/>
        </dgm:presLayoutVars>
      </dgm:prSet>
      <dgm:spPr/>
    </dgm:pt>
    <dgm:pt modelId="{8D777CEA-6A38-4351-8441-DC51BDEB8876}" type="pres">
      <dgm:prSet presAssocID="{99ED8B56-2BC4-4A22-A056-643387E67F98}" presName="arrow" presStyleLbl="bgShp" presStyleIdx="0" presStyleCnt="1"/>
      <dgm:spPr/>
    </dgm:pt>
    <dgm:pt modelId="{37A51B08-D778-4A15-BB13-A4A2C32BEC99}" type="pres">
      <dgm:prSet presAssocID="{99ED8B56-2BC4-4A22-A056-643387E67F98}" presName="linearProcess" presStyleCnt="0"/>
      <dgm:spPr/>
    </dgm:pt>
    <dgm:pt modelId="{86D41087-FDC5-4675-8BC8-FF1D3B9A4F7E}" type="pres">
      <dgm:prSet presAssocID="{B1995438-D3D6-401D-A81F-2C00A901D36F}" presName="textNode" presStyleLbl="node1" presStyleIdx="0" presStyleCnt="3">
        <dgm:presLayoutVars>
          <dgm:bulletEnabled val="1"/>
        </dgm:presLayoutVars>
      </dgm:prSet>
      <dgm:spPr/>
      <dgm:t>
        <a:bodyPr/>
        <a:lstStyle/>
        <a:p>
          <a:endParaRPr lang="pt-BR"/>
        </a:p>
      </dgm:t>
    </dgm:pt>
    <dgm:pt modelId="{7C13FB70-B8B0-43A5-8D99-796CE0CE0189}" type="pres">
      <dgm:prSet presAssocID="{9DCBAD44-F731-4415-B9B2-D99746B2CB16}" presName="sibTrans" presStyleCnt="0"/>
      <dgm:spPr/>
    </dgm:pt>
    <dgm:pt modelId="{5B263F25-770B-4D46-B14B-8779AFD57145}" type="pres">
      <dgm:prSet presAssocID="{2390D95C-12AF-4BD1-B15E-AA9E4253309C}" presName="textNode" presStyleLbl="node1" presStyleIdx="1" presStyleCnt="3">
        <dgm:presLayoutVars>
          <dgm:bulletEnabled val="1"/>
        </dgm:presLayoutVars>
      </dgm:prSet>
      <dgm:spPr/>
      <dgm:t>
        <a:bodyPr/>
        <a:lstStyle/>
        <a:p>
          <a:endParaRPr lang="pt-BR"/>
        </a:p>
      </dgm:t>
    </dgm:pt>
    <dgm:pt modelId="{F16801E4-61E9-46C7-9C34-D528F49ED06D}" type="pres">
      <dgm:prSet presAssocID="{7B2D7C04-C7EB-457E-8AB5-82B59538837B}" presName="sibTrans" presStyleCnt="0"/>
      <dgm:spPr/>
    </dgm:pt>
    <dgm:pt modelId="{C9010273-53F4-4AD2-9191-E6891A1C1A01}" type="pres">
      <dgm:prSet presAssocID="{B2BEB74D-893B-4411-90A4-C2F2047FC30E}" presName="textNode" presStyleLbl="node1" presStyleIdx="2" presStyleCnt="3">
        <dgm:presLayoutVars>
          <dgm:bulletEnabled val="1"/>
        </dgm:presLayoutVars>
      </dgm:prSet>
      <dgm:spPr/>
      <dgm:t>
        <a:bodyPr/>
        <a:lstStyle/>
        <a:p>
          <a:endParaRPr lang="pt-BR"/>
        </a:p>
      </dgm:t>
    </dgm:pt>
  </dgm:ptLst>
  <dgm:cxnLst>
    <dgm:cxn modelId="{C9F2AA32-3515-4951-931D-6CDCA5E50C03}" srcId="{99ED8B56-2BC4-4A22-A056-643387E67F98}" destId="{B2BEB74D-893B-4411-90A4-C2F2047FC30E}" srcOrd="2" destOrd="0" parTransId="{B9B06EC6-0BAF-4E02-86A5-E9F31C8586F1}" sibTransId="{09749A8F-A8E1-414C-A94C-5B988236A964}"/>
    <dgm:cxn modelId="{90EB331F-DA42-4723-ABEF-F922FE68BA37}" srcId="{99ED8B56-2BC4-4A22-A056-643387E67F98}" destId="{B1995438-D3D6-401D-A81F-2C00A901D36F}" srcOrd="0" destOrd="0" parTransId="{A72DDEDC-8D37-420F-9186-61B4514BD96C}" sibTransId="{9DCBAD44-F731-4415-B9B2-D99746B2CB16}"/>
    <dgm:cxn modelId="{330FBC74-DD14-49FD-864E-86E8D32E7C73}" type="presOf" srcId="{99ED8B56-2BC4-4A22-A056-643387E67F98}" destId="{A21908AD-EB08-42A8-898E-61EE8BDC24B7}" srcOrd="0" destOrd="0" presId="urn:microsoft.com/office/officeart/2005/8/layout/hProcess9"/>
    <dgm:cxn modelId="{C15DD7AA-8BCE-47AD-B3BC-785B931DE981}" srcId="{99ED8B56-2BC4-4A22-A056-643387E67F98}" destId="{2390D95C-12AF-4BD1-B15E-AA9E4253309C}" srcOrd="1" destOrd="0" parTransId="{039FC37F-AE77-4559-949E-4F2B09D99B8B}" sibTransId="{7B2D7C04-C7EB-457E-8AB5-82B59538837B}"/>
    <dgm:cxn modelId="{A33214B9-B1FC-493B-87B1-17D1BAAF94C5}" type="presOf" srcId="{B1995438-D3D6-401D-A81F-2C00A901D36F}" destId="{86D41087-FDC5-4675-8BC8-FF1D3B9A4F7E}" srcOrd="0" destOrd="0" presId="urn:microsoft.com/office/officeart/2005/8/layout/hProcess9"/>
    <dgm:cxn modelId="{4591EFF8-1013-4BC5-B56C-9B4B6DA050F3}" type="presOf" srcId="{B2BEB74D-893B-4411-90A4-C2F2047FC30E}" destId="{C9010273-53F4-4AD2-9191-E6891A1C1A01}" srcOrd="0" destOrd="0" presId="urn:microsoft.com/office/officeart/2005/8/layout/hProcess9"/>
    <dgm:cxn modelId="{93B003E6-D752-470B-87BB-19E038C50D93}" type="presOf" srcId="{2390D95C-12AF-4BD1-B15E-AA9E4253309C}" destId="{5B263F25-770B-4D46-B14B-8779AFD57145}" srcOrd="0" destOrd="0" presId="urn:microsoft.com/office/officeart/2005/8/layout/hProcess9"/>
    <dgm:cxn modelId="{7DF9A231-CD54-4F00-AF3C-A1553DC1A59A}" type="presParOf" srcId="{A21908AD-EB08-42A8-898E-61EE8BDC24B7}" destId="{8D777CEA-6A38-4351-8441-DC51BDEB8876}" srcOrd="0" destOrd="0" presId="urn:microsoft.com/office/officeart/2005/8/layout/hProcess9"/>
    <dgm:cxn modelId="{454D2992-2698-4DD9-ACB4-8AA7F8B24058}" type="presParOf" srcId="{A21908AD-EB08-42A8-898E-61EE8BDC24B7}" destId="{37A51B08-D778-4A15-BB13-A4A2C32BEC99}" srcOrd="1" destOrd="0" presId="urn:microsoft.com/office/officeart/2005/8/layout/hProcess9"/>
    <dgm:cxn modelId="{BF50315C-7C92-4AF2-B85B-1E7486E21CD2}" type="presParOf" srcId="{37A51B08-D778-4A15-BB13-A4A2C32BEC99}" destId="{86D41087-FDC5-4675-8BC8-FF1D3B9A4F7E}" srcOrd="0" destOrd="0" presId="urn:microsoft.com/office/officeart/2005/8/layout/hProcess9"/>
    <dgm:cxn modelId="{E0411900-79EF-491B-A688-C9A0B63A58CF}" type="presParOf" srcId="{37A51B08-D778-4A15-BB13-A4A2C32BEC99}" destId="{7C13FB70-B8B0-43A5-8D99-796CE0CE0189}" srcOrd="1" destOrd="0" presId="urn:microsoft.com/office/officeart/2005/8/layout/hProcess9"/>
    <dgm:cxn modelId="{6382DAEF-5B5D-4CD8-8A40-1A866A2E6CF6}" type="presParOf" srcId="{37A51B08-D778-4A15-BB13-A4A2C32BEC99}" destId="{5B263F25-770B-4D46-B14B-8779AFD57145}" srcOrd="2" destOrd="0" presId="urn:microsoft.com/office/officeart/2005/8/layout/hProcess9"/>
    <dgm:cxn modelId="{4DB2E0B2-AF43-4FB4-AFF5-C8C95C393693}" type="presParOf" srcId="{37A51B08-D778-4A15-BB13-A4A2C32BEC99}" destId="{F16801E4-61E9-46C7-9C34-D528F49ED06D}" srcOrd="3" destOrd="0" presId="urn:microsoft.com/office/officeart/2005/8/layout/hProcess9"/>
    <dgm:cxn modelId="{5F4B1213-4AA3-4FBF-B3CB-6B735B2E435D}" type="presParOf" srcId="{37A51B08-D778-4A15-BB13-A4A2C32BEC99}" destId="{C9010273-53F4-4AD2-9191-E6891A1C1A01}" srcOrd="4" destOrd="0" presId="urn:microsoft.com/office/officeart/2005/8/layout/hProcess9"/>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9FC69E6-386A-4BA2-851A-278E6268E6F6}">
      <dsp:nvSpPr>
        <dsp:cNvPr id="0" name=""/>
        <dsp:cNvSpPr/>
      </dsp:nvSpPr>
      <dsp:spPr>
        <a:xfrm>
          <a:off x="-5897832" y="-902574"/>
          <a:ext cx="7021276" cy="7021276"/>
        </a:xfrm>
        <a:prstGeom prst="blockArc">
          <a:avLst>
            <a:gd name="adj1" fmla="val 18900000"/>
            <a:gd name="adj2" fmla="val 2700000"/>
            <a:gd name="adj3" fmla="val 308"/>
          </a:avLst>
        </a:pr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A3B3A5-E8AE-4A4C-A415-E87D9BA605EA}">
      <dsp:nvSpPr>
        <dsp:cNvPr id="0" name=""/>
        <dsp:cNvSpPr/>
      </dsp:nvSpPr>
      <dsp:spPr>
        <a:xfrm>
          <a:off x="588021" y="401015"/>
          <a:ext cx="6286858" cy="802449"/>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36944" tIns="60960" rIns="60960" bIns="60960" numCol="1" spcCol="1270" anchor="ctr" anchorCtr="0">
          <a:noAutofit/>
        </a:bodyPr>
        <a:lstStyle/>
        <a:p>
          <a:pPr lvl="0" algn="l" defTabSz="1066800">
            <a:lnSpc>
              <a:spcPct val="90000"/>
            </a:lnSpc>
            <a:spcBef>
              <a:spcPct val="0"/>
            </a:spcBef>
            <a:spcAft>
              <a:spcPct val="35000"/>
            </a:spcAft>
          </a:pPr>
          <a:r>
            <a:rPr lang="en-US" sz="2400" kern="1200" smtClean="0"/>
            <a:t>Desafío: Cada favor se debía retribuir a 3 personas.</a:t>
          </a:r>
          <a:endParaRPr lang="pt-BR" sz="2400" kern="1200" dirty="0">
            <a:latin typeface="Trebuchet MS" pitchFamily="34" charset="0"/>
          </a:endParaRPr>
        </a:p>
      </dsp:txBody>
      <dsp:txXfrm>
        <a:off x="588021" y="401015"/>
        <a:ext cx="6286858" cy="802449"/>
      </dsp:txXfrm>
    </dsp:sp>
    <dsp:sp modelId="{7B2BE247-7179-479F-B73C-F035A9991481}">
      <dsp:nvSpPr>
        <dsp:cNvPr id="0" name=""/>
        <dsp:cNvSpPr/>
      </dsp:nvSpPr>
      <dsp:spPr>
        <a:xfrm>
          <a:off x="86491" y="300709"/>
          <a:ext cx="1003061" cy="1003061"/>
        </a:xfrm>
        <a:prstGeom prst="ellipse">
          <a:avLst/>
        </a:prstGeom>
        <a:solidFill>
          <a:srgbClr val="FFFFCC"/>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D24DEF5F-95CD-4BDE-8A65-BFA3947B0093}">
      <dsp:nvSpPr>
        <dsp:cNvPr id="0" name=""/>
        <dsp:cNvSpPr/>
      </dsp:nvSpPr>
      <dsp:spPr>
        <a:xfrm>
          <a:off x="1048084" y="1532421"/>
          <a:ext cx="5826796" cy="947403"/>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36944" tIns="60960" rIns="60960" bIns="60960" numCol="1" spcCol="1270" anchor="ctr" anchorCtr="0">
          <a:noAutofit/>
        </a:bodyPr>
        <a:lstStyle/>
        <a:p>
          <a:pPr lvl="0" algn="l" defTabSz="1066800">
            <a:lnSpc>
              <a:spcPct val="90000"/>
            </a:lnSpc>
            <a:spcBef>
              <a:spcPct val="0"/>
            </a:spcBef>
            <a:spcAft>
              <a:spcPct val="35000"/>
            </a:spcAft>
          </a:pPr>
          <a:r>
            <a:rPr lang="en-US" sz="2400" kern="1200" smtClean="0"/>
            <a:t>Resultado: Movimiento multiplicador que lleva a las personas a encontrarle sentido a su vida.</a:t>
          </a:r>
          <a:endParaRPr lang="pt-BR" sz="2400" kern="1200" dirty="0">
            <a:latin typeface="Trebuchet MS" pitchFamily="34" charset="0"/>
          </a:endParaRPr>
        </a:p>
      </dsp:txBody>
      <dsp:txXfrm>
        <a:off x="1048084" y="1532421"/>
        <a:ext cx="5826796" cy="947403"/>
      </dsp:txXfrm>
    </dsp:sp>
    <dsp:sp modelId="{BC8C210A-0879-470B-B09E-073BD38421FB}">
      <dsp:nvSpPr>
        <dsp:cNvPr id="0" name=""/>
        <dsp:cNvSpPr/>
      </dsp:nvSpPr>
      <dsp:spPr>
        <a:xfrm>
          <a:off x="546553" y="1504592"/>
          <a:ext cx="1003061" cy="1003061"/>
        </a:xfrm>
        <a:prstGeom prst="ellipse">
          <a:avLst/>
        </a:prstGeom>
        <a:solidFill>
          <a:srgbClr val="FCFC96"/>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04AC37C3-F1CE-457A-B590-608E7F45B0E2}">
      <dsp:nvSpPr>
        <dsp:cNvPr id="0" name=""/>
        <dsp:cNvSpPr/>
      </dsp:nvSpPr>
      <dsp:spPr>
        <a:xfrm>
          <a:off x="1048084" y="2808780"/>
          <a:ext cx="5826796" cy="802449"/>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36944"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a:t>
          </a:r>
          <a:r>
            <a:rPr lang="en-US" sz="2400" kern="1200" dirty="0" err="1" smtClean="0"/>
            <a:t>sean</a:t>
          </a:r>
          <a:r>
            <a:rPr lang="en-US" sz="2400" kern="1200" dirty="0" smtClean="0"/>
            <a:t> </a:t>
          </a:r>
          <a:r>
            <a:rPr lang="en-US" sz="2400" kern="1200" dirty="0" err="1" smtClean="0"/>
            <a:t>fecundos</a:t>
          </a:r>
          <a:r>
            <a:rPr lang="en-US" sz="2400" kern="1200" dirty="0" smtClean="0"/>
            <a:t>, </a:t>
          </a:r>
          <a:r>
            <a:rPr lang="en-US" sz="2400" kern="1200" dirty="0" err="1" smtClean="0"/>
            <a:t>multiplíquense</a:t>
          </a:r>
          <a:r>
            <a:rPr lang="en-US" sz="2400" kern="1200" dirty="0" smtClean="0"/>
            <a:t>, </a:t>
          </a:r>
          <a:r>
            <a:rPr lang="en-US" sz="2400" kern="1200" dirty="0" err="1" smtClean="0"/>
            <a:t>llenen</a:t>
          </a:r>
          <a:r>
            <a:rPr lang="en-US" sz="2400" kern="1200" dirty="0" smtClean="0"/>
            <a:t> la </a:t>
          </a:r>
          <a:r>
            <a:rPr lang="en-US" sz="2400" kern="1200" dirty="0" err="1" smtClean="0"/>
            <a:t>tierra</a:t>
          </a:r>
          <a:r>
            <a:rPr lang="en-US" sz="2400" kern="1200" dirty="0" smtClean="0"/>
            <a:t>”.</a:t>
          </a:r>
          <a:endParaRPr lang="pt-BR" sz="2400" kern="1200" dirty="0">
            <a:latin typeface="Trebuchet MS" pitchFamily="34" charset="0"/>
          </a:endParaRPr>
        </a:p>
      </dsp:txBody>
      <dsp:txXfrm>
        <a:off x="1048084" y="2808780"/>
        <a:ext cx="5826796" cy="802449"/>
      </dsp:txXfrm>
    </dsp:sp>
    <dsp:sp modelId="{113E2E20-021F-4206-B41F-38615EDE1D4C}">
      <dsp:nvSpPr>
        <dsp:cNvPr id="0" name=""/>
        <dsp:cNvSpPr/>
      </dsp:nvSpPr>
      <dsp:spPr>
        <a:xfrm>
          <a:off x="546553" y="2708474"/>
          <a:ext cx="1003061" cy="1003061"/>
        </a:xfrm>
        <a:prstGeom prst="ellipse">
          <a:avLst/>
        </a:prstGeom>
        <a:solidFill>
          <a:srgbClr val="FEFA60"/>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550D2B9C-9415-4D5F-95DA-2ACD3EF017E5}">
      <dsp:nvSpPr>
        <dsp:cNvPr id="0" name=""/>
        <dsp:cNvSpPr/>
      </dsp:nvSpPr>
      <dsp:spPr>
        <a:xfrm>
          <a:off x="588021" y="4012662"/>
          <a:ext cx="6286858" cy="802449"/>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36944" tIns="60960" rIns="60960" bIns="60960" numCol="1" spcCol="1270" anchor="ctr" anchorCtr="0">
          <a:noAutofit/>
        </a:bodyPr>
        <a:lstStyle/>
        <a:p>
          <a:pPr lvl="0" algn="l" defTabSz="1066800">
            <a:lnSpc>
              <a:spcPct val="90000"/>
            </a:lnSpc>
            <a:spcBef>
              <a:spcPct val="0"/>
            </a:spcBef>
            <a:spcAft>
              <a:spcPct val="35000"/>
            </a:spcAft>
          </a:pPr>
          <a:r>
            <a:rPr lang="en-US" sz="2400" kern="1200" dirty="0" err="1" smtClean="0"/>
            <a:t>Todo</a:t>
          </a:r>
          <a:r>
            <a:rPr lang="en-US" sz="2400" kern="1200" dirty="0" smtClean="0"/>
            <a:t> lo </a:t>
          </a:r>
          <a:r>
            <a:rPr lang="en-US" sz="2400" kern="1200" dirty="0" err="1" smtClean="0"/>
            <a:t>que</a:t>
          </a:r>
          <a:r>
            <a:rPr lang="en-US" sz="2400" kern="1200" dirty="0" smtClean="0"/>
            <a:t> </a:t>
          </a:r>
          <a:r>
            <a:rPr lang="en-US" sz="2400" kern="1200" dirty="0" err="1" smtClean="0"/>
            <a:t>es</a:t>
          </a:r>
          <a:r>
            <a:rPr lang="en-US" sz="2400" kern="1200" dirty="0" smtClean="0"/>
            <a:t> vivo y </a:t>
          </a:r>
          <a:r>
            <a:rPr lang="en-US" sz="2400" kern="1200" dirty="0" err="1" smtClean="0"/>
            <a:t>saludable</a:t>
          </a:r>
          <a:r>
            <a:rPr lang="en-US" sz="2400" kern="1200" dirty="0" smtClean="0"/>
            <a:t> </a:t>
          </a:r>
          <a:r>
            <a:rPr lang="en-US" sz="2400" kern="1200" dirty="0" err="1" smtClean="0"/>
            <a:t>debería</a:t>
          </a:r>
          <a:r>
            <a:rPr lang="en-US" sz="2400" kern="1200" dirty="0" smtClean="0"/>
            <a:t> </a:t>
          </a:r>
          <a:r>
            <a:rPr lang="en-US" sz="2400" kern="1200" dirty="0" err="1" smtClean="0"/>
            <a:t>multiplicarse</a:t>
          </a:r>
          <a:r>
            <a:rPr lang="en-US" sz="2400" kern="1200" dirty="0" smtClean="0"/>
            <a:t>.</a:t>
          </a:r>
          <a:endParaRPr lang="pt-BR" sz="2400" kern="1200" dirty="0">
            <a:latin typeface="Trebuchet MS" pitchFamily="34" charset="0"/>
          </a:endParaRPr>
        </a:p>
      </dsp:txBody>
      <dsp:txXfrm>
        <a:off x="588021" y="4012662"/>
        <a:ext cx="6286858" cy="802449"/>
      </dsp:txXfrm>
    </dsp:sp>
    <dsp:sp modelId="{C1B760F4-EC45-4A8A-825D-DDB9B46D7744}">
      <dsp:nvSpPr>
        <dsp:cNvPr id="0" name=""/>
        <dsp:cNvSpPr/>
      </dsp:nvSpPr>
      <dsp:spPr>
        <a:xfrm>
          <a:off x="86491" y="3912356"/>
          <a:ext cx="1003061" cy="1003061"/>
        </a:xfrm>
        <a:prstGeom prst="ellipse">
          <a:avLst/>
        </a:prstGeom>
        <a:solidFill>
          <a:srgbClr val="F5FA26"/>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D777CEA-6A38-4351-8441-DC51BDEB8876}">
      <dsp:nvSpPr>
        <dsp:cNvPr id="0" name=""/>
        <dsp:cNvSpPr/>
      </dsp:nvSpPr>
      <dsp:spPr>
        <a:xfrm>
          <a:off x="588665" y="0"/>
          <a:ext cx="6671541" cy="4064000"/>
        </a:xfrm>
        <a:prstGeom prst="rightArrow">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6D41087-FDC5-4675-8BC8-FF1D3B9A4F7E}">
      <dsp:nvSpPr>
        <dsp:cNvPr id="0" name=""/>
        <dsp:cNvSpPr/>
      </dsp:nvSpPr>
      <dsp:spPr>
        <a:xfrm>
          <a:off x="3345" y="1219199"/>
          <a:ext cx="2519015" cy="162560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s-PE" sz="3800" b="1" kern="1200" dirty="0" smtClean="0">
              <a:solidFill>
                <a:schemeClr val="bg1"/>
              </a:solidFill>
              <a:effectLst>
                <a:outerShdw blurRad="38100" dist="38100" dir="2700000" algn="tl">
                  <a:srgbClr val="000000">
                    <a:alpha val="43137"/>
                  </a:srgbClr>
                </a:outerShdw>
              </a:effectLst>
            </a:rPr>
            <a:t>Jesús</a:t>
          </a:r>
          <a:endParaRPr lang="pt-BR" sz="3800" kern="1200" dirty="0">
            <a:solidFill>
              <a:schemeClr val="bg1"/>
            </a:solidFill>
            <a:effectLst>
              <a:outerShdw blurRad="38100" dist="38100" dir="2700000" algn="tl">
                <a:srgbClr val="000000">
                  <a:alpha val="43137"/>
                </a:srgbClr>
              </a:outerShdw>
            </a:effectLst>
          </a:endParaRPr>
        </a:p>
      </dsp:txBody>
      <dsp:txXfrm>
        <a:off x="3345" y="1219199"/>
        <a:ext cx="2519015" cy="1625600"/>
      </dsp:txXfrm>
    </dsp:sp>
    <dsp:sp modelId="{5B263F25-770B-4D46-B14B-8779AFD57145}">
      <dsp:nvSpPr>
        <dsp:cNvPr id="0" name=""/>
        <dsp:cNvSpPr/>
      </dsp:nvSpPr>
      <dsp:spPr>
        <a:xfrm>
          <a:off x="2664928" y="1219199"/>
          <a:ext cx="2519015" cy="162560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s-PE" sz="3800" b="1" kern="1200" dirty="0" smtClean="0">
              <a:solidFill>
                <a:schemeClr val="bg1"/>
              </a:solidFill>
              <a:effectLst>
                <a:outerShdw blurRad="38100" dist="38100" dir="2700000" algn="tl">
                  <a:srgbClr val="000000">
                    <a:alpha val="43137"/>
                  </a:srgbClr>
                </a:outerShdw>
              </a:effectLst>
            </a:rPr>
            <a:t>Discípulos</a:t>
          </a:r>
          <a:endParaRPr lang="pt-BR" sz="3800" kern="1200" dirty="0">
            <a:solidFill>
              <a:schemeClr val="bg1"/>
            </a:solidFill>
            <a:effectLst>
              <a:outerShdw blurRad="38100" dist="38100" dir="2700000" algn="tl">
                <a:srgbClr val="000000">
                  <a:alpha val="43137"/>
                </a:srgbClr>
              </a:outerShdw>
            </a:effectLst>
          </a:endParaRPr>
        </a:p>
      </dsp:txBody>
      <dsp:txXfrm>
        <a:off x="2664928" y="1219199"/>
        <a:ext cx="2519015" cy="1625600"/>
      </dsp:txXfrm>
    </dsp:sp>
    <dsp:sp modelId="{C9010273-53F4-4AD2-9191-E6891A1C1A01}">
      <dsp:nvSpPr>
        <dsp:cNvPr id="0" name=""/>
        <dsp:cNvSpPr/>
      </dsp:nvSpPr>
      <dsp:spPr>
        <a:xfrm>
          <a:off x="5326511" y="1219199"/>
          <a:ext cx="2519015" cy="162560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s-PE" sz="3800" b="1" kern="1200" dirty="0" smtClean="0">
              <a:solidFill>
                <a:schemeClr val="bg1"/>
              </a:solidFill>
              <a:effectLst>
                <a:outerShdw blurRad="38100" dist="38100" dir="2700000" algn="tl">
                  <a:srgbClr val="000000">
                    <a:alpha val="43137"/>
                  </a:srgbClr>
                </a:outerShdw>
              </a:effectLst>
            </a:rPr>
            <a:t>Nuevos Discípulos</a:t>
          </a:r>
          <a:endParaRPr lang="pt-BR" sz="3800" kern="1200" dirty="0">
            <a:solidFill>
              <a:schemeClr val="bg1"/>
            </a:solidFill>
            <a:effectLst>
              <a:outerShdw blurRad="38100" dist="38100" dir="2700000" algn="tl">
                <a:srgbClr val="000000">
                  <a:alpha val="43137"/>
                </a:srgbClr>
              </a:outerShdw>
            </a:effectLst>
          </a:endParaRPr>
        </a:p>
      </dsp:txBody>
      <dsp:txXfrm>
        <a:off x="5326511" y="1219199"/>
        <a:ext cx="2519015" cy="1625600"/>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448217-BB16-4738-B980-7BEBE749326E}" type="datetimeFigureOut">
              <a:rPr lang="pt-BR" smtClean="0"/>
              <a:pPr/>
              <a:t>04/05/2012</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9D33B7-E7E0-47E4-B0D5-92F7C4E83B80}" type="slidenum">
              <a:rPr lang="pt-BR" smtClean="0"/>
              <a:pPr/>
              <a:t>‹nº›</a:t>
            </a:fld>
            <a:endParaRPr lang="pt-BR"/>
          </a:p>
        </p:txBody>
      </p:sp>
    </p:spTree>
    <p:extLst>
      <p:ext uri="{BB962C8B-B14F-4D97-AF65-F5344CB8AC3E}">
        <p14:creationId xmlns:p14="http://schemas.microsoft.com/office/powerpoint/2010/main" xmlns="" val="2947760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4</a:t>
            </a:fld>
            <a:endParaRPr lang="pt-BR"/>
          </a:p>
        </p:txBody>
      </p:sp>
    </p:spTree>
    <p:extLst>
      <p:ext uri="{BB962C8B-B14F-4D97-AF65-F5344CB8AC3E}">
        <p14:creationId xmlns:p14="http://schemas.microsoft.com/office/powerpoint/2010/main" xmlns="" val="1022438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6</a:t>
            </a:fld>
            <a:endParaRPr lang="pt-BR"/>
          </a:p>
        </p:txBody>
      </p:sp>
    </p:spTree>
    <p:extLst>
      <p:ext uri="{BB962C8B-B14F-4D97-AF65-F5344CB8AC3E}">
        <p14:creationId xmlns:p14="http://schemas.microsoft.com/office/powerpoint/2010/main" xmlns="" val="1022438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8</a:t>
            </a:fld>
            <a:endParaRPr lang="pt-BR"/>
          </a:p>
        </p:txBody>
      </p:sp>
    </p:spTree>
    <p:extLst>
      <p:ext uri="{BB962C8B-B14F-4D97-AF65-F5344CB8AC3E}">
        <p14:creationId xmlns:p14="http://schemas.microsoft.com/office/powerpoint/2010/main" xmlns="" val="1022438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10</a:t>
            </a:fld>
            <a:endParaRPr lang="pt-BR"/>
          </a:p>
        </p:txBody>
      </p:sp>
    </p:spTree>
    <p:extLst>
      <p:ext uri="{BB962C8B-B14F-4D97-AF65-F5344CB8AC3E}">
        <p14:creationId xmlns:p14="http://schemas.microsoft.com/office/powerpoint/2010/main" xmlns="" val="1022438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11</a:t>
            </a:fld>
            <a:endParaRPr lang="pt-BR"/>
          </a:p>
        </p:txBody>
      </p:sp>
    </p:spTree>
    <p:extLst>
      <p:ext uri="{BB962C8B-B14F-4D97-AF65-F5344CB8AC3E}">
        <p14:creationId xmlns:p14="http://schemas.microsoft.com/office/powerpoint/2010/main" xmlns="" val="1022438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6F20BD2A-00E1-4E1C-9412-DA0F803DD3EE}" type="datetimeFigureOut">
              <a:rPr lang="pt-BR" smtClean="0"/>
              <a:pPr/>
              <a:t>04/05/2012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FD53423-3516-4934-8AFC-D456AED69109}" type="slidenum">
              <a:rPr lang="pt-BR" smtClean="0"/>
              <a:pPr/>
              <a:t>‹nº›</a:t>
            </a:fld>
            <a:endParaRPr lang="pt-BR"/>
          </a:p>
        </p:txBody>
      </p:sp>
    </p:spTree>
    <p:extLst>
      <p:ext uri="{BB962C8B-B14F-4D97-AF65-F5344CB8AC3E}">
        <p14:creationId xmlns:p14="http://schemas.microsoft.com/office/powerpoint/2010/main" xmlns="" val="22500960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6F20BD2A-00E1-4E1C-9412-DA0F803DD3EE}" type="datetimeFigureOut">
              <a:rPr lang="pt-BR" smtClean="0"/>
              <a:pPr/>
              <a:t>04/05/2012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FD53423-3516-4934-8AFC-D456AED69109}" type="slidenum">
              <a:rPr lang="pt-BR" smtClean="0"/>
              <a:pPr/>
              <a:t>‹nº›</a:t>
            </a:fld>
            <a:endParaRPr lang="pt-BR"/>
          </a:p>
        </p:txBody>
      </p:sp>
    </p:spTree>
    <p:extLst>
      <p:ext uri="{BB962C8B-B14F-4D97-AF65-F5344CB8AC3E}">
        <p14:creationId xmlns:p14="http://schemas.microsoft.com/office/powerpoint/2010/main" xmlns="" val="402092657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6F20BD2A-00E1-4E1C-9412-DA0F803DD3EE}" type="datetimeFigureOut">
              <a:rPr lang="pt-BR" smtClean="0"/>
              <a:pPr/>
              <a:t>04/05/2012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FD53423-3516-4934-8AFC-D456AED69109}" type="slidenum">
              <a:rPr lang="pt-BR" smtClean="0"/>
              <a:pPr/>
              <a:t>‹nº›</a:t>
            </a:fld>
            <a:endParaRPr lang="pt-BR"/>
          </a:p>
        </p:txBody>
      </p:sp>
    </p:spTree>
    <p:extLst>
      <p:ext uri="{BB962C8B-B14F-4D97-AF65-F5344CB8AC3E}">
        <p14:creationId xmlns:p14="http://schemas.microsoft.com/office/powerpoint/2010/main" xmlns="" val="33421882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6F20BD2A-00E1-4E1C-9412-DA0F803DD3EE}" type="datetimeFigureOut">
              <a:rPr lang="pt-BR" smtClean="0"/>
              <a:pPr/>
              <a:t>04/05/2012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FD53423-3516-4934-8AFC-D456AED69109}" type="slidenum">
              <a:rPr lang="pt-BR" smtClean="0"/>
              <a:pPr/>
              <a:t>‹nº›</a:t>
            </a:fld>
            <a:endParaRPr lang="pt-BR"/>
          </a:p>
        </p:txBody>
      </p:sp>
    </p:spTree>
    <p:extLst>
      <p:ext uri="{BB962C8B-B14F-4D97-AF65-F5344CB8AC3E}">
        <p14:creationId xmlns:p14="http://schemas.microsoft.com/office/powerpoint/2010/main" xmlns="" val="36683098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6F20BD2A-00E1-4E1C-9412-DA0F803DD3EE}" type="datetimeFigureOut">
              <a:rPr lang="pt-BR" smtClean="0"/>
              <a:pPr/>
              <a:t>04/05/2012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FD53423-3516-4934-8AFC-D456AED69109}" type="slidenum">
              <a:rPr lang="pt-BR" smtClean="0"/>
              <a:pPr/>
              <a:t>‹nº›</a:t>
            </a:fld>
            <a:endParaRPr lang="pt-BR"/>
          </a:p>
        </p:txBody>
      </p:sp>
    </p:spTree>
    <p:extLst>
      <p:ext uri="{BB962C8B-B14F-4D97-AF65-F5344CB8AC3E}">
        <p14:creationId xmlns:p14="http://schemas.microsoft.com/office/powerpoint/2010/main" xmlns="" val="34529738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6F20BD2A-00E1-4E1C-9412-DA0F803DD3EE}" type="datetimeFigureOut">
              <a:rPr lang="pt-BR" smtClean="0"/>
              <a:pPr/>
              <a:t>04/05/2012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DFD53423-3516-4934-8AFC-D456AED69109}" type="slidenum">
              <a:rPr lang="pt-BR" smtClean="0"/>
              <a:pPr/>
              <a:t>‹nº›</a:t>
            </a:fld>
            <a:endParaRPr lang="pt-BR"/>
          </a:p>
        </p:txBody>
      </p:sp>
    </p:spTree>
    <p:extLst>
      <p:ext uri="{BB962C8B-B14F-4D97-AF65-F5344CB8AC3E}">
        <p14:creationId xmlns:p14="http://schemas.microsoft.com/office/powerpoint/2010/main" xmlns="" val="244532760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6F20BD2A-00E1-4E1C-9412-DA0F803DD3EE}" type="datetimeFigureOut">
              <a:rPr lang="pt-BR" smtClean="0"/>
              <a:pPr/>
              <a:t>04/05/2012</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DFD53423-3516-4934-8AFC-D456AED69109}" type="slidenum">
              <a:rPr lang="pt-BR" smtClean="0"/>
              <a:pPr/>
              <a:t>‹nº›</a:t>
            </a:fld>
            <a:endParaRPr lang="pt-BR"/>
          </a:p>
        </p:txBody>
      </p:sp>
    </p:spTree>
    <p:extLst>
      <p:ext uri="{BB962C8B-B14F-4D97-AF65-F5344CB8AC3E}">
        <p14:creationId xmlns:p14="http://schemas.microsoft.com/office/powerpoint/2010/main" xmlns="" val="18855920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6F20BD2A-00E1-4E1C-9412-DA0F803DD3EE}" type="datetimeFigureOut">
              <a:rPr lang="pt-BR" smtClean="0"/>
              <a:pPr/>
              <a:t>04/05/2012</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DFD53423-3516-4934-8AFC-D456AED69109}" type="slidenum">
              <a:rPr lang="pt-BR" smtClean="0"/>
              <a:pPr/>
              <a:t>‹nº›</a:t>
            </a:fld>
            <a:endParaRPr lang="pt-BR"/>
          </a:p>
        </p:txBody>
      </p:sp>
    </p:spTree>
    <p:extLst>
      <p:ext uri="{BB962C8B-B14F-4D97-AF65-F5344CB8AC3E}">
        <p14:creationId xmlns:p14="http://schemas.microsoft.com/office/powerpoint/2010/main" xmlns="" val="22256631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6F20BD2A-00E1-4E1C-9412-DA0F803DD3EE}" type="datetimeFigureOut">
              <a:rPr lang="pt-BR" smtClean="0"/>
              <a:pPr/>
              <a:t>04/05/2012</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DFD53423-3516-4934-8AFC-D456AED69109}" type="slidenum">
              <a:rPr lang="pt-BR" smtClean="0"/>
              <a:pPr/>
              <a:t>‹nº›</a:t>
            </a:fld>
            <a:endParaRPr lang="pt-BR"/>
          </a:p>
        </p:txBody>
      </p:sp>
    </p:spTree>
    <p:extLst>
      <p:ext uri="{BB962C8B-B14F-4D97-AF65-F5344CB8AC3E}">
        <p14:creationId xmlns:p14="http://schemas.microsoft.com/office/powerpoint/2010/main" xmlns="" val="22274821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6F20BD2A-00E1-4E1C-9412-DA0F803DD3EE}" type="datetimeFigureOut">
              <a:rPr lang="pt-BR" smtClean="0"/>
              <a:pPr/>
              <a:t>04/05/2012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DFD53423-3516-4934-8AFC-D456AED69109}" type="slidenum">
              <a:rPr lang="pt-BR" smtClean="0"/>
              <a:pPr/>
              <a:t>‹nº›</a:t>
            </a:fld>
            <a:endParaRPr lang="pt-BR"/>
          </a:p>
        </p:txBody>
      </p:sp>
    </p:spTree>
    <p:extLst>
      <p:ext uri="{BB962C8B-B14F-4D97-AF65-F5344CB8AC3E}">
        <p14:creationId xmlns:p14="http://schemas.microsoft.com/office/powerpoint/2010/main" xmlns="" val="34143729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6F20BD2A-00E1-4E1C-9412-DA0F803DD3EE}" type="datetimeFigureOut">
              <a:rPr lang="pt-BR" smtClean="0"/>
              <a:pPr/>
              <a:t>04/05/2012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DFD53423-3516-4934-8AFC-D456AED69109}" type="slidenum">
              <a:rPr lang="pt-BR" smtClean="0"/>
              <a:pPr/>
              <a:t>‹nº›</a:t>
            </a:fld>
            <a:endParaRPr lang="pt-BR"/>
          </a:p>
        </p:txBody>
      </p:sp>
    </p:spTree>
    <p:extLst>
      <p:ext uri="{BB962C8B-B14F-4D97-AF65-F5344CB8AC3E}">
        <p14:creationId xmlns:p14="http://schemas.microsoft.com/office/powerpoint/2010/main" xmlns="" val="31958302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20BD2A-00E1-4E1C-9412-DA0F803DD3EE}" type="datetimeFigureOut">
              <a:rPr lang="pt-BR" smtClean="0"/>
              <a:pPr/>
              <a:t>04/05/2012</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D53423-3516-4934-8AFC-D456AED69109}" type="slidenum">
              <a:rPr lang="pt-BR" smtClean="0"/>
              <a:pPr/>
              <a:t>‹nº›</a:t>
            </a:fld>
            <a:endParaRPr lang="pt-BR"/>
          </a:p>
        </p:txBody>
      </p:sp>
    </p:spTree>
    <p:extLst>
      <p:ext uri="{BB962C8B-B14F-4D97-AF65-F5344CB8AC3E}">
        <p14:creationId xmlns:p14="http://schemas.microsoft.com/office/powerpoint/2010/main" xmlns="" val="34004547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8.jpe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jpe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4528528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Seta em curva para a direita 1"/>
          <p:cNvSpPr/>
          <p:nvPr/>
        </p:nvSpPr>
        <p:spPr>
          <a:xfrm>
            <a:off x="683568" y="2276873"/>
            <a:ext cx="720080" cy="1512168"/>
          </a:xfrm>
          <a:prstGeom prst="curved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pt-BR">
              <a:solidFill>
                <a:schemeClr val="tx1"/>
              </a:solidFill>
            </a:endParaRPr>
          </a:p>
        </p:txBody>
      </p:sp>
      <p:sp>
        <p:nvSpPr>
          <p:cNvPr id="4" name="Retângulo 3"/>
          <p:cNvSpPr/>
          <p:nvPr/>
        </p:nvSpPr>
        <p:spPr>
          <a:xfrm>
            <a:off x="269268" y="869173"/>
            <a:ext cx="6174940" cy="1754326"/>
          </a:xfrm>
          <a:prstGeom prst="rect">
            <a:avLst/>
          </a:prstGeom>
          <a:ln>
            <a:solidFill>
              <a:srgbClr val="FFC000"/>
            </a:solidFill>
          </a:ln>
        </p:spPr>
        <p:style>
          <a:lnRef idx="2">
            <a:schemeClr val="accent2"/>
          </a:lnRef>
          <a:fillRef idx="1">
            <a:schemeClr val="lt1"/>
          </a:fillRef>
          <a:effectRef idx="0">
            <a:schemeClr val="accent2"/>
          </a:effectRef>
          <a:fontRef idx="minor">
            <a:schemeClr val="dk1"/>
          </a:fontRef>
        </p:style>
        <p:txBody>
          <a:bodyPr wrap="square">
            <a:spAutoFit/>
          </a:bodyPr>
          <a:lstStyle/>
          <a:p>
            <a:pPr marL="0" lvl="1" algn="just">
              <a:lnSpc>
                <a:spcPct val="90000"/>
              </a:lnSpc>
            </a:pPr>
            <a:r>
              <a:rPr lang="es-ES" sz="2400" b="1" dirty="0">
                <a:latin typeface="Trebuchet MS" pitchFamily="34" charset="0"/>
              </a:rPr>
              <a:t>Comenzando con la gran dispersión de los creyentes en Jerusalén (Hech.8:1), el Nuevo Testamento registra varias historias del trabajo de multiplicación de iglesias (Hech.9:31).</a:t>
            </a:r>
          </a:p>
        </p:txBody>
      </p:sp>
      <p:sp>
        <p:nvSpPr>
          <p:cNvPr id="9" name="Retângulo 8"/>
          <p:cNvSpPr/>
          <p:nvPr/>
        </p:nvSpPr>
        <p:spPr>
          <a:xfrm>
            <a:off x="1547664" y="2924943"/>
            <a:ext cx="6408712" cy="1089529"/>
          </a:xfrm>
          <a:prstGeom prst="rect">
            <a:avLst/>
          </a:prstGeom>
          <a:solidFill>
            <a:srgbClr val="FFFFCC"/>
          </a:solidFill>
        </p:spPr>
        <p:style>
          <a:lnRef idx="1">
            <a:schemeClr val="accent6"/>
          </a:lnRef>
          <a:fillRef idx="3">
            <a:schemeClr val="accent6"/>
          </a:fillRef>
          <a:effectRef idx="2">
            <a:schemeClr val="accent6"/>
          </a:effectRef>
          <a:fontRef idx="minor">
            <a:schemeClr val="lt1"/>
          </a:fontRef>
        </p:style>
        <p:txBody>
          <a:bodyPr wrap="square">
            <a:spAutoFit/>
          </a:bodyPr>
          <a:lstStyle/>
          <a:p>
            <a:pPr marL="0" lvl="1" algn="just">
              <a:lnSpc>
                <a:spcPct val="90000"/>
              </a:lnSpc>
            </a:pPr>
            <a:r>
              <a:rPr lang="es-ES" sz="2400" dirty="0">
                <a:solidFill>
                  <a:schemeClr val="tx1"/>
                </a:solidFill>
                <a:latin typeface="Trebuchet MS" pitchFamily="34" charset="0"/>
              </a:rPr>
              <a:t>La iglesia apostólica se reunía y se multiplicaba en los hogares (Col.4:15; Rom.16:5; Fil.2).</a:t>
            </a:r>
          </a:p>
        </p:txBody>
      </p:sp>
      <p:sp>
        <p:nvSpPr>
          <p:cNvPr id="5" name="Seta em curva para a direita 4"/>
          <p:cNvSpPr/>
          <p:nvPr/>
        </p:nvSpPr>
        <p:spPr>
          <a:xfrm>
            <a:off x="686167" y="3727757"/>
            <a:ext cx="720080" cy="1285419"/>
          </a:xfrm>
          <a:prstGeom prst="curved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pt-BR">
              <a:solidFill>
                <a:schemeClr val="tx1"/>
              </a:solidFill>
            </a:endParaRPr>
          </a:p>
        </p:txBody>
      </p:sp>
      <p:sp>
        <p:nvSpPr>
          <p:cNvPr id="6" name="Retângulo 5"/>
          <p:cNvSpPr/>
          <p:nvPr/>
        </p:nvSpPr>
        <p:spPr>
          <a:xfrm>
            <a:off x="1547664" y="4221088"/>
            <a:ext cx="6408712" cy="1089529"/>
          </a:xfrm>
          <a:prstGeom prst="rect">
            <a:avLst/>
          </a:prstGeom>
          <a:solidFill>
            <a:srgbClr val="FFFFCC"/>
          </a:solidFill>
        </p:spPr>
        <p:style>
          <a:lnRef idx="1">
            <a:schemeClr val="accent6"/>
          </a:lnRef>
          <a:fillRef idx="3">
            <a:schemeClr val="accent6"/>
          </a:fillRef>
          <a:effectRef idx="2">
            <a:schemeClr val="accent6"/>
          </a:effectRef>
          <a:fontRef idx="minor">
            <a:schemeClr val="lt1"/>
          </a:fontRef>
        </p:style>
        <p:txBody>
          <a:bodyPr wrap="square">
            <a:spAutoFit/>
          </a:bodyPr>
          <a:lstStyle/>
          <a:p>
            <a:pPr marL="0" lvl="1" algn="just">
              <a:lnSpc>
                <a:spcPct val="90000"/>
              </a:lnSpc>
            </a:pPr>
            <a:r>
              <a:rPr lang="es-ES" sz="2400" dirty="0">
                <a:solidFill>
                  <a:schemeClr val="tx1"/>
                </a:solidFill>
                <a:latin typeface="Trebuchet MS" pitchFamily="34" charset="0"/>
              </a:rPr>
              <a:t>Pablo en su ministerio multiplicaba discípulos e iglesias por dondequiera que fuese (Hech.14:21-23).</a:t>
            </a:r>
          </a:p>
        </p:txBody>
      </p:sp>
    </p:spTree>
    <p:extLst>
      <p:ext uri="{BB962C8B-B14F-4D97-AF65-F5344CB8AC3E}">
        <p14:creationId xmlns:p14="http://schemas.microsoft.com/office/powerpoint/2010/main" xmlns="" val="225559278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Seta em curva para a direita 1"/>
          <p:cNvSpPr/>
          <p:nvPr/>
        </p:nvSpPr>
        <p:spPr>
          <a:xfrm>
            <a:off x="683568" y="2276873"/>
            <a:ext cx="720080" cy="1512168"/>
          </a:xfrm>
          <a:prstGeom prst="curved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pt-BR">
              <a:solidFill>
                <a:schemeClr val="tx1"/>
              </a:solidFill>
            </a:endParaRPr>
          </a:p>
        </p:txBody>
      </p:sp>
      <p:sp>
        <p:nvSpPr>
          <p:cNvPr id="4" name="Retângulo 3"/>
          <p:cNvSpPr/>
          <p:nvPr/>
        </p:nvSpPr>
        <p:spPr>
          <a:xfrm>
            <a:off x="269268" y="869173"/>
            <a:ext cx="6030924" cy="1754326"/>
          </a:xfrm>
          <a:prstGeom prst="rect">
            <a:avLst/>
          </a:prstGeom>
          <a:ln>
            <a:solidFill>
              <a:srgbClr val="FFC000"/>
            </a:solidFill>
          </a:ln>
        </p:spPr>
        <p:style>
          <a:lnRef idx="2">
            <a:schemeClr val="accent2"/>
          </a:lnRef>
          <a:fillRef idx="1">
            <a:schemeClr val="lt1"/>
          </a:fillRef>
          <a:effectRef idx="0">
            <a:schemeClr val="accent2"/>
          </a:effectRef>
          <a:fontRef idx="minor">
            <a:schemeClr val="dk1"/>
          </a:fontRef>
        </p:style>
        <p:txBody>
          <a:bodyPr wrap="square">
            <a:spAutoFit/>
          </a:bodyPr>
          <a:lstStyle/>
          <a:p>
            <a:pPr marL="0" lvl="1" algn="just">
              <a:lnSpc>
                <a:spcPct val="90000"/>
              </a:lnSpc>
            </a:pPr>
            <a:r>
              <a:rPr lang="es-ES" sz="2400" b="1" dirty="0">
                <a:latin typeface="Trebuchet MS" pitchFamily="34" charset="0"/>
              </a:rPr>
              <a:t>Comenzando con la gran dispersión de los creyentes en Jerusalén (Hech.8:1), el Nuevo Testamento registra varias historias del trabajo de multiplicación de iglesias (Hech.9:31).</a:t>
            </a:r>
          </a:p>
        </p:txBody>
      </p:sp>
      <p:sp>
        <p:nvSpPr>
          <p:cNvPr id="9" name="Retângulo 8"/>
          <p:cNvSpPr/>
          <p:nvPr/>
        </p:nvSpPr>
        <p:spPr>
          <a:xfrm>
            <a:off x="1547664" y="3319942"/>
            <a:ext cx="6408712" cy="757130"/>
          </a:xfrm>
          <a:prstGeom prst="rect">
            <a:avLst/>
          </a:prstGeom>
          <a:solidFill>
            <a:srgbClr val="FFFFCC"/>
          </a:solidFill>
        </p:spPr>
        <p:style>
          <a:lnRef idx="1">
            <a:schemeClr val="accent6"/>
          </a:lnRef>
          <a:fillRef idx="3">
            <a:schemeClr val="accent6"/>
          </a:fillRef>
          <a:effectRef idx="2">
            <a:schemeClr val="accent6"/>
          </a:effectRef>
          <a:fontRef idx="minor">
            <a:schemeClr val="lt1"/>
          </a:fontRef>
        </p:style>
        <p:txBody>
          <a:bodyPr wrap="square">
            <a:spAutoFit/>
          </a:bodyPr>
          <a:lstStyle/>
          <a:p>
            <a:pPr marL="0" lvl="1" algn="just">
              <a:lnSpc>
                <a:spcPct val="90000"/>
              </a:lnSpc>
            </a:pPr>
            <a:r>
              <a:rPr lang="pt-BR" sz="2400" dirty="0" err="1">
                <a:solidFill>
                  <a:schemeClr val="tx1"/>
                </a:solidFill>
                <a:latin typeface="Trebuchet MS" pitchFamily="34" charset="0"/>
              </a:rPr>
              <a:t>Multiplicación</a:t>
            </a:r>
            <a:r>
              <a:rPr lang="pt-BR" sz="2400" dirty="0">
                <a:solidFill>
                  <a:schemeClr val="tx1"/>
                </a:solidFill>
                <a:latin typeface="Trebuchet MS" pitchFamily="34" charset="0"/>
              </a:rPr>
              <a:t> de líderes formadores de líderes (2Tim.2:2).</a:t>
            </a:r>
          </a:p>
        </p:txBody>
      </p:sp>
      <p:sp>
        <p:nvSpPr>
          <p:cNvPr id="5" name="Seta em curva para a direita 4"/>
          <p:cNvSpPr/>
          <p:nvPr/>
        </p:nvSpPr>
        <p:spPr>
          <a:xfrm>
            <a:off x="686167" y="3727757"/>
            <a:ext cx="720080" cy="1285419"/>
          </a:xfrm>
          <a:prstGeom prst="curved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pt-BR">
              <a:solidFill>
                <a:schemeClr val="tx1"/>
              </a:solidFill>
            </a:endParaRPr>
          </a:p>
        </p:txBody>
      </p:sp>
      <p:sp>
        <p:nvSpPr>
          <p:cNvPr id="6" name="Retângulo 5"/>
          <p:cNvSpPr/>
          <p:nvPr/>
        </p:nvSpPr>
        <p:spPr>
          <a:xfrm>
            <a:off x="1547664" y="4472070"/>
            <a:ext cx="6408712" cy="757130"/>
          </a:xfrm>
          <a:prstGeom prst="rect">
            <a:avLst/>
          </a:prstGeom>
          <a:solidFill>
            <a:srgbClr val="FFFFCC"/>
          </a:solidFill>
        </p:spPr>
        <p:style>
          <a:lnRef idx="1">
            <a:schemeClr val="accent6"/>
          </a:lnRef>
          <a:fillRef idx="3">
            <a:schemeClr val="accent6"/>
          </a:fillRef>
          <a:effectRef idx="2">
            <a:schemeClr val="accent6"/>
          </a:effectRef>
          <a:fontRef idx="minor">
            <a:schemeClr val="lt1"/>
          </a:fontRef>
        </p:style>
        <p:txBody>
          <a:bodyPr wrap="square">
            <a:spAutoFit/>
          </a:bodyPr>
          <a:lstStyle/>
          <a:p>
            <a:pPr marL="0" lvl="1" algn="just">
              <a:lnSpc>
                <a:spcPct val="90000"/>
              </a:lnSpc>
            </a:pPr>
            <a:r>
              <a:rPr lang="es-ES" sz="2400" dirty="0">
                <a:solidFill>
                  <a:schemeClr val="tx1"/>
                </a:solidFill>
                <a:latin typeface="Trebuchet MS" pitchFamily="34" charset="0"/>
              </a:rPr>
              <a:t>Esta estrategia revolucionó las ciudades (Hech.19:10).</a:t>
            </a:r>
          </a:p>
        </p:txBody>
      </p:sp>
    </p:spTree>
    <p:extLst>
      <p:ext uri="{BB962C8B-B14F-4D97-AF65-F5344CB8AC3E}">
        <p14:creationId xmlns:p14="http://schemas.microsoft.com/office/powerpoint/2010/main" xmlns="" val="350058204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tângulo de cantos arredondados 1"/>
          <p:cNvSpPr/>
          <p:nvPr/>
        </p:nvSpPr>
        <p:spPr>
          <a:xfrm>
            <a:off x="-252536" y="2636912"/>
            <a:ext cx="9649072" cy="1224136"/>
          </a:xfrm>
          <a:prstGeom prst="roundRect">
            <a:avLst/>
          </a:prstGeom>
          <a:solidFill>
            <a:srgbClr val="FFFF66"/>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pt-BR"/>
          </a:p>
        </p:txBody>
      </p:sp>
      <p:sp>
        <p:nvSpPr>
          <p:cNvPr id="3" name="CaixaDeTexto 2"/>
          <p:cNvSpPr txBox="1"/>
          <p:nvPr/>
        </p:nvSpPr>
        <p:spPr>
          <a:xfrm>
            <a:off x="-252536" y="2895037"/>
            <a:ext cx="9649072" cy="707886"/>
          </a:xfrm>
          <a:prstGeom prst="rect">
            <a:avLst/>
          </a:prstGeom>
          <a:no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pt-BR" sz="4000" b="1" dirty="0">
                <a:solidFill>
                  <a:schemeClr val="tx1"/>
                </a:solidFill>
                <a:latin typeface="Trebuchet MS"/>
                <a:cs typeface="Trebuchet MS"/>
              </a:rPr>
              <a:t>PRINCIPIO DE LA MULTIPLICACIÓN</a:t>
            </a:r>
          </a:p>
        </p:txBody>
      </p:sp>
    </p:spTree>
    <p:extLst>
      <p:ext uri="{BB962C8B-B14F-4D97-AF65-F5344CB8AC3E}">
        <p14:creationId xmlns:p14="http://schemas.microsoft.com/office/powerpoint/2010/main" xmlns="" val="98227404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2" name="Grupo 1"/>
          <p:cNvGrpSpPr/>
          <p:nvPr/>
        </p:nvGrpSpPr>
        <p:grpSpPr>
          <a:xfrm>
            <a:off x="323527" y="1010240"/>
            <a:ext cx="7820403" cy="4723016"/>
            <a:chOff x="1219200" y="1600200"/>
            <a:chExt cx="6858000" cy="4141787"/>
          </a:xfrm>
        </p:grpSpPr>
        <p:grpSp>
          <p:nvGrpSpPr>
            <p:cNvPr id="23" name="Agrupar 1"/>
            <p:cNvGrpSpPr/>
            <p:nvPr/>
          </p:nvGrpSpPr>
          <p:grpSpPr>
            <a:xfrm>
              <a:off x="1219200" y="1600200"/>
              <a:ext cx="6858000" cy="788987"/>
              <a:chOff x="1219200" y="1878013"/>
              <a:chExt cx="6858000" cy="788987"/>
            </a:xfrm>
          </p:grpSpPr>
          <p:grpSp>
            <p:nvGrpSpPr>
              <p:cNvPr id="24" name="Group 3"/>
              <p:cNvGrpSpPr>
                <a:grpSpLocks/>
              </p:cNvGrpSpPr>
              <p:nvPr/>
            </p:nvGrpSpPr>
            <p:grpSpPr bwMode="auto">
              <a:xfrm>
                <a:off x="1219200" y="1878013"/>
                <a:ext cx="1724025" cy="482600"/>
                <a:chOff x="816" y="2304"/>
                <a:chExt cx="1440" cy="448"/>
              </a:xfrm>
            </p:grpSpPr>
            <p:sp>
              <p:nvSpPr>
                <p:cNvPr id="28" name="Freeform 4"/>
                <p:cNvSpPr>
                  <a:spLocks/>
                </p:cNvSpPr>
                <p:nvPr/>
              </p:nvSpPr>
              <p:spPr bwMode="gray">
                <a:xfrm>
                  <a:off x="901" y="2562"/>
                  <a:ext cx="1270" cy="190"/>
                </a:xfrm>
                <a:custGeom>
                  <a:avLst/>
                  <a:gdLst>
                    <a:gd name="T0" fmla="*/ 1120 w 1120"/>
                    <a:gd name="T1" fmla="*/ 252 h 252"/>
                    <a:gd name="T2" fmla="*/ 1116 w 1120"/>
                    <a:gd name="T3" fmla="*/ 250 h 252"/>
                    <a:gd name="T4" fmla="*/ 1100 w 1120"/>
                    <a:gd name="T5" fmla="*/ 246 h 252"/>
                    <a:gd name="T6" fmla="*/ 1074 w 1120"/>
                    <a:gd name="T7" fmla="*/ 240 h 252"/>
                    <a:gd name="T8" fmla="*/ 1038 w 1120"/>
                    <a:gd name="T9" fmla="*/ 232 h 252"/>
                    <a:gd name="T10" fmla="*/ 992 w 1120"/>
                    <a:gd name="T11" fmla="*/ 222 h 252"/>
                    <a:gd name="T12" fmla="*/ 938 w 1120"/>
                    <a:gd name="T13" fmla="*/ 212 h 252"/>
                    <a:gd name="T14" fmla="*/ 876 w 1120"/>
                    <a:gd name="T15" fmla="*/ 204 h 252"/>
                    <a:gd name="T16" fmla="*/ 806 w 1120"/>
                    <a:gd name="T17" fmla="*/ 196 h 252"/>
                    <a:gd name="T18" fmla="*/ 730 w 1120"/>
                    <a:gd name="T19" fmla="*/ 190 h 252"/>
                    <a:gd name="T20" fmla="*/ 646 w 1120"/>
                    <a:gd name="T21" fmla="*/ 184 h 252"/>
                    <a:gd name="T22" fmla="*/ 556 w 1120"/>
                    <a:gd name="T23" fmla="*/ 184 h 252"/>
                    <a:gd name="T24" fmla="*/ 466 w 1120"/>
                    <a:gd name="T25" fmla="*/ 184 h 252"/>
                    <a:gd name="T26" fmla="*/ 384 w 1120"/>
                    <a:gd name="T27" fmla="*/ 190 h 252"/>
                    <a:gd name="T28" fmla="*/ 308 w 1120"/>
                    <a:gd name="T29" fmla="*/ 196 h 252"/>
                    <a:gd name="T30" fmla="*/ 238 w 1120"/>
                    <a:gd name="T31" fmla="*/ 204 h 252"/>
                    <a:gd name="T32" fmla="*/ 178 w 1120"/>
                    <a:gd name="T33" fmla="*/ 212 h 252"/>
                    <a:gd name="T34" fmla="*/ 126 w 1120"/>
                    <a:gd name="T35" fmla="*/ 222 h 252"/>
                    <a:gd name="T36" fmla="*/ 82 w 1120"/>
                    <a:gd name="T37" fmla="*/ 232 h 252"/>
                    <a:gd name="T38" fmla="*/ 46 w 1120"/>
                    <a:gd name="T39" fmla="*/ 240 h 252"/>
                    <a:gd name="T40" fmla="*/ 20 w 1120"/>
                    <a:gd name="T41" fmla="*/ 246 h 252"/>
                    <a:gd name="T42" fmla="*/ 6 w 1120"/>
                    <a:gd name="T43" fmla="*/ 250 h 252"/>
                    <a:gd name="T44" fmla="*/ 0 w 1120"/>
                    <a:gd name="T45" fmla="*/ 252 h 252"/>
                    <a:gd name="T46" fmla="*/ 0 w 1120"/>
                    <a:gd name="T47" fmla="*/ 62 h 252"/>
                    <a:gd name="T48" fmla="*/ 560 w 1120"/>
                    <a:gd name="T49" fmla="*/ 0 h 252"/>
                    <a:gd name="T50" fmla="*/ 1120 w 1120"/>
                    <a:gd name="T51" fmla="*/ 62 h 252"/>
                    <a:gd name="T52" fmla="*/ 1120 w 1120"/>
                    <a:gd name="T53" fmla="*/ 252 h 252"/>
                    <a:gd name="T54" fmla="*/ 1120 w 1120"/>
                    <a:gd name="T55"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solidFill>
                  <a:schemeClr val="bg1"/>
                </a:solidFill>
                <a:ln>
                  <a:noFill/>
                </a:ln>
                <a:extLst>
                  <a:ext uri="{91240B29-F687-4F45-9708-019B960494DF}">
                    <a14:hiddenLine xmlns:a14="http://schemas.microsoft.com/office/drawing/2010/main" xmlns="" w="0">
                      <a:solidFill>
                        <a:srgbClr val="DF5908"/>
                      </a:solidFill>
                      <a:prstDash val="solid"/>
                      <a:round/>
                      <a:headEnd/>
                      <a:tailEnd/>
                    </a14:hiddenLine>
                  </a:ext>
                </a:extLst>
              </p:spPr>
              <p:txBody>
                <a:bodyPr/>
                <a:lstStyle/>
                <a:p>
                  <a:endParaRPr lang="es-ES"/>
                </a:p>
              </p:txBody>
            </p:sp>
            <p:sp>
              <p:nvSpPr>
                <p:cNvPr id="29" name="Rectangle 5"/>
                <p:cNvSpPr>
                  <a:spLocks noChangeArrowheads="1"/>
                </p:cNvSpPr>
                <p:nvPr/>
              </p:nvSpPr>
              <p:spPr bwMode="gray">
                <a:xfrm>
                  <a:off x="816" y="2304"/>
                  <a:ext cx="1440" cy="393"/>
                </a:xfrm>
                <a:prstGeom prst="rect">
                  <a:avLst/>
                </a:prstGeom>
                <a:gradFill rotWithShape="1">
                  <a:gsLst>
                    <a:gs pos="0">
                      <a:schemeClr val="accent1"/>
                    </a:gs>
                    <a:gs pos="50000">
                      <a:schemeClr val="accent1">
                        <a:gamma/>
                        <a:tint val="57647"/>
                        <a:invGamma/>
                      </a:schemeClr>
                    </a:gs>
                    <a:gs pos="100000">
                      <a:schemeClr val="accent1"/>
                    </a:gs>
                  </a:gsLst>
                  <a:lin ang="27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76200" dir="10800000" kx="-3284103" algn="br" rotWithShape="0">
                          <a:schemeClr val="bg2">
                            <a:alpha val="50000"/>
                          </a:schemeClr>
                        </a:outerShdw>
                      </a:effectLst>
                    </a14:hiddenEffects>
                  </a:ext>
                </a:extLst>
              </p:spPr>
              <p:txBody>
                <a:bodyPr wrap="none" anchor="ctr"/>
                <a:lstStyle/>
                <a:p>
                  <a:pPr algn="ctr" eaLnBrk="0" hangingPunct="0"/>
                  <a:r>
                    <a:rPr lang="en-US" b="1" dirty="0" err="1" smtClean="0">
                      <a:solidFill>
                        <a:schemeClr val="bg1"/>
                      </a:solidFill>
                      <a:effectLst>
                        <a:outerShdw blurRad="38100" dist="38100" dir="2700000" algn="tl">
                          <a:srgbClr val="000000"/>
                        </a:outerShdw>
                      </a:effectLst>
                      <a:latin typeface="Trebuchet MS"/>
                      <a:cs typeface="Trebuchet MS"/>
                    </a:rPr>
                    <a:t>Manzana</a:t>
                  </a:r>
                  <a:endParaRPr lang="en-US" b="1" dirty="0">
                    <a:solidFill>
                      <a:schemeClr val="bg1"/>
                    </a:solidFill>
                    <a:effectLst>
                      <a:outerShdw blurRad="38100" dist="38100" dir="2700000" algn="tl">
                        <a:srgbClr val="000000"/>
                      </a:outerShdw>
                    </a:effectLst>
                    <a:latin typeface="Trebuchet MS"/>
                    <a:cs typeface="Trebuchet MS"/>
                  </a:endParaRPr>
                </a:p>
              </p:txBody>
            </p:sp>
          </p:grpSp>
          <p:cxnSp>
            <p:nvCxnSpPr>
              <p:cNvPr id="25" name="AutoShape 15"/>
              <p:cNvCxnSpPr>
                <a:cxnSpLocks noChangeShapeType="1"/>
              </p:cNvCxnSpPr>
              <p:nvPr/>
            </p:nvCxnSpPr>
            <p:spPr bwMode="gray">
              <a:xfrm>
                <a:off x="2075782" y="2362200"/>
                <a:ext cx="0" cy="304800"/>
              </a:xfrm>
              <a:prstGeom prst="straightConnector1">
                <a:avLst/>
              </a:prstGeom>
              <a:noFill/>
              <a:ln w="9525">
                <a:solidFill>
                  <a:srgbClr val="02020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26" name="Line 18"/>
              <p:cNvSpPr>
                <a:spLocks noChangeShapeType="1"/>
              </p:cNvSpPr>
              <p:nvPr/>
            </p:nvSpPr>
            <p:spPr bwMode="auto">
              <a:xfrm>
                <a:off x="2133600" y="2438400"/>
                <a:ext cx="5943600" cy="0"/>
              </a:xfrm>
              <a:prstGeom prst="line">
                <a:avLst/>
              </a:prstGeom>
              <a:noFill/>
              <a:ln w="38100" cap="rnd">
                <a:solidFill>
                  <a:srgbClr val="020202"/>
                </a:solidFill>
                <a:prstDash val="sysDot"/>
                <a:round/>
                <a:headEn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s-ES"/>
              </a:p>
            </p:txBody>
          </p:sp>
          <p:sp>
            <p:nvSpPr>
              <p:cNvPr id="27" name="Text Box 21"/>
              <p:cNvSpPr txBox="1">
                <a:spLocks noChangeArrowheads="1"/>
              </p:cNvSpPr>
              <p:nvPr/>
            </p:nvSpPr>
            <p:spPr bwMode="auto">
              <a:xfrm>
                <a:off x="3429000" y="1905000"/>
                <a:ext cx="1831438"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1400" b="1" dirty="0" smtClean="0">
                    <a:solidFill>
                      <a:srgbClr val="000000"/>
                    </a:solidFill>
                    <a:latin typeface="Trebuchet MS"/>
                    <a:cs typeface="Trebuchet MS"/>
                  </a:rPr>
                  <a:t>NUEVOS MANZANOS</a:t>
                </a:r>
                <a:endParaRPr lang="en-US" sz="1400" b="1" dirty="0">
                  <a:solidFill>
                    <a:srgbClr val="000000"/>
                  </a:solidFill>
                  <a:latin typeface="Trebuchet MS"/>
                  <a:cs typeface="Trebuchet MS"/>
                </a:endParaRPr>
              </a:p>
            </p:txBody>
          </p:sp>
        </p:grpSp>
        <p:grpSp>
          <p:nvGrpSpPr>
            <p:cNvPr id="30" name="Agrupar 2"/>
            <p:cNvGrpSpPr/>
            <p:nvPr/>
          </p:nvGrpSpPr>
          <p:grpSpPr>
            <a:xfrm>
              <a:off x="1219200" y="2438400"/>
              <a:ext cx="6858000" cy="788987"/>
              <a:chOff x="1219200" y="2716213"/>
              <a:chExt cx="6858000" cy="788987"/>
            </a:xfrm>
          </p:grpSpPr>
          <p:grpSp>
            <p:nvGrpSpPr>
              <p:cNvPr id="31" name="Group 6"/>
              <p:cNvGrpSpPr>
                <a:grpSpLocks/>
              </p:cNvGrpSpPr>
              <p:nvPr/>
            </p:nvGrpSpPr>
            <p:grpSpPr bwMode="auto">
              <a:xfrm>
                <a:off x="1219200" y="2716213"/>
                <a:ext cx="1724025" cy="482600"/>
                <a:chOff x="816" y="2304"/>
                <a:chExt cx="1440" cy="448"/>
              </a:xfrm>
            </p:grpSpPr>
            <p:sp>
              <p:nvSpPr>
                <p:cNvPr id="35" name="Freeform 7"/>
                <p:cNvSpPr>
                  <a:spLocks/>
                </p:cNvSpPr>
                <p:nvPr/>
              </p:nvSpPr>
              <p:spPr bwMode="gray">
                <a:xfrm>
                  <a:off x="901" y="2562"/>
                  <a:ext cx="1270" cy="190"/>
                </a:xfrm>
                <a:custGeom>
                  <a:avLst/>
                  <a:gdLst>
                    <a:gd name="T0" fmla="*/ 1120 w 1120"/>
                    <a:gd name="T1" fmla="*/ 252 h 252"/>
                    <a:gd name="T2" fmla="*/ 1116 w 1120"/>
                    <a:gd name="T3" fmla="*/ 250 h 252"/>
                    <a:gd name="T4" fmla="*/ 1100 w 1120"/>
                    <a:gd name="T5" fmla="*/ 246 h 252"/>
                    <a:gd name="T6" fmla="*/ 1074 w 1120"/>
                    <a:gd name="T7" fmla="*/ 240 h 252"/>
                    <a:gd name="T8" fmla="*/ 1038 w 1120"/>
                    <a:gd name="T9" fmla="*/ 232 h 252"/>
                    <a:gd name="T10" fmla="*/ 992 w 1120"/>
                    <a:gd name="T11" fmla="*/ 222 h 252"/>
                    <a:gd name="T12" fmla="*/ 938 w 1120"/>
                    <a:gd name="T13" fmla="*/ 212 h 252"/>
                    <a:gd name="T14" fmla="*/ 876 w 1120"/>
                    <a:gd name="T15" fmla="*/ 204 h 252"/>
                    <a:gd name="T16" fmla="*/ 806 w 1120"/>
                    <a:gd name="T17" fmla="*/ 196 h 252"/>
                    <a:gd name="T18" fmla="*/ 730 w 1120"/>
                    <a:gd name="T19" fmla="*/ 190 h 252"/>
                    <a:gd name="T20" fmla="*/ 646 w 1120"/>
                    <a:gd name="T21" fmla="*/ 184 h 252"/>
                    <a:gd name="T22" fmla="*/ 556 w 1120"/>
                    <a:gd name="T23" fmla="*/ 184 h 252"/>
                    <a:gd name="T24" fmla="*/ 466 w 1120"/>
                    <a:gd name="T25" fmla="*/ 184 h 252"/>
                    <a:gd name="T26" fmla="*/ 384 w 1120"/>
                    <a:gd name="T27" fmla="*/ 190 h 252"/>
                    <a:gd name="T28" fmla="*/ 308 w 1120"/>
                    <a:gd name="T29" fmla="*/ 196 h 252"/>
                    <a:gd name="T30" fmla="*/ 238 w 1120"/>
                    <a:gd name="T31" fmla="*/ 204 h 252"/>
                    <a:gd name="T32" fmla="*/ 178 w 1120"/>
                    <a:gd name="T33" fmla="*/ 212 h 252"/>
                    <a:gd name="T34" fmla="*/ 126 w 1120"/>
                    <a:gd name="T35" fmla="*/ 222 h 252"/>
                    <a:gd name="T36" fmla="*/ 82 w 1120"/>
                    <a:gd name="T37" fmla="*/ 232 h 252"/>
                    <a:gd name="T38" fmla="*/ 46 w 1120"/>
                    <a:gd name="T39" fmla="*/ 240 h 252"/>
                    <a:gd name="T40" fmla="*/ 20 w 1120"/>
                    <a:gd name="T41" fmla="*/ 246 h 252"/>
                    <a:gd name="T42" fmla="*/ 6 w 1120"/>
                    <a:gd name="T43" fmla="*/ 250 h 252"/>
                    <a:gd name="T44" fmla="*/ 0 w 1120"/>
                    <a:gd name="T45" fmla="*/ 252 h 252"/>
                    <a:gd name="T46" fmla="*/ 0 w 1120"/>
                    <a:gd name="T47" fmla="*/ 62 h 252"/>
                    <a:gd name="T48" fmla="*/ 560 w 1120"/>
                    <a:gd name="T49" fmla="*/ 0 h 252"/>
                    <a:gd name="T50" fmla="*/ 1120 w 1120"/>
                    <a:gd name="T51" fmla="*/ 62 h 252"/>
                    <a:gd name="T52" fmla="*/ 1120 w 1120"/>
                    <a:gd name="T53" fmla="*/ 252 h 252"/>
                    <a:gd name="T54" fmla="*/ 1120 w 1120"/>
                    <a:gd name="T55"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solidFill>
                  <a:schemeClr val="bg1"/>
                </a:solidFill>
                <a:ln>
                  <a:noFill/>
                </a:ln>
                <a:extLst>
                  <a:ext uri="{91240B29-F687-4F45-9708-019B960494DF}">
                    <a14:hiddenLine xmlns:a14="http://schemas.microsoft.com/office/drawing/2010/main" xmlns="" w="0">
                      <a:solidFill>
                        <a:srgbClr val="DF5908"/>
                      </a:solidFill>
                      <a:prstDash val="solid"/>
                      <a:round/>
                      <a:headEnd/>
                      <a:tailEnd/>
                    </a14:hiddenLine>
                  </a:ext>
                </a:extLst>
              </p:spPr>
              <p:txBody>
                <a:bodyPr/>
                <a:lstStyle/>
                <a:p>
                  <a:endParaRPr lang="es-ES"/>
                </a:p>
              </p:txBody>
            </p:sp>
            <p:sp>
              <p:nvSpPr>
                <p:cNvPr id="36" name="Rectangle 8"/>
                <p:cNvSpPr>
                  <a:spLocks noChangeArrowheads="1"/>
                </p:cNvSpPr>
                <p:nvPr/>
              </p:nvSpPr>
              <p:spPr bwMode="gray">
                <a:xfrm>
                  <a:off x="816" y="2304"/>
                  <a:ext cx="1440" cy="393"/>
                </a:xfrm>
                <a:prstGeom prst="rect">
                  <a:avLst/>
                </a:prstGeom>
                <a:gradFill rotWithShape="1">
                  <a:gsLst>
                    <a:gs pos="0">
                      <a:schemeClr val="hlink"/>
                    </a:gs>
                    <a:gs pos="50000">
                      <a:schemeClr val="hlink">
                        <a:gamma/>
                        <a:tint val="57647"/>
                        <a:invGamma/>
                      </a:schemeClr>
                    </a:gs>
                    <a:gs pos="100000">
                      <a:schemeClr val="hlink"/>
                    </a:gs>
                  </a:gsLst>
                  <a:lin ang="27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76200" dir="10800000" kx="-3284103" algn="br" rotWithShape="0">
                          <a:schemeClr val="bg2">
                            <a:alpha val="50000"/>
                          </a:schemeClr>
                        </a:outerShdw>
                      </a:effectLst>
                    </a14:hiddenEffects>
                  </a:ext>
                </a:extLst>
              </p:spPr>
              <p:txBody>
                <a:bodyPr wrap="none" anchor="ctr"/>
                <a:lstStyle/>
                <a:p>
                  <a:pPr algn="ctr" eaLnBrk="0" hangingPunct="0"/>
                  <a:r>
                    <a:rPr lang="en-US" sz="1700" b="1" dirty="0" err="1" smtClean="0">
                      <a:solidFill>
                        <a:schemeClr val="bg1"/>
                      </a:solidFill>
                      <a:effectLst>
                        <a:outerShdw blurRad="38100" dist="38100" dir="2700000" algn="tl">
                          <a:srgbClr val="000000"/>
                        </a:outerShdw>
                      </a:effectLst>
                      <a:latin typeface="Trebuchet MS"/>
                      <a:cs typeface="Trebuchet MS"/>
                    </a:rPr>
                    <a:t>Grupo</a:t>
                  </a:r>
                  <a:r>
                    <a:rPr lang="en-US" sz="1700" b="1" dirty="0" smtClean="0">
                      <a:solidFill>
                        <a:schemeClr val="bg1"/>
                      </a:solidFill>
                      <a:effectLst>
                        <a:outerShdw blurRad="38100" dist="38100" dir="2700000" algn="tl">
                          <a:srgbClr val="000000"/>
                        </a:outerShdw>
                      </a:effectLst>
                      <a:latin typeface="Trebuchet MS"/>
                      <a:cs typeface="Trebuchet MS"/>
                    </a:rPr>
                    <a:t> </a:t>
                  </a:r>
                  <a:r>
                    <a:rPr lang="en-US" sz="1700" b="1" dirty="0" err="1" smtClean="0">
                      <a:solidFill>
                        <a:schemeClr val="bg1"/>
                      </a:solidFill>
                      <a:effectLst>
                        <a:outerShdw blurRad="38100" dist="38100" dir="2700000" algn="tl">
                          <a:srgbClr val="000000"/>
                        </a:outerShdw>
                      </a:effectLst>
                      <a:latin typeface="Trebuchet MS"/>
                      <a:cs typeface="Trebuchet MS"/>
                    </a:rPr>
                    <a:t>Pequeño</a:t>
                  </a:r>
                  <a:endParaRPr lang="en-US" sz="1700" b="1" dirty="0">
                    <a:solidFill>
                      <a:schemeClr val="bg1"/>
                    </a:solidFill>
                    <a:effectLst>
                      <a:outerShdw blurRad="38100" dist="38100" dir="2700000" algn="tl">
                        <a:srgbClr val="000000"/>
                      </a:outerShdw>
                    </a:effectLst>
                    <a:latin typeface="Trebuchet MS"/>
                    <a:cs typeface="Trebuchet MS"/>
                  </a:endParaRPr>
                </a:p>
              </p:txBody>
            </p:sp>
          </p:grpSp>
          <p:sp>
            <p:nvSpPr>
              <p:cNvPr id="32" name="Line 19"/>
              <p:cNvSpPr>
                <a:spLocks noChangeShapeType="1"/>
              </p:cNvSpPr>
              <p:nvPr/>
            </p:nvSpPr>
            <p:spPr bwMode="auto">
              <a:xfrm>
                <a:off x="2133600" y="3276600"/>
                <a:ext cx="5943600" cy="0"/>
              </a:xfrm>
              <a:prstGeom prst="line">
                <a:avLst/>
              </a:prstGeom>
              <a:noFill/>
              <a:ln w="38100" cap="rnd">
                <a:solidFill>
                  <a:srgbClr val="020202"/>
                </a:solidFill>
                <a:prstDash val="sysDot"/>
                <a:round/>
                <a:headEn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s-ES"/>
              </a:p>
            </p:txBody>
          </p:sp>
          <p:sp>
            <p:nvSpPr>
              <p:cNvPr id="33" name="Text Box 22"/>
              <p:cNvSpPr txBox="1">
                <a:spLocks noChangeArrowheads="1"/>
              </p:cNvSpPr>
              <p:nvPr/>
            </p:nvSpPr>
            <p:spPr bwMode="auto">
              <a:xfrm>
                <a:off x="3429000" y="2743200"/>
                <a:ext cx="2537837"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1400" b="1" dirty="0" smtClean="0">
                    <a:solidFill>
                      <a:srgbClr val="000000"/>
                    </a:solidFill>
                    <a:latin typeface="Trebuchet MS"/>
                    <a:cs typeface="Trebuchet MS"/>
                  </a:rPr>
                  <a:t>NUEVOS GRUPOS PEQUEÑOS</a:t>
                </a:r>
                <a:endParaRPr lang="en-US" sz="1400" b="1" dirty="0">
                  <a:solidFill>
                    <a:srgbClr val="000000"/>
                  </a:solidFill>
                  <a:latin typeface="Trebuchet MS"/>
                  <a:cs typeface="Trebuchet MS"/>
                </a:endParaRPr>
              </a:p>
            </p:txBody>
          </p:sp>
          <p:cxnSp>
            <p:nvCxnSpPr>
              <p:cNvPr id="34" name="AutoShape 15"/>
              <p:cNvCxnSpPr>
                <a:cxnSpLocks noChangeShapeType="1"/>
              </p:cNvCxnSpPr>
              <p:nvPr/>
            </p:nvCxnSpPr>
            <p:spPr bwMode="gray">
              <a:xfrm>
                <a:off x="2075782" y="3200400"/>
                <a:ext cx="0" cy="304800"/>
              </a:xfrm>
              <a:prstGeom prst="straightConnector1">
                <a:avLst/>
              </a:prstGeom>
              <a:noFill/>
              <a:ln w="9525">
                <a:solidFill>
                  <a:srgbClr val="02020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grpSp>
          <p:nvGrpSpPr>
            <p:cNvPr id="37" name="Agrupar 3"/>
            <p:cNvGrpSpPr/>
            <p:nvPr/>
          </p:nvGrpSpPr>
          <p:grpSpPr>
            <a:xfrm>
              <a:off x="1219200" y="3308350"/>
              <a:ext cx="6858000" cy="757237"/>
              <a:chOff x="1219200" y="3586163"/>
              <a:chExt cx="6858000" cy="757237"/>
            </a:xfrm>
          </p:grpSpPr>
          <p:grpSp>
            <p:nvGrpSpPr>
              <p:cNvPr id="38" name="Group 9"/>
              <p:cNvGrpSpPr>
                <a:grpSpLocks/>
              </p:cNvGrpSpPr>
              <p:nvPr/>
            </p:nvGrpSpPr>
            <p:grpSpPr bwMode="auto">
              <a:xfrm>
                <a:off x="1219200" y="3586163"/>
                <a:ext cx="1724025" cy="482600"/>
                <a:chOff x="816" y="2304"/>
                <a:chExt cx="1440" cy="448"/>
              </a:xfrm>
            </p:grpSpPr>
            <p:sp>
              <p:nvSpPr>
                <p:cNvPr id="42" name="Freeform 10"/>
                <p:cNvSpPr>
                  <a:spLocks/>
                </p:cNvSpPr>
                <p:nvPr/>
              </p:nvSpPr>
              <p:spPr bwMode="gray">
                <a:xfrm>
                  <a:off x="901" y="2562"/>
                  <a:ext cx="1270" cy="190"/>
                </a:xfrm>
                <a:custGeom>
                  <a:avLst/>
                  <a:gdLst>
                    <a:gd name="T0" fmla="*/ 1120 w 1120"/>
                    <a:gd name="T1" fmla="*/ 252 h 252"/>
                    <a:gd name="T2" fmla="*/ 1116 w 1120"/>
                    <a:gd name="T3" fmla="*/ 250 h 252"/>
                    <a:gd name="T4" fmla="*/ 1100 w 1120"/>
                    <a:gd name="T5" fmla="*/ 246 h 252"/>
                    <a:gd name="T6" fmla="*/ 1074 w 1120"/>
                    <a:gd name="T7" fmla="*/ 240 h 252"/>
                    <a:gd name="T8" fmla="*/ 1038 w 1120"/>
                    <a:gd name="T9" fmla="*/ 232 h 252"/>
                    <a:gd name="T10" fmla="*/ 992 w 1120"/>
                    <a:gd name="T11" fmla="*/ 222 h 252"/>
                    <a:gd name="T12" fmla="*/ 938 w 1120"/>
                    <a:gd name="T13" fmla="*/ 212 h 252"/>
                    <a:gd name="T14" fmla="*/ 876 w 1120"/>
                    <a:gd name="T15" fmla="*/ 204 h 252"/>
                    <a:gd name="T16" fmla="*/ 806 w 1120"/>
                    <a:gd name="T17" fmla="*/ 196 h 252"/>
                    <a:gd name="T18" fmla="*/ 730 w 1120"/>
                    <a:gd name="T19" fmla="*/ 190 h 252"/>
                    <a:gd name="T20" fmla="*/ 646 w 1120"/>
                    <a:gd name="T21" fmla="*/ 184 h 252"/>
                    <a:gd name="T22" fmla="*/ 556 w 1120"/>
                    <a:gd name="T23" fmla="*/ 184 h 252"/>
                    <a:gd name="T24" fmla="*/ 466 w 1120"/>
                    <a:gd name="T25" fmla="*/ 184 h 252"/>
                    <a:gd name="T26" fmla="*/ 384 w 1120"/>
                    <a:gd name="T27" fmla="*/ 190 h 252"/>
                    <a:gd name="T28" fmla="*/ 308 w 1120"/>
                    <a:gd name="T29" fmla="*/ 196 h 252"/>
                    <a:gd name="T30" fmla="*/ 238 w 1120"/>
                    <a:gd name="T31" fmla="*/ 204 h 252"/>
                    <a:gd name="T32" fmla="*/ 178 w 1120"/>
                    <a:gd name="T33" fmla="*/ 212 h 252"/>
                    <a:gd name="T34" fmla="*/ 126 w 1120"/>
                    <a:gd name="T35" fmla="*/ 222 h 252"/>
                    <a:gd name="T36" fmla="*/ 82 w 1120"/>
                    <a:gd name="T37" fmla="*/ 232 h 252"/>
                    <a:gd name="T38" fmla="*/ 46 w 1120"/>
                    <a:gd name="T39" fmla="*/ 240 h 252"/>
                    <a:gd name="T40" fmla="*/ 20 w 1120"/>
                    <a:gd name="T41" fmla="*/ 246 h 252"/>
                    <a:gd name="T42" fmla="*/ 6 w 1120"/>
                    <a:gd name="T43" fmla="*/ 250 h 252"/>
                    <a:gd name="T44" fmla="*/ 0 w 1120"/>
                    <a:gd name="T45" fmla="*/ 252 h 252"/>
                    <a:gd name="T46" fmla="*/ 0 w 1120"/>
                    <a:gd name="T47" fmla="*/ 62 h 252"/>
                    <a:gd name="T48" fmla="*/ 560 w 1120"/>
                    <a:gd name="T49" fmla="*/ 0 h 252"/>
                    <a:gd name="T50" fmla="*/ 1120 w 1120"/>
                    <a:gd name="T51" fmla="*/ 62 h 252"/>
                    <a:gd name="T52" fmla="*/ 1120 w 1120"/>
                    <a:gd name="T53" fmla="*/ 252 h 252"/>
                    <a:gd name="T54" fmla="*/ 1120 w 1120"/>
                    <a:gd name="T55"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solidFill>
                  <a:schemeClr val="bg1"/>
                </a:solidFill>
                <a:ln w="0">
                  <a:solidFill>
                    <a:srgbClr val="DF5908"/>
                  </a:solidFill>
                  <a:prstDash val="solid"/>
                  <a:round/>
                  <a:headEnd/>
                  <a:tailEnd/>
                </a:ln>
                <a:extLst/>
              </p:spPr>
              <p:txBody>
                <a:bodyPr/>
                <a:lstStyle/>
                <a:p>
                  <a:endParaRPr lang="es-ES"/>
                </a:p>
              </p:txBody>
            </p:sp>
            <p:sp>
              <p:nvSpPr>
                <p:cNvPr id="43" name="Rectangle 11"/>
                <p:cNvSpPr>
                  <a:spLocks noChangeArrowheads="1"/>
                </p:cNvSpPr>
                <p:nvPr/>
              </p:nvSpPr>
              <p:spPr bwMode="gray">
                <a:xfrm>
                  <a:off x="816" y="2304"/>
                  <a:ext cx="1440" cy="393"/>
                </a:xfrm>
                <a:prstGeom prst="rect">
                  <a:avLst/>
                </a:prstGeom>
                <a:gradFill rotWithShape="1">
                  <a:gsLst>
                    <a:gs pos="0">
                      <a:schemeClr val="tx2"/>
                    </a:gs>
                    <a:gs pos="50000">
                      <a:schemeClr val="tx2">
                        <a:gamma/>
                        <a:tint val="57647"/>
                        <a:invGamma/>
                      </a:schemeClr>
                    </a:gs>
                    <a:gs pos="100000">
                      <a:schemeClr val="tx2"/>
                    </a:gs>
                  </a:gsLst>
                  <a:lin ang="2700000" scaled="1"/>
                </a:gradFill>
                <a:ln w="9525">
                  <a:solidFill>
                    <a:schemeClr val="tx1"/>
                  </a:solidFill>
                  <a:miter lim="800000"/>
                  <a:headEnd/>
                  <a:tailEnd/>
                </a:ln>
                <a:effectLst/>
                <a:extLst>
                  <a:ext uri="{AF507438-7753-43E0-B8FC-AC1667EBCBE1}">
                    <a14:hiddenEffects xmlns:a14="http://schemas.microsoft.com/office/drawing/2010/main" xmlns="">
                      <a:effectLst>
                        <a:outerShdw blurRad="63500" dist="76200" dir="10800000" kx="-3284103" algn="br" rotWithShape="0">
                          <a:schemeClr val="bg2">
                            <a:alpha val="50000"/>
                          </a:schemeClr>
                        </a:outerShdw>
                      </a:effectLst>
                    </a14:hiddenEffects>
                  </a:ext>
                </a:extLst>
              </p:spPr>
              <p:txBody>
                <a:bodyPr wrap="none" anchor="ctr"/>
                <a:lstStyle/>
                <a:p>
                  <a:pPr algn="ctr" eaLnBrk="0" hangingPunct="0"/>
                  <a:r>
                    <a:rPr lang="en-US" b="1" dirty="0" err="1" smtClean="0">
                      <a:solidFill>
                        <a:schemeClr val="bg1"/>
                      </a:solidFill>
                      <a:effectLst>
                        <a:outerShdw blurRad="38100" dist="38100" dir="2700000" algn="tl">
                          <a:srgbClr val="000000"/>
                        </a:outerShdw>
                      </a:effectLst>
                      <a:latin typeface="Trebuchet MS"/>
                      <a:cs typeface="Trebuchet MS"/>
                    </a:rPr>
                    <a:t>Iglesia</a:t>
                  </a:r>
                  <a:endParaRPr lang="en-US" b="1" dirty="0">
                    <a:solidFill>
                      <a:schemeClr val="bg1"/>
                    </a:solidFill>
                    <a:effectLst>
                      <a:outerShdw blurRad="38100" dist="38100" dir="2700000" algn="tl">
                        <a:srgbClr val="000000"/>
                      </a:outerShdw>
                    </a:effectLst>
                    <a:latin typeface="Trebuchet MS"/>
                    <a:cs typeface="Trebuchet MS"/>
                  </a:endParaRPr>
                </a:p>
              </p:txBody>
            </p:sp>
          </p:grpSp>
          <p:sp>
            <p:nvSpPr>
              <p:cNvPr id="39" name="Line 20"/>
              <p:cNvSpPr>
                <a:spLocks noChangeShapeType="1"/>
              </p:cNvSpPr>
              <p:nvPr/>
            </p:nvSpPr>
            <p:spPr bwMode="auto">
              <a:xfrm>
                <a:off x="2133600" y="4191000"/>
                <a:ext cx="5943600" cy="0"/>
              </a:xfrm>
              <a:prstGeom prst="line">
                <a:avLst/>
              </a:prstGeom>
              <a:noFill/>
              <a:ln w="38100" cap="rnd">
                <a:solidFill>
                  <a:srgbClr val="020202"/>
                </a:solidFill>
                <a:prstDash val="sysDot"/>
                <a:round/>
                <a:headEn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s-ES"/>
              </a:p>
            </p:txBody>
          </p:sp>
          <p:sp>
            <p:nvSpPr>
              <p:cNvPr id="40" name="Text Box 23"/>
              <p:cNvSpPr txBox="1">
                <a:spLocks noChangeArrowheads="1"/>
              </p:cNvSpPr>
              <p:nvPr/>
            </p:nvSpPr>
            <p:spPr bwMode="auto">
              <a:xfrm>
                <a:off x="3429000" y="3662363"/>
                <a:ext cx="1605265" cy="307777"/>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1400" b="1" dirty="0" smtClean="0">
                    <a:solidFill>
                      <a:srgbClr val="000000"/>
                    </a:solidFill>
                    <a:latin typeface="Trebuchet MS"/>
                    <a:cs typeface="Trebuchet MS"/>
                  </a:rPr>
                  <a:t>NUEVAS IGLESIAS</a:t>
                </a:r>
                <a:endParaRPr lang="en-US" sz="1400" b="1" dirty="0">
                  <a:solidFill>
                    <a:srgbClr val="000000"/>
                  </a:solidFill>
                  <a:latin typeface="Trebuchet MS"/>
                  <a:cs typeface="Trebuchet MS"/>
                </a:endParaRPr>
              </a:p>
            </p:txBody>
          </p:sp>
          <p:cxnSp>
            <p:nvCxnSpPr>
              <p:cNvPr id="41" name="AutoShape 15"/>
              <p:cNvCxnSpPr>
                <a:cxnSpLocks noChangeShapeType="1"/>
              </p:cNvCxnSpPr>
              <p:nvPr/>
            </p:nvCxnSpPr>
            <p:spPr bwMode="gray">
              <a:xfrm>
                <a:off x="2075782" y="4038600"/>
                <a:ext cx="0" cy="304800"/>
              </a:xfrm>
              <a:prstGeom prst="straightConnector1">
                <a:avLst/>
              </a:prstGeom>
              <a:noFill/>
              <a:ln w="9525">
                <a:solidFill>
                  <a:srgbClr val="02020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grpSp>
          <p:nvGrpSpPr>
            <p:cNvPr id="44" name="Agrupar 5"/>
            <p:cNvGrpSpPr/>
            <p:nvPr/>
          </p:nvGrpSpPr>
          <p:grpSpPr>
            <a:xfrm>
              <a:off x="1219200" y="4954587"/>
              <a:ext cx="4317731" cy="482600"/>
              <a:chOff x="1219200" y="5232400"/>
              <a:chExt cx="4317731" cy="482600"/>
            </a:xfrm>
          </p:grpSpPr>
          <p:grpSp>
            <p:nvGrpSpPr>
              <p:cNvPr id="45" name="Group 12"/>
              <p:cNvGrpSpPr>
                <a:grpSpLocks/>
              </p:cNvGrpSpPr>
              <p:nvPr/>
            </p:nvGrpSpPr>
            <p:grpSpPr bwMode="auto">
              <a:xfrm>
                <a:off x="1219200" y="5232400"/>
                <a:ext cx="1724025" cy="482600"/>
                <a:chOff x="816" y="2304"/>
                <a:chExt cx="1440" cy="448"/>
              </a:xfrm>
            </p:grpSpPr>
            <p:sp>
              <p:nvSpPr>
                <p:cNvPr id="47" name="Freeform 13"/>
                <p:cNvSpPr>
                  <a:spLocks/>
                </p:cNvSpPr>
                <p:nvPr/>
              </p:nvSpPr>
              <p:spPr bwMode="gray">
                <a:xfrm>
                  <a:off x="901" y="2562"/>
                  <a:ext cx="1270" cy="190"/>
                </a:xfrm>
                <a:custGeom>
                  <a:avLst/>
                  <a:gdLst>
                    <a:gd name="T0" fmla="*/ 1120 w 1120"/>
                    <a:gd name="T1" fmla="*/ 252 h 252"/>
                    <a:gd name="T2" fmla="*/ 1116 w 1120"/>
                    <a:gd name="T3" fmla="*/ 250 h 252"/>
                    <a:gd name="T4" fmla="*/ 1100 w 1120"/>
                    <a:gd name="T5" fmla="*/ 246 h 252"/>
                    <a:gd name="T6" fmla="*/ 1074 w 1120"/>
                    <a:gd name="T7" fmla="*/ 240 h 252"/>
                    <a:gd name="T8" fmla="*/ 1038 w 1120"/>
                    <a:gd name="T9" fmla="*/ 232 h 252"/>
                    <a:gd name="T10" fmla="*/ 992 w 1120"/>
                    <a:gd name="T11" fmla="*/ 222 h 252"/>
                    <a:gd name="T12" fmla="*/ 938 w 1120"/>
                    <a:gd name="T13" fmla="*/ 212 h 252"/>
                    <a:gd name="T14" fmla="*/ 876 w 1120"/>
                    <a:gd name="T15" fmla="*/ 204 h 252"/>
                    <a:gd name="T16" fmla="*/ 806 w 1120"/>
                    <a:gd name="T17" fmla="*/ 196 h 252"/>
                    <a:gd name="T18" fmla="*/ 730 w 1120"/>
                    <a:gd name="T19" fmla="*/ 190 h 252"/>
                    <a:gd name="T20" fmla="*/ 646 w 1120"/>
                    <a:gd name="T21" fmla="*/ 184 h 252"/>
                    <a:gd name="T22" fmla="*/ 556 w 1120"/>
                    <a:gd name="T23" fmla="*/ 184 h 252"/>
                    <a:gd name="T24" fmla="*/ 466 w 1120"/>
                    <a:gd name="T25" fmla="*/ 184 h 252"/>
                    <a:gd name="T26" fmla="*/ 384 w 1120"/>
                    <a:gd name="T27" fmla="*/ 190 h 252"/>
                    <a:gd name="T28" fmla="*/ 308 w 1120"/>
                    <a:gd name="T29" fmla="*/ 196 h 252"/>
                    <a:gd name="T30" fmla="*/ 238 w 1120"/>
                    <a:gd name="T31" fmla="*/ 204 h 252"/>
                    <a:gd name="T32" fmla="*/ 178 w 1120"/>
                    <a:gd name="T33" fmla="*/ 212 h 252"/>
                    <a:gd name="T34" fmla="*/ 126 w 1120"/>
                    <a:gd name="T35" fmla="*/ 222 h 252"/>
                    <a:gd name="T36" fmla="*/ 82 w 1120"/>
                    <a:gd name="T37" fmla="*/ 232 h 252"/>
                    <a:gd name="T38" fmla="*/ 46 w 1120"/>
                    <a:gd name="T39" fmla="*/ 240 h 252"/>
                    <a:gd name="T40" fmla="*/ 20 w 1120"/>
                    <a:gd name="T41" fmla="*/ 246 h 252"/>
                    <a:gd name="T42" fmla="*/ 6 w 1120"/>
                    <a:gd name="T43" fmla="*/ 250 h 252"/>
                    <a:gd name="T44" fmla="*/ 0 w 1120"/>
                    <a:gd name="T45" fmla="*/ 252 h 252"/>
                    <a:gd name="T46" fmla="*/ 0 w 1120"/>
                    <a:gd name="T47" fmla="*/ 62 h 252"/>
                    <a:gd name="T48" fmla="*/ 560 w 1120"/>
                    <a:gd name="T49" fmla="*/ 0 h 252"/>
                    <a:gd name="T50" fmla="*/ 1120 w 1120"/>
                    <a:gd name="T51" fmla="*/ 62 h 252"/>
                    <a:gd name="T52" fmla="*/ 1120 w 1120"/>
                    <a:gd name="T53" fmla="*/ 252 h 252"/>
                    <a:gd name="T54" fmla="*/ 1120 w 1120"/>
                    <a:gd name="T55"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solidFill>
                  <a:schemeClr val="bg1"/>
                </a:solidFill>
                <a:ln>
                  <a:noFill/>
                </a:ln>
                <a:extLst>
                  <a:ext uri="{91240B29-F687-4F45-9708-019B960494DF}">
                    <a14:hiddenLine xmlns:a14="http://schemas.microsoft.com/office/drawing/2010/main" xmlns="" w="0">
                      <a:solidFill>
                        <a:srgbClr val="DF5908"/>
                      </a:solidFill>
                      <a:prstDash val="solid"/>
                      <a:round/>
                      <a:headEnd/>
                      <a:tailEnd/>
                    </a14:hiddenLine>
                  </a:ext>
                </a:extLst>
              </p:spPr>
              <p:txBody>
                <a:bodyPr/>
                <a:lstStyle/>
                <a:p>
                  <a:endParaRPr lang="es-ES"/>
                </a:p>
              </p:txBody>
            </p:sp>
            <p:sp>
              <p:nvSpPr>
                <p:cNvPr id="48" name="Rectangle 14"/>
                <p:cNvSpPr>
                  <a:spLocks noChangeArrowheads="1"/>
                </p:cNvSpPr>
                <p:nvPr/>
              </p:nvSpPr>
              <p:spPr bwMode="gray">
                <a:xfrm>
                  <a:off x="816" y="2304"/>
                  <a:ext cx="1440" cy="393"/>
                </a:xfrm>
                <a:prstGeom prst="rect">
                  <a:avLst/>
                </a:prstGeom>
                <a:solidFill>
                  <a:srgbClr val="FF66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76200" dir="10800000" kx="-3284103" algn="br" rotWithShape="0">
                          <a:schemeClr val="bg2">
                            <a:alpha val="50000"/>
                          </a:schemeClr>
                        </a:outerShdw>
                      </a:effectLst>
                    </a14:hiddenEffects>
                  </a:ext>
                </a:extLst>
              </p:spPr>
              <p:txBody>
                <a:bodyPr wrap="none" anchor="ctr"/>
                <a:lstStyle/>
                <a:p>
                  <a:pPr algn="ctr" eaLnBrk="0" hangingPunct="0"/>
                  <a:r>
                    <a:rPr lang="en-US" b="1" dirty="0" smtClean="0">
                      <a:solidFill>
                        <a:schemeClr val="bg1"/>
                      </a:solidFill>
                      <a:effectLst>
                        <a:outerShdw blurRad="38100" dist="38100" dir="2700000" algn="tl">
                          <a:srgbClr val="000000"/>
                        </a:outerShdw>
                      </a:effectLst>
                      <a:latin typeface="Trebuchet MS"/>
                      <a:cs typeface="Trebuchet MS"/>
                    </a:rPr>
                    <a:t>Evangelista</a:t>
                  </a:r>
                  <a:endParaRPr lang="en-US" b="1" dirty="0">
                    <a:solidFill>
                      <a:schemeClr val="bg1"/>
                    </a:solidFill>
                    <a:effectLst>
                      <a:outerShdw blurRad="38100" dist="38100" dir="2700000" algn="tl">
                        <a:srgbClr val="000000"/>
                      </a:outerShdw>
                    </a:effectLst>
                    <a:latin typeface="Trebuchet MS"/>
                    <a:cs typeface="Trebuchet MS"/>
                  </a:endParaRPr>
                </a:p>
              </p:txBody>
            </p:sp>
          </p:grpSp>
          <p:sp>
            <p:nvSpPr>
              <p:cNvPr id="46" name="Text Box 24"/>
              <p:cNvSpPr txBox="1">
                <a:spLocks noChangeArrowheads="1"/>
              </p:cNvSpPr>
              <p:nvPr/>
            </p:nvSpPr>
            <p:spPr bwMode="auto">
              <a:xfrm>
                <a:off x="3429000" y="5335587"/>
                <a:ext cx="2107931"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1400" b="1" dirty="0" smtClean="0">
                    <a:solidFill>
                      <a:srgbClr val="000000"/>
                    </a:solidFill>
                    <a:latin typeface="Trebuchet MS"/>
                    <a:cs typeface="Trebuchet MS"/>
                  </a:rPr>
                  <a:t>NUEVOS EVANGELISTAS</a:t>
                </a:r>
                <a:endParaRPr lang="en-US" sz="1400" b="1" dirty="0">
                  <a:solidFill>
                    <a:srgbClr val="000000"/>
                  </a:solidFill>
                  <a:latin typeface="Trebuchet MS"/>
                  <a:cs typeface="Trebuchet MS"/>
                </a:endParaRPr>
              </a:p>
            </p:txBody>
          </p:sp>
        </p:grpSp>
        <p:grpSp>
          <p:nvGrpSpPr>
            <p:cNvPr id="49" name="Agrupar 4"/>
            <p:cNvGrpSpPr/>
            <p:nvPr/>
          </p:nvGrpSpPr>
          <p:grpSpPr>
            <a:xfrm>
              <a:off x="1219200" y="4114800"/>
              <a:ext cx="6858000" cy="788987"/>
              <a:chOff x="1219200" y="4392613"/>
              <a:chExt cx="6858000" cy="788987"/>
            </a:xfrm>
          </p:grpSpPr>
          <p:grpSp>
            <p:nvGrpSpPr>
              <p:cNvPr id="50" name="Group 12"/>
              <p:cNvGrpSpPr>
                <a:grpSpLocks/>
              </p:cNvGrpSpPr>
              <p:nvPr/>
            </p:nvGrpSpPr>
            <p:grpSpPr bwMode="auto">
              <a:xfrm>
                <a:off x="1219200" y="4392613"/>
                <a:ext cx="1724025" cy="482600"/>
                <a:chOff x="816" y="2304"/>
                <a:chExt cx="1440" cy="448"/>
              </a:xfrm>
            </p:grpSpPr>
            <p:sp>
              <p:nvSpPr>
                <p:cNvPr id="54" name="Freeform 13"/>
                <p:cNvSpPr>
                  <a:spLocks/>
                </p:cNvSpPr>
                <p:nvPr/>
              </p:nvSpPr>
              <p:spPr bwMode="gray">
                <a:xfrm>
                  <a:off x="901" y="2562"/>
                  <a:ext cx="1270" cy="190"/>
                </a:xfrm>
                <a:custGeom>
                  <a:avLst/>
                  <a:gdLst>
                    <a:gd name="T0" fmla="*/ 1120 w 1120"/>
                    <a:gd name="T1" fmla="*/ 252 h 252"/>
                    <a:gd name="T2" fmla="*/ 1116 w 1120"/>
                    <a:gd name="T3" fmla="*/ 250 h 252"/>
                    <a:gd name="T4" fmla="*/ 1100 w 1120"/>
                    <a:gd name="T5" fmla="*/ 246 h 252"/>
                    <a:gd name="T6" fmla="*/ 1074 w 1120"/>
                    <a:gd name="T7" fmla="*/ 240 h 252"/>
                    <a:gd name="T8" fmla="*/ 1038 w 1120"/>
                    <a:gd name="T9" fmla="*/ 232 h 252"/>
                    <a:gd name="T10" fmla="*/ 992 w 1120"/>
                    <a:gd name="T11" fmla="*/ 222 h 252"/>
                    <a:gd name="T12" fmla="*/ 938 w 1120"/>
                    <a:gd name="T13" fmla="*/ 212 h 252"/>
                    <a:gd name="T14" fmla="*/ 876 w 1120"/>
                    <a:gd name="T15" fmla="*/ 204 h 252"/>
                    <a:gd name="T16" fmla="*/ 806 w 1120"/>
                    <a:gd name="T17" fmla="*/ 196 h 252"/>
                    <a:gd name="T18" fmla="*/ 730 w 1120"/>
                    <a:gd name="T19" fmla="*/ 190 h 252"/>
                    <a:gd name="T20" fmla="*/ 646 w 1120"/>
                    <a:gd name="T21" fmla="*/ 184 h 252"/>
                    <a:gd name="T22" fmla="*/ 556 w 1120"/>
                    <a:gd name="T23" fmla="*/ 184 h 252"/>
                    <a:gd name="T24" fmla="*/ 466 w 1120"/>
                    <a:gd name="T25" fmla="*/ 184 h 252"/>
                    <a:gd name="T26" fmla="*/ 384 w 1120"/>
                    <a:gd name="T27" fmla="*/ 190 h 252"/>
                    <a:gd name="T28" fmla="*/ 308 w 1120"/>
                    <a:gd name="T29" fmla="*/ 196 h 252"/>
                    <a:gd name="T30" fmla="*/ 238 w 1120"/>
                    <a:gd name="T31" fmla="*/ 204 h 252"/>
                    <a:gd name="T32" fmla="*/ 178 w 1120"/>
                    <a:gd name="T33" fmla="*/ 212 h 252"/>
                    <a:gd name="T34" fmla="*/ 126 w 1120"/>
                    <a:gd name="T35" fmla="*/ 222 h 252"/>
                    <a:gd name="T36" fmla="*/ 82 w 1120"/>
                    <a:gd name="T37" fmla="*/ 232 h 252"/>
                    <a:gd name="T38" fmla="*/ 46 w 1120"/>
                    <a:gd name="T39" fmla="*/ 240 h 252"/>
                    <a:gd name="T40" fmla="*/ 20 w 1120"/>
                    <a:gd name="T41" fmla="*/ 246 h 252"/>
                    <a:gd name="T42" fmla="*/ 6 w 1120"/>
                    <a:gd name="T43" fmla="*/ 250 h 252"/>
                    <a:gd name="T44" fmla="*/ 0 w 1120"/>
                    <a:gd name="T45" fmla="*/ 252 h 252"/>
                    <a:gd name="T46" fmla="*/ 0 w 1120"/>
                    <a:gd name="T47" fmla="*/ 62 h 252"/>
                    <a:gd name="T48" fmla="*/ 560 w 1120"/>
                    <a:gd name="T49" fmla="*/ 0 h 252"/>
                    <a:gd name="T50" fmla="*/ 1120 w 1120"/>
                    <a:gd name="T51" fmla="*/ 62 h 252"/>
                    <a:gd name="T52" fmla="*/ 1120 w 1120"/>
                    <a:gd name="T53" fmla="*/ 252 h 252"/>
                    <a:gd name="T54" fmla="*/ 1120 w 1120"/>
                    <a:gd name="T55"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solidFill>
                  <a:schemeClr val="bg1"/>
                </a:solidFill>
                <a:ln w="0">
                  <a:solidFill>
                    <a:srgbClr val="DF5908"/>
                  </a:solidFill>
                  <a:prstDash val="solid"/>
                  <a:round/>
                  <a:headEnd/>
                  <a:tailEnd/>
                </a:ln>
                <a:extLst/>
              </p:spPr>
              <p:txBody>
                <a:bodyPr/>
                <a:lstStyle/>
                <a:p>
                  <a:endParaRPr lang="es-ES"/>
                </a:p>
              </p:txBody>
            </p:sp>
            <p:sp>
              <p:nvSpPr>
                <p:cNvPr id="55" name="Rectangle 14"/>
                <p:cNvSpPr>
                  <a:spLocks noChangeArrowheads="1"/>
                </p:cNvSpPr>
                <p:nvPr/>
              </p:nvSpPr>
              <p:spPr bwMode="gray">
                <a:xfrm>
                  <a:off x="816" y="2304"/>
                  <a:ext cx="1440" cy="393"/>
                </a:xfrm>
                <a:prstGeom prst="rect">
                  <a:avLst/>
                </a:prstGeom>
                <a:gradFill rotWithShape="1">
                  <a:gsLst>
                    <a:gs pos="0">
                      <a:schemeClr val="folHlink"/>
                    </a:gs>
                    <a:gs pos="50000">
                      <a:schemeClr val="folHlink">
                        <a:gamma/>
                        <a:tint val="57647"/>
                        <a:invGamma/>
                      </a:schemeClr>
                    </a:gs>
                    <a:gs pos="100000">
                      <a:schemeClr val="folHlink"/>
                    </a:gs>
                  </a:gsLst>
                  <a:lin ang="2700000" scaled="1"/>
                </a:gradFill>
                <a:ln w="9525">
                  <a:solidFill>
                    <a:schemeClr val="tx1"/>
                  </a:solidFill>
                  <a:miter lim="800000"/>
                  <a:headEnd/>
                  <a:tailEnd/>
                </a:ln>
                <a:effectLst/>
                <a:extLst>
                  <a:ext uri="{AF507438-7753-43E0-B8FC-AC1667EBCBE1}">
                    <a14:hiddenEffects xmlns:a14="http://schemas.microsoft.com/office/drawing/2010/main" xmlns="">
                      <a:effectLst>
                        <a:outerShdw blurRad="63500" dist="76200" dir="10800000" kx="-3284103" algn="br" rotWithShape="0">
                          <a:schemeClr val="bg2">
                            <a:alpha val="50000"/>
                          </a:schemeClr>
                        </a:outerShdw>
                      </a:effectLst>
                    </a14:hiddenEffects>
                  </a:ext>
                </a:extLst>
              </p:spPr>
              <p:txBody>
                <a:bodyPr wrap="none" anchor="ctr"/>
                <a:lstStyle/>
                <a:p>
                  <a:pPr algn="ctr" eaLnBrk="0" hangingPunct="0"/>
                  <a:r>
                    <a:rPr lang="en-US" b="1" dirty="0" err="1" smtClean="0">
                      <a:solidFill>
                        <a:schemeClr val="bg1"/>
                      </a:solidFill>
                      <a:effectLst>
                        <a:outerShdw blurRad="38100" dist="38100" dir="2700000" algn="tl">
                          <a:srgbClr val="000000"/>
                        </a:outerShdw>
                      </a:effectLst>
                      <a:latin typeface="Trebuchet MS"/>
                      <a:cs typeface="Trebuchet MS"/>
                    </a:rPr>
                    <a:t>Líder</a:t>
                  </a:r>
                  <a:endParaRPr lang="en-US" b="1" dirty="0">
                    <a:solidFill>
                      <a:schemeClr val="bg1"/>
                    </a:solidFill>
                    <a:effectLst>
                      <a:outerShdw blurRad="38100" dist="38100" dir="2700000" algn="tl">
                        <a:srgbClr val="000000"/>
                      </a:outerShdw>
                    </a:effectLst>
                    <a:latin typeface="Trebuchet MS"/>
                    <a:cs typeface="Trebuchet MS"/>
                  </a:endParaRPr>
                </a:p>
              </p:txBody>
            </p:sp>
          </p:grpSp>
          <p:sp>
            <p:nvSpPr>
              <p:cNvPr id="51" name="Text Box 24"/>
              <p:cNvSpPr txBox="1">
                <a:spLocks noChangeArrowheads="1"/>
              </p:cNvSpPr>
              <p:nvPr/>
            </p:nvSpPr>
            <p:spPr bwMode="auto">
              <a:xfrm>
                <a:off x="3429000" y="4495800"/>
                <a:ext cx="1582297" cy="307777"/>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1400" b="1" dirty="0" smtClean="0">
                    <a:solidFill>
                      <a:srgbClr val="000000"/>
                    </a:solidFill>
                    <a:latin typeface="Trebuchet MS"/>
                    <a:cs typeface="Trebuchet MS"/>
                  </a:rPr>
                  <a:t>NUEVOS LÍDERES</a:t>
                </a:r>
                <a:endParaRPr lang="en-US" sz="1400" b="1" dirty="0">
                  <a:solidFill>
                    <a:srgbClr val="000000"/>
                  </a:solidFill>
                  <a:latin typeface="Trebuchet MS"/>
                  <a:cs typeface="Trebuchet MS"/>
                </a:endParaRPr>
              </a:p>
            </p:txBody>
          </p:sp>
          <p:sp>
            <p:nvSpPr>
              <p:cNvPr id="52" name="Line 20"/>
              <p:cNvSpPr>
                <a:spLocks noChangeShapeType="1"/>
              </p:cNvSpPr>
              <p:nvPr/>
            </p:nvSpPr>
            <p:spPr bwMode="auto">
              <a:xfrm>
                <a:off x="2133600" y="5030787"/>
                <a:ext cx="5943600" cy="0"/>
              </a:xfrm>
              <a:prstGeom prst="line">
                <a:avLst/>
              </a:prstGeom>
              <a:noFill/>
              <a:ln w="38100" cap="rnd">
                <a:solidFill>
                  <a:srgbClr val="020202"/>
                </a:solidFill>
                <a:prstDash val="sysDot"/>
                <a:round/>
                <a:headEn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s-ES"/>
              </a:p>
            </p:txBody>
          </p:sp>
          <p:cxnSp>
            <p:nvCxnSpPr>
              <p:cNvPr id="53" name="AutoShape 15"/>
              <p:cNvCxnSpPr>
                <a:cxnSpLocks noChangeShapeType="1"/>
              </p:cNvCxnSpPr>
              <p:nvPr/>
            </p:nvCxnSpPr>
            <p:spPr bwMode="gray">
              <a:xfrm>
                <a:off x="2075782" y="4876800"/>
                <a:ext cx="0" cy="304800"/>
              </a:xfrm>
              <a:prstGeom prst="straightConnector1">
                <a:avLst/>
              </a:prstGeom>
              <a:noFill/>
              <a:ln w="9525">
                <a:solidFill>
                  <a:srgbClr val="02020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grpSp>
          <p:nvGrpSpPr>
            <p:cNvPr id="56" name="Agrupar 4"/>
            <p:cNvGrpSpPr/>
            <p:nvPr/>
          </p:nvGrpSpPr>
          <p:grpSpPr>
            <a:xfrm>
              <a:off x="2075782" y="5437187"/>
              <a:ext cx="6001418" cy="304800"/>
              <a:chOff x="2075782" y="4876800"/>
              <a:chExt cx="6001418" cy="304800"/>
            </a:xfrm>
          </p:grpSpPr>
          <p:sp>
            <p:nvSpPr>
              <p:cNvPr id="57" name="Line 20"/>
              <p:cNvSpPr>
                <a:spLocks noChangeShapeType="1"/>
              </p:cNvSpPr>
              <p:nvPr/>
            </p:nvSpPr>
            <p:spPr bwMode="auto">
              <a:xfrm>
                <a:off x="2133600" y="5030787"/>
                <a:ext cx="5943600" cy="0"/>
              </a:xfrm>
              <a:prstGeom prst="line">
                <a:avLst/>
              </a:prstGeom>
              <a:noFill/>
              <a:ln w="38100" cap="rnd">
                <a:solidFill>
                  <a:srgbClr val="020202"/>
                </a:solidFill>
                <a:prstDash val="sysDot"/>
                <a:round/>
                <a:headEn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s-ES"/>
              </a:p>
            </p:txBody>
          </p:sp>
          <p:cxnSp>
            <p:nvCxnSpPr>
              <p:cNvPr id="58" name="AutoShape 15"/>
              <p:cNvCxnSpPr>
                <a:cxnSpLocks noChangeShapeType="1"/>
              </p:cNvCxnSpPr>
              <p:nvPr/>
            </p:nvCxnSpPr>
            <p:spPr bwMode="gray">
              <a:xfrm>
                <a:off x="2075782" y="4876800"/>
                <a:ext cx="0" cy="304800"/>
              </a:xfrm>
              <a:prstGeom prst="straightConnector1">
                <a:avLst/>
              </a:prstGeom>
              <a:noFill/>
              <a:ln w="9525">
                <a:solidFill>
                  <a:srgbClr val="02020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grpSp>
    </p:spTree>
    <p:extLst>
      <p:ext uri="{BB962C8B-B14F-4D97-AF65-F5344CB8AC3E}">
        <p14:creationId xmlns:p14="http://schemas.microsoft.com/office/powerpoint/2010/main" xmlns="" val="364543786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Oval 15"/>
          <p:cNvSpPr>
            <a:spLocks noChangeArrowheads="1"/>
          </p:cNvSpPr>
          <p:nvPr/>
        </p:nvSpPr>
        <p:spPr bwMode="gray">
          <a:xfrm>
            <a:off x="3041789" y="332656"/>
            <a:ext cx="3056712" cy="1428930"/>
          </a:xfrm>
          <a:prstGeom prst="ellipse">
            <a:avLst/>
          </a:prstGeom>
          <a:ln/>
          <a:extLst/>
        </p:spPr>
        <p:style>
          <a:lnRef idx="0">
            <a:schemeClr val="accent6"/>
          </a:lnRef>
          <a:fillRef idx="3">
            <a:schemeClr val="accent6"/>
          </a:fillRef>
          <a:effectRef idx="3">
            <a:schemeClr val="accent6"/>
          </a:effectRef>
          <a:fontRef idx="minor">
            <a:schemeClr val="lt1"/>
          </a:fontRef>
        </p:style>
        <p:txBody>
          <a:bodyPr vert="eaVert" wrap="none" anchor="ctr"/>
          <a:lstStyle/>
          <a:p>
            <a:endParaRPr lang="es-ES" sz="2400" dirty="0"/>
          </a:p>
        </p:txBody>
      </p:sp>
      <p:sp>
        <p:nvSpPr>
          <p:cNvPr id="5" name="Text Box 19"/>
          <p:cNvSpPr txBox="1">
            <a:spLocks noChangeArrowheads="1"/>
          </p:cNvSpPr>
          <p:nvPr/>
        </p:nvSpPr>
        <p:spPr bwMode="auto">
          <a:xfrm>
            <a:off x="3237997" y="631622"/>
            <a:ext cx="2664296"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eaLnBrk="0" hangingPunct="0"/>
            <a:r>
              <a:rPr lang="pt-BR" sz="2400" b="1" dirty="0" err="1">
                <a:solidFill>
                  <a:srgbClr val="000000"/>
                </a:solidFill>
                <a:latin typeface="Trebuchet MS"/>
                <a:cs typeface="Trebuchet MS"/>
              </a:rPr>
              <a:t>Siglo</a:t>
            </a:r>
            <a:r>
              <a:rPr lang="pt-BR" sz="2400" b="1" dirty="0">
                <a:solidFill>
                  <a:srgbClr val="000000"/>
                </a:solidFill>
                <a:latin typeface="Trebuchet MS"/>
                <a:cs typeface="Trebuchet MS"/>
              </a:rPr>
              <a:t> XIX</a:t>
            </a:r>
          </a:p>
          <a:p>
            <a:pPr algn="ctr" eaLnBrk="0" hangingPunct="0"/>
            <a:r>
              <a:rPr lang="pt-BR" sz="2400" b="1" dirty="0" err="1">
                <a:solidFill>
                  <a:srgbClr val="000000"/>
                </a:solidFill>
                <a:latin typeface="Trebuchet MS"/>
                <a:cs typeface="Trebuchet MS"/>
              </a:rPr>
              <a:t>reavivamiento</a:t>
            </a:r>
            <a:endParaRPr lang="pt-BR" sz="2400" b="1" dirty="0">
              <a:solidFill>
                <a:srgbClr val="000000"/>
              </a:solidFill>
              <a:latin typeface="Trebuchet MS"/>
              <a:cs typeface="Trebuchet MS"/>
            </a:endParaRPr>
          </a:p>
        </p:txBody>
      </p:sp>
      <p:sp>
        <p:nvSpPr>
          <p:cNvPr id="6" name="Retângulo de cantos arredondados 5"/>
          <p:cNvSpPr/>
          <p:nvPr/>
        </p:nvSpPr>
        <p:spPr>
          <a:xfrm>
            <a:off x="323528" y="631622"/>
            <a:ext cx="2232248" cy="2016224"/>
          </a:xfrm>
          <a:prstGeom prst="roundRect">
            <a:avLst/>
          </a:prstGeom>
          <a:blipFill dpi="0" rotWithShape="1">
            <a:blip r:embed="rId3" cstate="print">
              <a:extLst>
                <a:ext uri="{BEBA8EAE-BF5A-486C-A8C5-ECC9F3942E4B}">
                  <a14:imgProps xmlns:a14="http://schemas.microsoft.com/office/drawing/2010/main" xmlns="">
                    <a14:imgLayer r:embed="rId4">
                      <a14:imgEffect>
                        <a14:sharpenSoften amount="50000"/>
                      </a14:imgEffect>
                    </a14:imgLayer>
                  </a14:imgProps>
                </a:ex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de cantos arredondados 6"/>
          <p:cNvSpPr/>
          <p:nvPr/>
        </p:nvSpPr>
        <p:spPr>
          <a:xfrm>
            <a:off x="6660232" y="631622"/>
            <a:ext cx="2232248" cy="2016224"/>
          </a:xfrm>
          <a:prstGeom prst="roundRect">
            <a:avLst/>
          </a:prstGeom>
          <a:blipFill dpi="0" rotWithShape="1">
            <a:blip r:embed="rId5" cstate="print">
              <a:extLst>
                <a:ext uri="{BEBA8EAE-BF5A-486C-A8C5-ECC9F3942E4B}">
                  <a14:imgProps xmlns:a14="http://schemas.microsoft.com/office/drawing/2010/main" xmlns="">
                    <a14:imgLayer r:embed="rId6">
                      <a14:imgEffect>
                        <a14:sharpenSoften amount="50000"/>
                      </a14:imgEffect>
                    </a14:imgLayer>
                  </a14:imgProps>
                </a:ex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Text Box 7"/>
          <p:cNvSpPr txBox="1">
            <a:spLocks noChangeArrowheads="1"/>
          </p:cNvSpPr>
          <p:nvPr/>
        </p:nvSpPr>
        <p:spPr bwMode="auto">
          <a:xfrm>
            <a:off x="202149" y="2492896"/>
            <a:ext cx="3542928" cy="39703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just" eaLnBrk="0" hangingPunct="0"/>
            <a:r>
              <a:rPr lang="pt-BR" b="1" dirty="0" smtClean="0">
                <a:solidFill>
                  <a:srgbClr val="000000"/>
                </a:solidFill>
                <a:latin typeface="Trebuchet MS"/>
                <a:cs typeface="Trebuchet MS"/>
              </a:rPr>
              <a:t>GEORGE WHITEFIELD</a:t>
            </a:r>
          </a:p>
          <a:p>
            <a:pPr algn="just" eaLnBrk="0" hangingPunct="0"/>
            <a:endParaRPr lang="pt-BR" b="1" dirty="0" smtClean="0">
              <a:solidFill>
                <a:srgbClr val="000000"/>
              </a:solidFill>
              <a:latin typeface="Trebuchet MS"/>
              <a:cs typeface="Trebuchet MS"/>
            </a:endParaRPr>
          </a:p>
          <a:p>
            <a:pPr eaLnBrk="0" hangingPunct="0"/>
            <a:r>
              <a:rPr lang="es-PE" dirty="0">
                <a:solidFill>
                  <a:srgbClr val="000000"/>
                </a:solidFill>
                <a:latin typeface="Trebuchet MS"/>
                <a:cs typeface="Trebuchet MS"/>
              </a:rPr>
              <a:t>Intelectual y espiritualmente capacitado.</a:t>
            </a:r>
          </a:p>
          <a:p>
            <a:pPr eaLnBrk="0" hangingPunct="0"/>
            <a:endParaRPr lang="es-PE" dirty="0">
              <a:solidFill>
                <a:srgbClr val="000000"/>
              </a:solidFill>
              <a:latin typeface="Trebuchet MS"/>
              <a:cs typeface="Trebuchet MS"/>
            </a:endParaRPr>
          </a:p>
          <a:p>
            <a:pPr eaLnBrk="0" hangingPunct="0"/>
            <a:r>
              <a:rPr lang="es-PE" dirty="0">
                <a:solidFill>
                  <a:srgbClr val="000000"/>
                </a:solidFill>
                <a:latin typeface="Trebuchet MS"/>
                <a:cs typeface="Trebuchet MS"/>
              </a:rPr>
              <a:t>El “príncipe de los predicadores”.</a:t>
            </a:r>
          </a:p>
          <a:p>
            <a:pPr eaLnBrk="0" hangingPunct="0"/>
            <a:endParaRPr lang="es-PE" dirty="0">
              <a:solidFill>
                <a:srgbClr val="000000"/>
              </a:solidFill>
              <a:latin typeface="Trebuchet MS"/>
              <a:cs typeface="Trebuchet MS"/>
            </a:endParaRPr>
          </a:p>
          <a:p>
            <a:pPr eaLnBrk="0" hangingPunct="0"/>
            <a:r>
              <a:rPr lang="es-PE" dirty="0">
                <a:solidFill>
                  <a:srgbClr val="000000"/>
                </a:solidFill>
                <a:latin typeface="Trebuchet MS"/>
                <a:cs typeface="Trebuchet MS"/>
              </a:rPr>
              <a:t>No se preocupó en hacer discípulos y multiplicar líderes y grupos.</a:t>
            </a:r>
          </a:p>
          <a:p>
            <a:pPr eaLnBrk="0" hangingPunct="0"/>
            <a:endParaRPr lang="es-PE" dirty="0">
              <a:solidFill>
                <a:srgbClr val="000000"/>
              </a:solidFill>
              <a:latin typeface="Trebuchet MS"/>
              <a:cs typeface="Trebuchet MS"/>
            </a:endParaRPr>
          </a:p>
          <a:p>
            <a:pPr eaLnBrk="0" hangingPunct="0"/>
            <a:r>
              <a:rPr lang="es-PE" dirty="0">
                <a:solidFill>
                  <a:srgbClr val="000000"/>
                </a:solidFill>
                <a:latin typeface="Trebuchet MS"/>
                <a:cs typeface="Trebuchet MS"/>
              </a:rPr>
              <a:t>Poco impacto en el crecimiento de la iglesia.</a:t>
            </a:r>
          </a:p>
        </p:txBody>
      </p:sp>
      <p:sp>
        <p:nvSpPr>
          <p:cNvPr id="9" name="Text Box 5"/>
          <p:cNvSpPr txBox="1">
            <a:spLocks noChangeArrowheads="1"/>
          </p:cNvSpPr>
          <p:nvPr/>
        </p:nvSpPr>
        <p:spPr bwMode="auto">
          <a:xfrm>
            <a:off x="4437972" y="2492896"/>
            <a:ext cx="4680520" cy="36933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just" eaLnBrk="0" hangingPunct="0"/>
            <a:r>
              <a:rPr lang="pt-BR" b="1" dirty="0" smtClean="0">
                <a:solidFill>
                  <a:srgbClr val="000000"/>
                </a:solidFill>
                <a:latin typeface="Trebuchet MS"/>
                <a:cs typeface="Trebuchet MS"/>
              </a:rPr>
              <a:t>JOHN WESLEY</a:t>
            </a:r>
            <a:endParaRPr lang="pt-BR" dirty="0" smtClean="0">
              <a:solidFill>
                <a:srgbClr val="000000"/>
              </a:solidFill>
              <a:latin typeface="Trebuchet MS"/>
              <a:cs typeface="Trebuchet MS"/>
            </a:endParaRPr>
          </a:p>
          <a:p>
            <a:pPr eaLnBrk="0" hangingPunct="0"/>
            <a:r>
              <a:rPr lang="es-PE" dirty="0">
                <a:solidFill>
                  <a:srgbClr val="000000"/>
                </a:solidFill>
                <a:latin typeface="Trebuchet MS"/>
                <a:cs typeface="Trebuchet MS"/>
              </a:rPr>
              <a:t>Intelectual y espiritualmente capacitado.</a:t>
            </a:r>
          </a:p>
          <a:p>
            <a:pPr eaLnBrk="0" hangingPunct="0"/>
            <a:endParaRPr lang="es-PE" dirty="0">
              <a:solidFill>
                <a:srgbClr val="000000"/>
              </a:solidFill>
              <a:latin typeface="Trebuchet MS"/>
              <a:cs typeface="Trebuchet MS"/>
            </a:endParaRPr>
          </a:p>
          <a:p>
            <a:pPr eaLnBrk="0" hangingPunct="0"/>
            <a:r>
              <a:rPr lang="es-PE" dirty="0">
                <a:solidFill>
                  <a:srgbClr val="000000"/>
                </a:solidFill>
                <a:latin typeface="Trebuchet MS"/>
                <a:cs typeface="Trebuchet MS"/>
              </a:rPr>
              <a:t>Conversión de millares de nuevos miembros.</a:t>
            </a:r>
          </a:p>
          <a:p>
            <a:pPr eaLnBrk="0" hangingPunct="0"/>
            <a:endParaRPr lang="es-PE" dirty="0">
              <a:solidFill>
                <a:srgbClr val="000000"/>
              </a:solidFill>
              <a:latin typeface="Trebuchet MS"/>
              <a:cs typeface="Trebuchet MS"/>
            </a:endParaRPr>
          </a:p>
          <a:p>
            <a:pPr eaLnBrk="0" hangingPunct="0"/>
            <a:r>
              <a:rPr lang="es-PE" dirty="0">
                <a:solidFill>
                  <a:srgbClr val="000000"/>
                </a:solidFill>
                <a:latin typeface="Trebuchet MS"/>
                <a:cs typeface="Trebuchet MS"/>
              </a:rPr>
              <a:t>Desarrolló un sistema multiplicador para atender y capacitar a los nuevos líderes.</a:t>
            </a:r>
          </a:p>
          <a:p>
            <a:pPr eaLnBrk="0" hangingPunct="0"/>
            <a:endParaRPr lang="es-PE" dirty="0">
              <a:solidFill>
                <a:srgbClr val="000000"/>
              </a:solidFill>
              <a:latin typeface="Trebuchet MS"/>
              <a:cs typeface="Trebuchet MS"/>
            </a:endParaRPr>
          </a:p>
          <a:p>
            <a:pPr eaLnBrk="0" hangingPunct="0"/>
            <a:r>
              <a:rPr lang="es-PE" dirty="0">
                <a:solidFill>
                  <a:srgbClr val="000000"/>
                </a:solidFill>
                <a:latin typeface="Trebuchet MS"/>
                <a:cs typeface="Trebuchet MS"/>
              </a:rPr>
              <a:t>Estos a su vez se multiplicaban en nuevos discípulos y nuevas iglesias.</a:t>
            </a:r>
          </a:p>
          <a:p>
            <a:pPr eaLnBrk="0" hangingPunct="0"/>
            <a:endParaRPr lang="pt-BR" dirty="0" smtClean="0">
              <a:solidFill>
                <a:srgbClr val="000000"/>
              </a:solidFill>
              <a:latin typeface="Trebuchet MS"/>
              <a:cs typeface="Trebuchet MS"/>
            </a:endParaRPr>
          </a:p>
          <a:p>
            <a:pPr eaLnBrk="0" hangingPunct="0"/>
            <a:endParaRPr lang="pt-BR" dirty="0">
              <a:solidFill>
                <a:srgbClr val="000000"/>
              </a:solidFill>
              <a:latin typeface="Trebuchet MS"/>
              <a:cs typeface="Trebuchet MS"/>
            </a:endParaRPr>
          </a:p>
        </p:txBody>
      </p:sp>
      <p:sp>
        <p:nvSpPr>
          <p:cNvPr id="10" name="Freeform 8"/>
          <p:cNvSpPr>
            <a:spLocks/>
          </p:cNvSpPr>
          <p:nvPr/>
        </p:nvSpPr>
        <p:spPr bwMode="gray">
          <a:xfrm>
            <a:off x="2812547" y="1639733"/>
            <a:ext cx="850900" cy="1185863"/>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ln/>
          <a:extLst/>
        </p:spPr>
        <p:style>
          <a:lnRef idx="0">
            <a:schemeClr val="accent1"/>
          </a:lnRef>
          <a:fillRef idx="3">
            <a:schemeClr val="accent1"/>
          </a:fillRef>
          <a:effectRef idx="3">
            <a:schemeClr val="accent1"/>
          </a:effectRef>
          <a:fontRef idx="minor">
            <a:schemeClr val="lt1"/>
          </a:fontRef>
        </p:style>
        <p:txBody>
          <a:bodyPr/>
          <a:lstStyle/>
          <a:p>
            <a:endParaRPr lang="es-ES" dirty="0"/>
          </a:p>
        </p:txBody>
      </p:sp>
      <p:sp>
        <p:nvSpPr>
          <p:cNvPr id="11" name="Freeform 10"/>
          <p:cNvSpPr>
            <a:spLocks/>
          </p:cNvSpPr>
          <p:nvPr/>
        </p:nvSpPr>
        <p:spPr bwMode="gray">
          <a:xfrm flipH="1">
            <a:off x="5775806" y="1639734"/>
            <a:ext cx="852487" cy="1185863"/>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ln/>
          <a:extLst/>
        </p:spPr>
        <p:style>
          <a:lnRef idx="0">
            <a:schemeClr val="accent1"/>
          </a:lnRef>
          <a:fillRef idx="3">
            <a:schemeClr val="accent1"/>
          </a:fillRef>
          <a:effectRef idx="3">
            <a:schemeClr val="accent1"/>
          </a:effectRef>
          <a:fontRef idx="minor">
            <a:schemeClr val="lt1"/>
          </a:fontRef>
        </p:style>
        <p:txBody>
          <a:bodyPr/>
          <a:lstStyle/>
          <a:p>
            <a:endParaRPr lang="es-ES" dirty="0"/>
          </a:p>
        </p:txBody>
      </p:sp>
    </p:spTree>
    <p:extLst>
      <p:ext uri="{BB962C8B-B14F-4D97-AF65-F5344CB8AC3E}">
        <p14:creationId xmlns:p14="http://schemas.microsoft.com/office/powerpoint/2010/main" xmlns="" val="26126051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tângulo 1"/>
          <p:cNvSpPr/>
          <p:nvPr/>
        </p:nvSpPr>
        <p:spPr>
          <a:xfrm>
            <a:off x="323528" y="908720"/>
            <a:ext cx="6192688" cy="1255728"/>
          </a:xfrm>
          <a:prstGeom prst="rect">
            <a:avLst/>
          </a:prstGeom>
        </p:spPr>
        <p:txBody>
          <a:bodyPr wrap="square">
            <a:spAutoFit/>
          </a:bodyPr>
          <a:lstStyle/>
          <a:p>
            <a:pPr algn="just">
              <a:lnSpc>
                <a:spcPct val="90000"/>
              </a:lnSpc>
            </a:pPr>
            <a:r>
              <a:rPr lang="es-ES" sz="2800" b="1" dirty="0">
                <a:latin typeface="Trebuchet MS" pitchFamily="34" charset="0"/>
              </a:rPr>
              <a:t>Elena G. de White entendía claramente que la IASD debería ser un movimiento multiplicador:</a:t>
            </a:r>
          </a:p>
        </p:txBody>
      </p:sp>
      <p:sp>
        <p:nvSpPr>
          <p:cNvPr id="12" name="Retângulo 11"/>
          <p:cNvSpPr/>
          <p:nvPr/>
        </p:nvSpPr>
        <p:spPr>
          <a:xfrm>
            <a:off x="323528" y="2420888"/>
            <a:ext cx="6192688" cy="4358116"/>
          </a:xfrm>
          <a:prstGeom prst="rect">
            <a:avLst/>
          </a:prstGeom>
        </p:spPr>
        <p:txBody>
          <a:bodyPr wrap="square">
            <a:spAutoFit/>
          </a:bodyPr>
          <a:lstStyle/>
          <a:p>
            <a:pPr algn="just">
              <a:lnSpc>
                <a:spcPct val="90000"/>
              </a:lnSpc>
            </a:pPr>
            <a:r>
              <a:rPr lang="en-US" sz="2800" dirty="0">
                <a:solidFill>
                  <a:srgbClr val="000000"/>
                </a:solidFill>
                <a:latin typeface="Trebuchet MS"/>
                <a:cs typeface="Trebuchet MS"/>
              </a:rPr>
              <a:t>“</a:t>
            </a:r>
            <a:r>
              <a:rPr lang="es-ES" sz="2800" dirty="0">
                <a:solidFill>
                  <a:srgbClr val="000000"/>
                </a:solidFill>
                <a:latin typeface="Trebuchet MS"/>
                <a:cs typeface="Trebuchet MS"/>
              </a:rPr>
              <a:t>He sido instruida en el sentido de que no debemos tener gran ansiedad por agrupar demasiados intereses en la misma localidad, sino buscar puntos en otros distritos más aislados y trabajar en nuevos lugares [...]. Las semillas de la verdad necesitan ser sembradas en centros que no fueron trabajados. Desarrolla un espíritu misionero la obra en nuevas </a:t>
            </a:r>
            <a:r>
              <a:rPr lang="es-ES" sz="2800" dirty="0" smtClean="0">
                <a:solidFill>
                  <a:srgbClr val="000000"/>
                </a:solidFill>
                <a:latin typeface="Trebuchet MS"/>
                <a:cs typeface="Trebuchet MS"/>
              </a:rPr>
              <a:t>localidades…</a:t>
            </a:r>
            <a:endParaRPr lang="pt-BR" sz="2800" dirty="0">
              <a:latin typeface="Trebuchet MS" pitchFamily="34" charset="0"/>
            </a:endParaRPr>
          </a:p>
        </p:txBody>
      </p:sp>
    </p:spTree>
    <p:extLst>
      <p:ext uri="{BB962C8B-B14F-4D97-AF65-F5344CB8AC3E}">
        <p14:creationId xmlns:p14="http://schemas.microsoft.com/office/powerpoint/2010/main" xmlns="" val="270194814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2" name="Retângulo 11"/>
          <p:cNvSpPr/>
          <p:nvPr/>
        </p:nvSpPr>
        <p:spPr>
          <a:xfrm>
            <a:off x="300444" y="1628800"/>
            <a:ext cx="5616624" cy="4358116"/>
          </a:xfrm>
          <a:prstGeom prst="rect">
            <a:avLst/>
          </a:prstGeom>
        </p:spPr>
        <p:txBody>
          <a:bodyPr wrap="square">
            <a:spAutoFit/>
          </a:bodyPr>
          <a:lstStyle/>
          <a:p>
            <a:pPr>
              <a:lnSpc>
                <a:spcPct val="90000"/>
              </a:lnSpc>
            </a:pPr>
            <a:r>
              <a:rPr lang="pt-BR" sz="2800" dirty="0" smtClean="0">
                <a:latin typeface="Trebuchet MS" pitchFamily="34" charset="0"/>
              </a:rPr>
              <a:t>...</a:t>
            </a:r>
            <a:r>
              <a:rPr lang="es-ES" sz="2800" dirty="0">
                <a:latin typeface="Trebuchet MS" pitchFamily="34" charset="0"/>
              </a:rPr>
              <a:t> El egoísmo de mantener grandes grupos reunidos no es el plan del Señor. Entrad en cada nuevo lugar que sea posible, y comenzad la obra de instruir en los vecindarios que todavía no escucharon la verdad</a:t>
            </a:r>
            <a:r>
              <a:rPr lang="es-ES" sz="2800" dirty="0" smtClean="0">
                <a:latin typeface="Trebuchet MS" pitchFamily="34" charset="0"/>
              </a:rPr>
              <a:t>.”</a:t>
            </a:r>
          </a:p>
          <a:p>
            <a:pPr>
              <a:lnSpc>
                <a:spcPct val="90000"/>
              </a:lnSpc>
            </a:pPr>
            <a:endParaRPr lang="es-ES" sz="2800" dirty="0">
              <a:latin typeface="Trebuchet MS" pitchFamily="34" charset="0"/>
            </a:endParaRPr>
          </a:p>
          <a:p>
            <a:pPr>
              <a:lnSpc>
                <a:spcPct val="90000"/>
              </a:lnSpc>
            </a:pPr>
            <a:endParaRPr lang="es-ES" sz="2800" dirty="0" smtClean="0">
              <a:latin typeface="Trebuchet MS" pitchFamily="34" charset="0"/>
            </a:endParaRPr>
          </a:p>
          <a:p>
            <a:pPr>
              <a:lnSpc>
                <a:spcPct val="90000"/>
              </a:lnSpc>
            </a:pPr>
            <a:r>
              <a:rPr lang="es-ES" sz="2800" dirty="0" smtClean="0">
                <a:latin typeface="Trebuchet MS" pitchFamily="34" charset="0"/>
              </a:rPr>
              <a:t>Elena </a:t>
            </a:r>
            <a:r>
              <a:rPr lang="es-ES" sz="2800" dirty="0">
                <a:latin typeface="Trebuchet MS" pitchFamily="34" charset="0"/>
              </a:rPr>
              <a:t>de White, El evangelismo, p. 47.</a:t>
            </a:r>
            <a:endParaRPr lang="pt-BR" sz="2800" dirty="0">
              <a:latin typeface="Trebuchet MS" pitchFamily="34" charset="0"/>
            </a:endParaRPr>
          </a:p>
        </p:txBody>
      </p:sp>
    </p:spTree>
    <p:extLst>
      <p:ext uri="{BB962C8B-B14F-4D97-AF65-F5344CB8AC3E}">
        <p14:creationId xmlns:p14="http://schemas.microsoft.com/office/powerpoint/2010/main" xmlns="" val="25408216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tângulo 1"/>
          <p:cNvSpPr/>
          <p:nvPr/>
        </p:nvSpPr>
        <p:spPr>
          <a:xfrm>
            <a:off x="323528" y="908720"/>
            <a:ext cx="6192688" cy="1255728"/>
          </a:xfrm>
          <a:prstGeom prst="rect">
            <a:avLst/>
          </a:prstGeom>
        </p:spPr>
        <p:txBody>
          <a:bodyPr wrap="square">
            <a:spAutoFit/>
          </a:bodyPr>
          <a:lstStyle/>
          <a:p>
            <a:pPr algn="just">
              <a:lnSpc>
                <a:spcPct val="90000"/>
              </a:lnSpc>
            </a:pPr>
            <a:r>
              <a:rPr lang="es-ES" sz="2800" b="1" dirty="0">
                <a:latin typeface="Trebuchet MS" pitchFamily="34" charset="0"/>
              </a:rPr>
              <a:t>Elena G. de White también se preocupó en multiplicar dirigentes plantadores de iglesia:</a:t>
            </a:r>
          </a:p>
        </p:txBody>
      </p:sp>
      <p:sp>
        <p:nvSpPr>
          <p:cNvPr id="12" name="Retângulo 11"/>
          <p:cNvSpPr/>
          <p:nvPr/>
        </p:nvSpPr>
        <p:spPr>
          <a:xfrm>
            <a:off x="311594" y="2780928"/>
            <a:ext cx="6192688" cy="3083921"/>
          </a:xfrm>
          <a:prstGeom prst="rect">
            <a:avLst/>
          </a:prstGeom>
        </p:spPr>
        <p:txBody>
          <a:bodyPr wrap="square">
            <a:spAutoFit/>
          </a:bodyPr>
          <a:lstStyle/>
          <a:p>
            <a:pPr algn="just">
              <a:lnSpc>
                <a:spcPct val="90000"/>
              </a:lnSpc>
            </a:pPr>
            <a:r>
              <a:rPr lang="es-ES" sz="2400" dirty="0">
                <a:latin typeface="Trebuchet MS" pitchFamily="34" charset="0"/>
              </a:rPr>
              <a:t>Al establecerse iglesias, se les debe presentar el hecho de que es de entre ellas que han de salir los hombres que deben llevar la verdad a otros, y levantar nuevas iglesias; por lo que todos deben trabajar, cultivar al máximo posible los talentos que Dios les dio y ejercitar la mente para empeñarse en el servicio de su Señor”.</a:t>
            </a:r>
          </a:p>
          <a:p>
            <a:pPr algn="just">
              <a:lnSpc>
                <a:spcPct val="90000"/>
              </a:lnSpc>
            </a:pPr>
            <a:r>
              <a:rPr lang="es-ES" sz="2400" dirty="0">
                <a:latin typeface="Trebuchet MS" pitchFamily="34" charset="0"/>
              </a:rPr>
              <a:t>Elena de White, Servicio cristiano, p. 61.</a:t>
            </a:r>
          </a:p>
        </p:txBody>
      </p:sp>
    </p:spTree>
    <p:extLst>
      <p:ext uri="{BB962C8B-B14F-4D97-AF65-F5344CB8AC3E}">
        <p14:creationId xmlns:p14="http://schemas.microsoft.com/office/powerpoint/2010/main" xmlns="" val="10292931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tângulo 1"/>
          <p:cNvSpPr/>
          <p:nvPr/>
        </p:nvSpPr>
        <p:spPr>
          <a:xfrm>
            <a:off x="323528" y="2780928"/>
            <a:ext cx="6192688" cy="2419124"/>
          </a:xfrm>
          <a:prstGeom prst="rect">
            <a:avLst/>
          </a:prstGeom>
        </p:spPr>
        <p:txBody>
          <a:bodyPr wrap="square">
            <a:spAutoFit/>
          </a:bodyPr>
          <a:lstStyle/>
          <a:p>
            <a:pPr algn="just">
              <a:lnSpc>
                <a:spcPct val="90000"/>
              </a:lnSpc>
            </a:pPr>
            <a:r>
              <a:rPr lang="es-ES" sz="2800" b="1" dirty="0">
                <a:latin typeface="Trebuchet MS" pitchFamily="34" charset="0"/>
              </a:rPr>
              <a:t>Algunos líderes desean un crecimiento saludable de sus iglesias, pero que no consideran la multiplicación de líderes, de grupos pequeños y de iglesias. Sus objeciones son:</a:t>
            </a:r>
          </a:p>
        </p:txBody>
      </p:sp>
    </p:spTree>
    <p:extLst>
      <p:ext uri="{BB962C8B-B14F-4D97-AF65-F5344CB8AC3E}">
        <p14:creationId xmlns:p14="http://schemas.microsoft.com/office/powerpoint/2010/main" xmlns="" val="38958921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tângulo 1"/>
          <p:cNvSpPr/>
          <p:nvPr/>
        </p:nvSpPr>
        <p:spPr>
          <a:xfrm>
            <a:off x="344027" y="834124"/>
            <a:ext cx="6192688" cy="86793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lnSpc>
                <a:spcPct val="90000"/>
              </a:lnSpc>
            </a:pPr>
            <a:r>
              <a:rPr lang="es-ES" sz="2800" b="1" dirty="0">
                <a:latin typeface="Trebuchet MS" pitchFamily="34" charset="0"/>
              </a:rPr>
              <a:t>La mentalidad de “cuanto mayor, mejor”.</a:t>
            </a:r>
          </a:p>
        </p:txBody>
      </p:sp>
      <p:sp>
        <p:nvSpPr>
          <p:cNvPr id="3" name="Retângulo 2"/>
          <p:cNvSpPr/>
          <p:nvPr/>
        </p:nvSpPr>
        <p:spPr>
          <a:xfrm>
            <a:off x="0" y="1995025"/>
            <a:ext cx="7632848" cy="4745915"/>
          </a:xfrm>
          <a:prstGeom prst="rect">
            <a:avLst/>
          </a:prstGeom>
        </p:spPr>
        <p:txBody>
          <a:bodyPr wrap="square">
            <a:spAutoFit/>
          </a:bodyPr>
          <a:lstStyle/>
          <a:p>
            <a:pPr marL="457200" indent="-457200">
              <a:lnSpc>
                <a:spcPct val="90000"/>
              </a:lnSpc>
              <a:buFont typeface="Arial" pitchFamily="34" charset="0"/>
              <a:buChar char="•"/>
            </a:pPr>
            <a:r>
              <a:rPr lang="es-ES" sz="2800" dirty="0">
                <a:latin typeface="Trebuchet MS" pitchFamily="34" charset="0"/>
              </a:rPr>
              <a:t>Muchos piensan que la idea de una iglesia grande es más atractiva que la de multiplicar comunidades</a:t>
            </a:r>
            <a:r>
              <a:rPr lang="es-ES" sz="2800" dirty="0" smtClean="0">
                <a:latin typeface="Trebuchet MS" pitchFamily="34" charset="0"/>
              </a:rPr>
              <a:t>.</a:t>
            </a:r>
          </a:p>
          <a:p>
            <a:pPr marL="457200" indent="-457200">
              <a:lnSpc>
                <a:spcPct val="90000"/>
              </a:lnSpc>
              <a:buFont typeface="Arial" pitchFamily="34" charset="0"/>
              <a:buChar char="•"/>
            </a:pPr>
            <a:endParaRPr lang="es-ES" sz="2800" dirty="0">
              <a:latin typeface="Trebuchet MS" pitchFamily="34" charset="0"/>
            </a:endParaRPr>
          </a:p>
          <a:p>
            <a:pPr marL="457200" indent="-457200">
              <a:lnSpc>
                <a:spcPct val="90000"/>
              </a:lnSpc>
              <a:buFont typeface="Arial" pitchFamily="34" charset="0"/>
              <a:buChar char="•"/>
            </a:pPr>
            <a:r>
              <a:rPr lang="es-ES" sz="2800" dirty="0">
                <a:latin typeface="Trebuchet MS" pitchFamily="34" charset="0"/>
              </a:rPr>
              <a:t>Ellos piensan que hay que ayudar a las iglesias pequeñas a transformarse en iglesias grandes</a:t>
            </a:r>
            <a:r>
              <a:rPr lang="es-ES" sz="2800" dirty="0" smtClean="0">
                <a:latin typeface="Trebuchet MS" pitchFamily="34" charset="0"/>
              </a:rPr>
              <a:t>.</a:t>
            </a:r>
          </a:p>
          <a:p>
            <a:pPr marL="457200" indent="-457200">
              <a:lnSpc>
                <a:spcPct val="90000"/>
              </a:lnSpc>
              <a:buFont typeface="Arial" pitchFamily="34" charset="0"/>
              <a:buChar char="•"/>
            </a:pPr>
            <a:endParaRPr lang="es-ES" sz="2800" dirty="0">
              <a:latin typeface="Trebuchet MS" pitchFamily="34" charset="0"/>
            </a:endParaRPr>
          </a:p>
          <a:p>
            <a:pPr marL="457200" indent="-457200">
              <a:lnSpc>
                <a:spcPct val="90000"/>
              </a:lnSpc>
              <a:buFont typeface="Arial" pitchFamily="34" charset="0"/>
              <a:buChar char="•"/>
            </a:pPr>
            <a:r>
              <a:rPr lang="es-ES" sz="2800" dirty="0">
                <a:latin typeface="Trebuchet MS" pitchFamily="34" charset="0"/>
              </a:rPr>
              <a:t>Pero las estadísticas señalan que las iglesias nuevas y menores son más eficaces para la evangelización que las iglesias antiguas y grandes.</a:t>
            </a:r>
          </a:p>
        </p:txBody>
      </p:sp>
    </p:spTree>
    <p:extLst>
      <p:ext uri="{BB962C8B-B14F-4D97-AF65-F5344CB8AC3E}">
        <p14:creationId xmlns:p14="http://schemas.microsoft.com/office/powerpoint/2010/main" xmlns="" val="16513432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76803315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tângulo 1"/>
          <p:cNvSpPr/>
          <p:nvPr/>
        </p:nvSpPr>
        <p:spPr>
          <a:xfrm>
            <a:off x="344027" y="834124"/>
            <a:ext cx="6192688" cy="86793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lnSpc>
                <a:spcPct val="90000"/>
              </a:lnSpc>
            </a:pPr>
            <a:r>
              <a:rPr lang="es-ES" sz="2800" b="1" dirty="0">
                <a:latin typeface="Trebuchet MS" pitchFamily="34" charset="0"/>
              </a:rPr>
              <a:t>La mentalidad de dependencia pastoral.</a:t>
            </a:r>
          </a:p>
        </p:txBody>
      </p:sp>
      <p:sp>
        <p:nvSpPr>
          <p:cNvPr id="3" name="Retângulo 2"/>
          <p:cNvSpPr/>
          <p:nvPr/>
        </p:nvSpPr>
        <p:spPr>
          <a:xfrm>
            <a:off x="107504" y="2420888"/>
            <a:ext cx="6624736" cy="4081117"/>
          </a:xfrm>
          <a:prstGeom prst="rect">
            <a:avLst/>
          </a:prstGeom>
        </p:spPr>
        <p:txBody>
          <a:bodyPr wrap="square">
            <a:spAutoFit/>
          </a:bodyPr>
          <a:lstStyle/>
          <a:p>
            <a:pPr marL="457200" indent="-457200">
              <a:lnSpc>
                <a:spcPct val="90000"/>
              </a:lnSpc>
              <a:buFont typeface="Arial" pitchFamily="34" charset="0"/>
              <a:buChar char="•"/>
            </a:pPr>
            <a:r>
              <a:rPr lang="es-ES" sz="2400" dirty="0">
                <a:latin typeface="Trebuchet MS" pitchFamily="34" charset="0"/>
              </a:rPr>
              <a:t>Se busca limitar al máximo el número de iglesias en determinada área</a:t>
            </a:r>
            <a:r>
              <a:rPr lang="es-ES" sz="2400" dirty="0" smtClean="0">
                <a:latin typeface="Trebuchet MS" pitchFamily="34" charset="0"/>
              </a:rPr>
              <a:t>.</a:t>
            </a:r>
          </a:p>
          <a:p>
            <a:pPr marL="457200" indent="-457200">
              <a:lnSpc>
                <a:spcPct val="90000"/>
              </a:lnSpc>
              <a:buFont typeface="Arial" pitchFamily="34" charset="0"/>
              <a:buChar char="•"/>
            </a:pPr>
            <a:endParaRPr lang="es-ES" sz="2400" dirty="0">
              <a:latin typeface="Trebuchet MS" pitchFamily="34" charset="0"/>
            </a:endParaRPr>
          </a:p>
          <a:p>
            <a:pPr marL="457200" indent="-457200">
              <a:lnSpc>
                <a:spcPct val="90000"/>
              </a:lnSpc>
              <a:buFont typeface="Arial" pitchFamily="34" charset="0"/>
              <a:buChar char="•"/>
            </a:pPr>
            <a:r>
              <a:rPr lang="es-ES" sz="2400" dirty="0">
                <a:latin typeface="Trebuchet MS" pitchFamily="34" charset="0"/>
              </a:rPr>
              <a:t>Existe resistencia a abrir una nueva iglesia, por que “lo ideal” es que un pastor tenga dedicación exclusiva a la menor cantidad de iglesias posibles, ojalá una</a:t>
            </a:r>
            <a:r>
              <a:rPr lang="es-ES" sz="2400" dirty="0" smtClean="0">
                <a:latin typeface="Trebuchet MS" pitchFamily="34" charset="0"/>
              </a:rPr>
              <a:t>.</a:t>
            </a:r>
          </a:p>
          <a:p>
            <a:pPr marL="457200" indent="-457200">
              <a:lnSpc>
                <a:spcPct val="90000"/>
              </a:lnSpc>
              <a:buFont typeface="Arial" pitchFamily="34" charset="0"/>
              <a:buChar char="•"/>
            </a:pPr>
            <a:endParaRPr lang="es-ES" sz="2400" dirty="0">
              <a:latin typeface="Trebuchet MS" pitchFamily="34" charset="0"/>
            </a:endParaRPr>
          </a:p>
          <a:p>
            <a:pPr marL="457200" lvl="2" indent="-457200">
              <a:lnSpc>
                <a:spcPct val="90000"/>
              </a:lnSpc>
              <a:buFont typeface="Arial" pitchFamily="34" charset="0"/>
              <a:buChar char="•"/>
            </a:pPr>
            <a:r>
              <a:rPr lang="es-ES" sz="2400" dirty="0">
                <a:latin typeface="Trebuchet MS" pitchFamily="34" charset="0"/>
              </a:rPr>
              <a:t>Según Elena G. de White, la dependencia pastoral es evidencia de que esas iglesias no fueron </a:t>
            </a:r>
            <a:r>
              <a:rPr lang="es-ES" sz="2400" dirty="0" err="1">
                <a:latin typeface="Trebuchet MS" pitchFamily="34" charset="0"/>
              </a:rPr>
              <a:t>discipuladas</a:t>
            </a:r>
            <a:r>
              <a:rPr lang="es-ES" sz="2400" dirty="0">
                <a:latin typeface="Trebuchet MS" pitchFamily="34" charset="0"/>
              </a:rPr>
              <a:t>, y de que necesitan conversión. </a:t>
            </a:r>
            <a:r>
              <a:rPr lang="es-AR" i="1" dirty="0">
                <a:solidFill>
                  <a:srgbClr val="000000"/>
                </a:solidFill>
                <a:latin typeface="Trebuchet MS"/>
                <a:cs typeface="Trebuchet MS"/>
              </a:rPr>
              <a:t>El evangelismo, p. 381</a:t>
            </a:r>
            <a:r>
              <a:rPr lang="es-AR" sz="2300" dirty="0">
                <a:solidFill>
                  <a:srgbClr val="000000"/>
                </a:solidFill>
                <a:latin typeface="Trebuchet MS"/>
                <a:cs typeface="Trebuchet MS"/>
              </a:rPr>
              <a:t>.</a:t>
            </a:r>
            <a:r>
              <a:rPr lang="en-US" sz="2300" dirty="0">
                <a:solidFill>
                  <a:srgbClr val="000000"/>
                </a:solidFill>
                <a:latin typeface="Trebuchet MS"/>
                <a:cs typeface="Trebuchet MS"/>
              </a:rPr>
              <a:t> </a:t>
            </a:r>
          </a:p>
        </p:txBody>
      </p:sp>
    </p:spTree>
    <p:extLst>
      <p:ext uri="{BB962C8B-B14F-4D97-AF65-F5344CB8AC3E}">
        <p14:creationId xmlns:p14="http://schemas.microsoft.com/office/powerpoint/2010/main" xmlns="" val="153668372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tângulo 1"/>
          <p:cNvSpPr/>
          <p:nvPr/>
        </p:nvSpPr>
        <p:spPr>
          <a:xfrm>
            <a:off x="344027" y="1239817"/>
            <a:ext cx="6192688" cy="86793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lnSpc>
                <a:spcPct val="90000"/>
              </a:lnSpc>
            </a:pPr>
            <a:r>
              <a:rPr lang="es-ES" sz="2800" b="1" dirty="0">
                <a:latin typeface="Trebuchet MS" pitchFamily="34" charset="0"/>
              </a:rPr>
              <a:t>La mentalidad de la revitalización de los agonizantes.</a:t>
            </a:r>
          </a:p>
        </p:txBody>
      </p:sp>
      <p:sp>
        <p:nvSpPr>
          <p:cNvPr id="3" name="Retângulo 2"/>
          <p:cNvSpPr/>
          <p:nvPr/>
        </p:nvSpPr>
        <p:spPr>
          <a:xfrm>
            <a:off x="344027" y="2708920"/>
            <a:ext cx="6192688" cy="2751522"/>
          </a:xfrm>
          <a:prstGeom prst="rect">
            <a:avLst/>
          </a:prstGeom>
        </p:spPr>
        <p:txBody>
          <a:bodyPr wrap="square">
            <a:spAutoFit/>
          </a:bodyPr>
          <a:lstStyle/>
          <a:p>
            <a:pPr marL="457200" indent="-457200">
              <a:lnSpc>
                <a:spcPct val="90000"/>
              </a:lnSpc>
              <a:buFont typeface="Arial" pitchFamily="34" charset="0"/>
              <a:buChar char="•"/>
            </a:pPr>
            <a:r>
              <a:rPr lang="es-ES" sz="2400" dirty="0">
                <a:latin typeface="Trebuchet MS" pitchFamily="34" charset="0"/>
              </a:rPr>
              <a:t>Esta es la suposición idealista de algunos líderes que defienden la idea que la denominación debería concentrarse en rescatar a las iglesias que están muriendo, antes que intentar abrir nuevas iglesias. ¿Por qué se debería abrir una nueva, cuando hay muchas que están vacías?</a:t>
            </a:r>
          </a:p>
        </p:txBody>
      </p:sp>
    </p:spTree>
    <p:extLst>
      <p:ext uri="{BB962C8B-B14F-4D97-AF65-F5344CB8AC3E}">
        <p14:creationId xmlns:p14="http://schemas.microsoft.com/office/powerpoint/2010/main" xmlns="" val="35542349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Retângulo 2"/>
          <p:cNvSpPr/>
          <p:nvPr/>
        </p:nvSpPr>
        <p:spPr>
          <a:xfrm>
            <a:off x="0" y="2708920"/>
            <a:ext cx="6964277" cy="3748719"/>
          </a:xfrm>
          <a:prstGeom prst="rect">
            <a:avLst/>
          </a:prstGeom>
        </p:spPr>
        <p:txBody>
          <a:bodyPr wrap="square">
            <a:spAutoFit/>
          </a:bodyPr>
          <a:lstStyle/>
          <a:p>
            <a:pPr marL="457200" indent="-457200">
              <a:lnSpc>
                <a:spcPct val="90000"/>
              </a:lnSpc>
              <a:buFont typeface="Arial" pitchFamily="34" charset="0"/>
              <a:buChar char="•"/>
            </a:pPr>
            <a:r>
              <a:rPr lang="es-ES" sz="2400" dirty="0">
                <a:latin typeface="Trebuchet MS" pitchFamily="34" charset="0"/>
              </a:rPr>
              <a:t>Sin embargo, salvar iglesias que están muriendo es mucho más difícil y costoso que abrir una nueva iglesia</a:t>
            </a:r>
            <a:r>
              <a:rPr lang="es-ES" sz="2400" dirty="0" smtClean="0">
                <a:latin typeface="Trebuchet MS" pitchFamily="34" charset="0"/>
              </a:rPr>
              <a:t>.</a:t>
            </a:r>
          </a:p>
          <a:p>
            <a:pPr marL="457200" indent="-457200">
              <a:lnSpc>
                <a:spcPct val="90000"/>
              </a:lnSpc>
              <a:buFont typeface="Arial" pitchFamily="34" charset="0"/>
              <a:buChar char="•"/>
            </a:pPr>
            <a:endParaRPr lang="es-ES" sz="2400" dirty="0">
              <a:latin typeface="Trebuchet MS" pitchFamily="34" charset="0"/>
            </a:endParaRPr>
          </a:p>
          <a:p>
            <a:pPr marL="457200" indent="-457200">
              <a:lnSpc>
                <a:spcPct val="90000"/>
              </a:lnSpc>
              <a:buFont typeface="Arial" pitchFamily="34" charset="0"/>
              <a:buChar char="•"/>
            </a:pPr>
            <a:r>
              <a:rPr lang="es-ES" sz="2400" dirty="0">
                <a:latin typeface="Trebuchet MS" pitchFamily="34" charset="0"/>
              </a:rPr>
              <a:t>Una estrategia ideal debería unir esfuerzos para la revitalización de iglesias decadentes, mientras simultáneamente se plantan nuevas iglesias</a:t>
            </a:r>
            <a:r>
              <a:rPr lang="es-ES" sz="2400" dirty="0" smtClean="0">
                <a:latin typeface="Trebuchet MS" pitchFamily="34" charset="0"/>
              </a:rPr>
              <a:t>.</a:t>
            </a:r>
          </a:p>
          <a:p>
            <a:pPr marL="457200" indent="-457200">
              <a:lnSpc>
                <a:spcPct val="90000"/>
              </a:lnSpc>
              <a:buFont typeface="Arial" pitchFamily="34" charset="0"/>
              <a:buChar char="•"/>
            </a:pPr>
            <a:endParaRPr lang="es-ES" sz="2400" dirty="0">
              <a:latin typeface="Trebuchet MS" pitchFamily="34" charset="0"/>
            </a:endParaRPr>
          </a:p>
          <a:p>
            <a:pPr marL="457200" indent="-457200">
              <a:lnSpc>
                <a:spcPct val="90000"/>
              </a:lnSpc>
              <a:buFont typeface="Arial" pitchFamily="34" charset="0"/>
              <a:buChar char="•"/>
            </a:pPr>
            <a:r>
              <a:rPr lang="es-ES" sz="2400" dirty="0">
                <a:latin typeface="Trebuchet MS" pitchFamily="34" charset="0"/>
              </a:rPr>
              <a:t>Plantar iglesias es un factor catalizador para la renovación de las iglesias existentes.</a:t>
            </a:r>
          </a:p>
        </p:txBody>
      </p:sp>
      <p:sp>
        <p:nvSpPr>
          <p:cNvPr id="4" name="Retângulo 3"/>
          <p:cNvSpPr/>
          <p:nvPr/>
        </p:nvSpPr>
        <p:spPr>
          <a:xfrm>
            <a:off x="344027" y="1239817"/>
            <a:ext cx="6192688" cy="86793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lnSpc>
                <a:spcPct val="90000"/>
              </a:lnSpc>
            </a:pPr>
            <a:r>
              <a:rPr lang="es-ES" sz="2800" b="1" dirty="0">
                <a:latin typeface="Trebuchet MS" pitchFamily="34" charset="0"/>
              </a:rPr>
              <a:t>La mentalidad de la revitalización de los agonizantes.</a:t>
            </a:r>
          </a:p>
        </p:txBody>
      </p:sp>
    </p:spTree>
    <p:extLst>
      <p:ext uri="{BB962C8B-B14F-4D97-AF65-F5344CB8AC3E}">
        <p14:creationId xmlns:p14="http://schemas.microsoft.com/office/powerpoint/2010/main" xmlns="" val="84386455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tângulo 1"/>
          <p:cNvSpPr/>
          <p:nvPr/>
        </p:nvSpPr>
        <p:spPr>
          <a:xfrm>
            <a:off x="344027" y="1239817"/>
            <a:ext cx="6192688" cy="4801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lnSpc>
                <a:spcPct val="90000"/>
              </a:lnSpc>
            </a:pPr>
            <a:r>
              <a:rPr lang="es-ES" sz="2800" b="1" dirty="0">
                <a:latin typeface="Trebuchet MS" pitchFamily="34" charset="0"/>
              </a:rPr>
              <a:t>El mito de lo “ya alcanzado</a:t>
            </a:r>
            <a:r>
              <a:rPr lang="es-ES" sz="2800" b="1" dirty="0" smtClean="0">
                <a:latin typeface="Trebuchet MS" pitchFamily="34" charset="0"/>
              </a:rPr>
              <a:t>”</a:t>
            </a:r>
            <a:endParaRPr lang="es-ES" sz="2800" b="1" dirty="0">
              <a:latin typeface="Trebuchet MS" pitchFamily="34" charset="0"/>
            </a:endParaRPr>
          </a:p>
        </p:txBody>
      </p:sp>
      <p:sp>
        <p:nvSpPr>
          <p:cNvPr id="3" name="Retângulo 2"/>
          <p:cNvSpPr/>
          <p:nvPr/>
        </p:nvSpPr>
        <p:spPr>
          <a:xfrm>
            <a:off x="-45706" y="1916832"/>
            <a:ext cx="7180301" cy="4745915"/>
          </a:xfrm>
          <a:prstGeom prst="rect">
            <a:avLst/>
          </a:prstGeom>
        </p:spPr>
        <p:txBody>
          <a:bodyPr wrap="square">
            <a:spAutoFit/>
          </a:bodyPr>
          <a:lstStyle/>
          <a:p>
            <a:pPr marL="457200" indent="-457200">
              <a:lnSpc>
                <a:spcPct val="90000"/>
              </a:lnSpc>
              <a:buFont typeface="Arial" pitchFamily="34" charset="0"/>
              <a:buChar char="•"/>
            </a:pPr>
            <a:r>
              <a:rPr lang="es-ES" sz="2400" dirty="0">
                <a:latin typeface="Trebuchet MS" pitchFamily="34" charset="0"/>
              </a:rPr>
              <a:t>Esta mentalidad desestimula el movimiento de plantar nuevas iglesias en algunos campos que poseen, por lo menos, una congregación en cada ciudad</a:t>
            </a:r>
            <a:r>
              <a:rPr lang="es-ES" sz="2400" dirty="0" smtClean="0">
                <a:latin typeface="Trebuchet MS" pitchFamily="34" charset="0"/>
              </a:rPr>
              <a:t>.</a:t>
            </a:r>
          </a:p>
          <a:p>
            <a:pPr marL="457200" indent="-457200">
              <a:lnSpc>
                <a:spcPct val="90000"/>
              </a:lnSpc>
              <a:buFont typeface="Arial" pitchFamily="34" charset="0"/>
              <a:buChar char="•"/>
            </a:pPr>
            <a:endParaRPr lang="es-ES" sz="2400" dirty="0">
              <a:latin typeface="Trebuchet MS" pitchFamily="34" charset="0"/>
            </a:endParaRPr>
          </a:p>
          <a:p>
            <a:pPr marL="457200" indent="-457200">
              <a:lnSpc>
                <a:spcPct val="90000"/>
              </a:lnSpc>
              <a:buFont typeface="Arial" pitchFamily="34" charset="0"/>
              <a:buChar char="•"/>
            </a:pPr>
            <a:r>
              <a:rPr lang="es-ES" sz="2400" dirty="0">
                <a:latin typeface="Trebuchet MS" pitchFamily="34" charset="0"/>
              </a:rPr>
              <a:t>Estadísticamente, se jactan de que su territorio ya está evangelizado</a:t>
            </a:r>
            <a:r>
              <a:rPr lang="es-ES" sz="2400" dirty="0" smtClean="0">
                <a:latin typeface="Trebuchet MS" pitchFamily="34" charset="0"/>
              </a:rPr>
              <a:t>.</a:t>
            </a:r>
          </a:p>
          <a:p>
            <a:pPr marL="457200" indent="-457200">
              <a:lnSpc>
                <a:spcPct val="90000"/>
              </a:lnSpc>
              <a:buFont typeface="Arial" pitchFamily="34" charset="0"/>
              <a:buChar char="•"/>
            </a:pPr>
            <a:endParaRPr lang="es-ES" sz="2400" dirty="0">
              <a:latin typeface="Trebuchet MS" pitchFamily="34" charset="0"/>
            </a:endParaRPr>
          </a:p>
          <a:p>
            <a:pPr marL="457200" indent="-457200">
              <a:lnSpc>
                <a:spcPct val="90000"/>
              </a:lnSpc>
              <a:buFont typeface="Arial" pitchFamily="34" charset="0"/>
              <a:buChar char="•"/>
            </a:pPr>
            <a:r>
              <a:rPr lang="es-ES" sz="2400" dirty="0">
                <a:latin typeface="Trebuchet MS" pitchFamily="34" charset="0"/>
              </a:rPr>
              <a:t>La realidad, sin embargo, es que millones de personas de diferentes grupos sociales y culturales están distribuidas por su geografía sin que ningún esfuerzo serio sea realizado para alcanzarlos. Elena de White, El evangelismo, p. 377.</a:t>
            </a:r>
          </a:p>
        </p:txBody>
      </p:sp>
    </p:spTree>
    <p:extLst>
      <p:ext uri="{BB962C8B-B14F-4D97-AF65-F5344CB8AC3E}">
        <p14:creationId xmlns:p14="http://schemas.microsoft.com/office/powerpoint/2010/main" xmlns="" val="24862579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tângulo 1"/>
          <p:cNvSpPr/>
          <p:nvPr/>
        </p:nvSpPr>
        <p:spPr>
          <a:xfrm>
            <a:off x="344027" y="1239817"/>
            <a:ext cx="6192688" cy="4801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lnSpc>
                <a:spcPct val="90000"/>
              </a:lnSpc>
            </a:pPr>
            <a:r>
              <a:rPr lang="es-ES" sz="2800" b="1" dirty="0">
                <a:latin typeface="Trebuchet MS" pitchFamily="34" charset="0"/>
              </a:rPr>
              <a:t>El mito de lo “ya alcanzado”</a:t>
            </a:r>
          </a:p>
        </p:txBody>
      </p:sp>
      <p:sp>
        <p:nvSpPr>
          <p:cNvPr id="3" name="Retângulo 2"/>
          <p:cNvSpPr/>
          <p:nvPr/>
        </p:nvSpPr>
        <p:spPr>
          <a:xfrm>
            <a:off x="0" y="2060848"/>
            <a:ext cx="7020272" cy="4081117"/>
          </a:xfrm>
          <a:prstGeom prst="rect">
            <a:avLst/>
          </a:prstGeom>
        </p:spPr>
        <p:txBody>
          <a:bodyPr wrap="square">
            <a:spAutoFit/>
          </a:bodyPr>
          <a:lstStyle/>
          <a:p>
            <a:pPr marL="457200" indent="-457200">
              <a:lnSpc>
                <a:spcPct val="90000"/>
              </a:lnSpc>
              <a:buFont typeface="Arial" pitchFamily="34" charset="0"/>
              <a:buChar char="•"/>
            </a:pPr>
            <a:r>
              <a:rPr lang="es-ES" sz="2400" dirty="0">
                <a:latin typeface="Trebuchet MS" pitchFamily="34" charset="0"/>
              </a:rPr>
              <a:t>Aunque algunas personas se opongan a la idea de multiplicar Grupos y plantar iglesias, necesitamos hacerlo porque es bíblico y ampliamente apoyado en el Espíritu de Profecía</a:t>
            </a:r>
            <a:r>
              <a:rPr lang="es-ES" sz="2400" dirty="0" smtClean="0">
                <a:latin typeface="Trebuchet MS" pitchFamily="34" charset="0"/>
              </a:rPr>
              <a:t>.</a:t>
            </a:r>
          </a:p>
          <a:p>
            <a:pPr marL="457200" indent="-457200">
              <a:lnSpc>
                <a:spcPct val="90000"/>
              </a:lnSpc>
              <a:buFont typeface="Arial" pitchFamily="34" charset="0"/>
              <a:buChar char="•"/>
            </a:pPr>
            <a:endParaRPr lang="es-ES" sz="2400" dirty="0">
              <a:latin typeface="Trebuchet MS" pitchFamily="34" charset="0"/>
            </a:endParaRPr>
          </a:p>
          <a:p>
            <a:pPr marL="457200" indent="-457200">
              <a:lnSpc>
                <a:spcPct val="90000"/>
              </a:lnSpc>
              <a:buFont typeface="Arial" pitchFamily="34" charset="0"/>
              <a:buChar char="•"/>
            </a:pPr>
            <a:r>
              <a:rPr lang="es-ES" sz="2400" dirty="0">
                <a:latin typeface="Trebuchet MS" pitchFamily="34" charset="0"/>
              </a:rPr>
              <a:t>Aunque haya alguna resistencia de parte de algunos, las regiones de la Iglesia Adventista del Séptimo Día que priorizan la multiplicación de iglesias experimentaron un vigoroso crecimiento, que habla por sí mismo. </a:t>
            </a:r>
          </a:p>
          <a:p>
            <a:pPr marL="457200" indent="-457200">
              <a:lnSpc>
                <a:spcPct val="90000"/>
              </a:lnSpc>
              <a:buFont typeface="Arial" pitchFamily="34" charset="0"/>
              <a:buChar char="•"/>
            </a:pPr>
            <a:endParaRPr lang="es-ES" sz="2400" dirty="0">
              <a:latin typeface="Trebuchet MS" pitchFamily="34" charset="0"/>
            </a:endParaRPr>
          </a:p>
        </p:txBody>
      </p:sp>
    </p:spTree>
    <p:extLst>
      <p:ext uri="{BB962C8B-B14F-4D97-AF65-F5344CB8AC3E}">
        <p14:creationId xmlns:p14="http://schemas.microsoft.com/office/powerpoint/2010/main" xmlns="" val="16463842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tângulo 1"/>
          <p:cNvSpPr/>
          <p:nvPr/>
        </p:nvSpPr>
        <p:spPr>
          <a:xfrm>
            <a:off x="344027" y="835847"/>
            <a:ext cx="6192688" cy="86793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lnSpc>
                <a:spcPct val="90000"/>
              </a:lnSpc>
            </a:pPr>
            <a:r>
              <a:rPr lang="es-ES" sz="2800" b="1" dirty="0">
                <a:latin typeface="Trebuchet MS" pitchFamily="34" charset="0"/>
              </a:rPr>
              <a:t>Sugerencia de estrategia para la multiplicación de iglesias.</a:t>
            </a:r>
          </a:p>
        </p:txBody>
      </p:sp>
      <p:sp>
        <p:nvSpPr>
          <p:cNvPr id="3" name="Retângulo 2"/>
          <p:cNvSpPr/>
          <p:nvPr/>
        </p:nvSpPr>
        <p:spPr>
          <a:xfrm>
            <a:off x="1115616" y="2172965"/>
            <a:ext cx="7704856" cy="1421928"/>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a:lnSpc>
                <a:spcPct val="90000"/>
              </a:lnSpc>
            </a:pPr>
            <a:r>
              <a:rPr lang="es-ES" sz="2400" dirty="0">
                <a:effectLst>
                  <a:outerShdw blurRad="38100" dist="38100" dir="2700000" algn="tl">
                    <a:srgbClr val="000000">
                      <a:alpha val="43137"/>
                    </a:srgbClr>
                  </a:outerShdw>
                </a:effectLst>
                <a:latin typeface="Trebuchet MS" pitchFamily="34" charset="0"/>
              </a:rPr>
              <a:t>¿Qué área está usted intentando alcanzar? La respuesta consiste en seleccionar la mejor localización disponible a fin de plantar una nueva iglesia.</a:t>
            </a:r>
          </a:p>
        </p:txBody>
      </p:sp>
      <p:sp>
        <p:nvSpPr>
          <p:cNvPr id="4" name="CaixaDeTexto 3"/>
          <p:cNvSpPr txBox="1"/>
          <p:nvPr/>
        </p:nvSpPr>
        <p:spPr>
          <a:xfrm>
            <a:off x="468720" y="1932899"/>
            <a:ext cx="830677" cy="1569660"/>
          </a:xfrm>
          <a:prstGeom prst="rect">
            <a:avLst/>
          </a:prstGeom>
          <a:noFill/>
        </p:spPr>
        <p:txBody>
          <a:bodyPr wrap="none" rtlCol="0">
            <a:spAutoFit/>
          </a:bodyPr>
          <a:lstStyle/>
          <a:p>
            <a:r>
              <a:rPr lang="pt-BR" sz="9600" dirty="0" smtClean="0">
                <a:solidFill>
                  <a:srgbClr val="00B050"/>
                </a:solidFill>
                <a:effectLst>
                  <a:outerShdw blurRad="38100" dist="38100" dir="2700000" algn="tl">
                    <a:srgbClr val="000000"/>
                  </a:outerShdw>
                </a:effectLst>
                <a:latin typeface="Trebuchet MS" pitchFamily="34" charset="0"/>
              </a:rPr>
              <a:t>1</a:t>
            </a:r>
            <a:endParaRPr lang="pt-BR" sz="9600" dirty="0">
              <a:solidFill>
                <a:srgbClr val="00B050"/>
              </a:solidFill>
              <a:effectLst>
                <a:outerShdw blurRad="38100" dist="38100" dir="2700000" algn="tl">
                  <a:srgbClr val="000000"/>
                </a:outerShdw>
              </a:effectLst>
              <a:latin typeface="Trebuchet MS" pitchFamily="34" charset="0"/>
            </a:endParaRPr>
          </a:p>
        </p:txBody>
      </p:sp>
      <p:sp>
        <p:nvSpPr>
          <p:cNvPr id="5" name="Retângulo 4"/>
          <p:cNvSpPr/>
          <p:nvPr/>
        </p:nvSpPr>
        <p:spPr>
          <a:xfrm>
            <a:off x="1118244" y="3779631"/>
            <a:ext cx="7704856" cy="1089529"/>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a:lnSpc>
                <a:spcPct val="90000"/>
              </a:lnSpc>
            </a:pPr>
            <a:r>
              <a:rPr lang="es-ES" sz="2400" dirty="0">
                <a:effectLst>
                  <a:outerShdw blurRad="38100" dist="38100" dir="2700000" algn="tl">
                    <a:srgbClr val="000000">
                      <a:alpha val="43137"/>
                    </a:srgbClr>
                  </a:outerShdw>
                </a:effectLst>
                <a:latin typeface="Trebuchet MS" pitchFamily="34" charset="0"/>
              </a:rPr>
              <a:t>¿Qué personas desea usted alcanzar? La respuesta involucra descubrir el perfil de público que se desea alcanzar.</a:t>
            </a:r>
          </a:p>
        </p:txBody>
      </p:sp>
      <p:sp>
        <p:nvSpPr>
          <p:cNvPr id="6" name="CaixaDeTexto 5"/>
          <p:cNvSpPr txBox="1"/>
          <p:nvPr/>
        </p:nvSpPr>
        <p:spPr>
          <a:xfrm>
            <a:off x="468720" y="3443516"/>
            <a:ext cx="830677" cy="1569660"/>
          </a:xfrm>
          <a:prstGeom prst="rect">
            <a:avLst/>
          </a:prstGeom>
          <a:noFill/>
        </p:spPr>
        <p:txBody>
          <a:bodyPr wrap="none" rtlCol="0">
            <a:spAutoFit/>
          </a:bodyPr>
          <a:lstStyle/>
          <a:p>
            <a:r>
              <a:rPr lang="pt-BR" sz="9600" dirty="0" smtClean="0">
                <a:solidFill>
                  <a:srgbClr val="00B050"/>
                </a:solidFill>
                <a:effectLst>
                  <a:outerShdw blurRad="38100" dist="38100" dir="2700000" algn="tl">
                    <a:srgbClr val="000000"/>
                  </a:outerShdw>
                </a:effectLst>
                <a:latin typeface="Trebuchet MS" pitchFamily="34" charset="0"/>
              </a:rPr>
              <a:t>2</a:t>
            </a:r>
            <a:endParaRPr lang="pt-BR" sz="9600" dirty="0">
              <a:solidFill>
                <a:srgbClr val="00B050"/>
              </a:solidFill>
              <a:effectLst>
                <a:outerShdw blurRad="38100" dist="38100" dir="2700000" algn="tl">
                  <a:srgbClr val="000000"/>
                </a:outerShdw>
              </a:effectLst>
              <a:latin typeface="Trebuchet MS" pitchFamily="34" charset="0"/>
            </a:endParaRPr>
          </a:p>
        </p:txBody>
      </p:sp>
      <p:sp>
        <p:nvSpPr>
          <p:cNvPr id="7" name="Retângulo 6"/>
          <p:cNvSpPr/>
          <p:nvPr/>
        </p:nvSpPr>
        <p:spPr>
          <a:xfrm>
            <a:off x="1118244" y="5157192"/>
            <a:ext cx="5758012" cy="1421928"/>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a:lnSpc>
                <a:spcPct val="90000"/>
              </a:lnSpc>
            </a:pPr>
            <a:r>
              <a:rPr lang="es-ES" sz="2400" dirty="0">
                <a:effectLst>
                  <a:outerShdw blurRad="38100" dist="38100" dir="2700000" algn="tl">
                    <a:srgbClr val="000000">
                      <a:alpha val="43137"/>
                    </a:srgbClr>
                  </a:outerShdw>
                </a:effectLst>
                <a:latin typeface="Trebuchet MS" pitchFamily="34" charset="0"/>
              </a:rPr>
              <a:t>¿Quién tomará parte del proyecto? La respuesta debe considerar la selección y el entrenamiento de un equipo de evangelistas pioneros. </a:t>
            </a:r>
          </a:p>
        </p:txBody>
      </p:sp>
      <p:sp>
        <p:nvSpPr>
          <p:cNvPr id="8" name="CaixaDeTexto 7"/>
          <p:cNvSpPr txBox="1"/>
          <p:nvPr/>
        </p:nvSpPr>
        <p:spPr>
          <a:xfrm>
            <a:off x="468720" y="4750927"/>
            <a:ext cx="830677" cy="1569660"/>
          </a:xfrm>
          <a:prstGeom prst="rect">
            <a:avLst/>
          </a:prstGeom>
          <a:noFill/>
        </p:spPr>
        <p:txBody>
          <a:bodyPr wrap="none" rtlCol="0">
            <a:spAutoFit/>
          </a:bodyPr>
          <a:lstStyle/>
          <a:p>
            <a:r>
              <a:rPr lang="pt-BR" sz="9600" dirty="0" smtClean="0">
                <a:solidFill>
                  <a:srgbClr val="00B050"/>
                </a:solidFill>
                <a:effectLst>
                  <a:outerShdw blurRad="38100" dist="38100" dir="2700000" algn="tl">
                    <a:srgbClr val="000000"/>
                  </a:outerShdw>
                </a:effectLst>
                <a:latin typeface="Trebuchet MS" pitchFamily="34" charset="0"/>
              </a:rPr>
              <a:t>3</a:t>
            </a:r>
            <a:endParaRPr lang="pt-BR" sz="9600" dirty="0">
              <a:solidFill>
                <a:srgbClr val="00B050"/>
              </a:solidFill>
              <a:effectLst>
                <a:outerShdw blurRad="38100" dist="38100" dir="2700000" algn="tl">
                  <a:srgbClr val="000000"/>
                </a:outerShdw>
              </a:effectLst>
              <a:latin typeface="Trebuchet MS" pitchFamily="34" charset="0"/>
            </a:endParaRPr>
          </a:p>
        </p:txBody>
      </p:sp>
    </p:spTree>
    <p:extLst>
      <p:ext uri="{BB962C8B-B14F-4D97-AF65-F5344CB8AC3E}">
        <p14:creationId xmlns:p14="http://schemas.microsoft.com/office/powerpoint/2010/main" xmlns="" val="420621818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tângulo 1"/>
          <p:cNvSpPr/>
          <p:nvPr/>
        </p:nvSpPr>
        <p:spPr>
          <a:xfrm>
            <a:off x="344027" y="908720"/>
            <a:ext cx="4948053" cy="4801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lnSpc>
                <a:spcPct val="90000"/>
              </a:lnSpc>
            </a:pPr>
            <a:r>
              <a:rPr lang="pt-BR" sz="2800" b="1" dirty="0" err="1">
                <a:latin typeface="Trebuchet MS" pitchFamily="34" charset="0"/>
              </a:rPr>
              <a:t>Selección</a:t>
            </a:r>
            <a:r>
              <a:rPr lang="pt-BR" sz="2800" b="1" dirty="0">
                <a:latin typeface="Trebuchet MS" pitchFamily="34" charset="0"/>
              </a:rPr>
              <a:t> </a:t>
            </a:r>
            <a:r>
              <a:rPr lang="pt-BR" sz="2800" b="1" dirty="0" err="1">
                <a:latin typeface="Trebuchet MS" pitchFamily="34" charset="0"/>
              </a:rPr>
              <a:t>del</a:t>
            </a:r>
            <a:r>
              <a:rPr lang="pt-BR" sz="2800" b="1" dirty="0">
                <a:latin typeface="Trebuchet MS" pitchFamily="34" charset="0"/>
              </a:rPr>
              <a:t> área.</a:t>
            </a:r>
          </a:p>
        </p:txBody>
      </p:sp>
      <p:sp>
        <p:nvSpPr>
          <p:cNvPr id="3" name="Retângulo 2"/>
          <p:cNvSpPr/>
          <p:nvPr/>
        </p:nvSpPr>
        <p:spPr>
          <a:xfrm>
            <a:off x="179512" y="1772816"/>
            <a:ext cx="7036285" cy="5078313"/>
          </a:xfrm>
          <a:prstGeom prst="rect">
            <a:avLst/>
          </a:prstGeom>
        </p:spPr>
        <p:txBody>
          <a:bodyPr wrap="square">
            <a:spAutoFit/>
          </a:bodyPr>
          <a:lstStyle/>
          <a:p>
            <a:pPr>
              <a:lnSpc>
                <a:spcPct val="90000"/>
              </a:lnSpc>
            </a:pPr>
            <a:r>
              <a:rPr lang="es-ES" sz="2400" dirty="0">
                <a:latin typeface="Trebuchet MS" pitchFamily="34" charset="0"/>
              </a:rPr>
              <a:t>La población ¿es lo suficientemente grande como para brindar soporte a una iglesia</a:t>
            </a:r>
            <a:r>
              <a:rPr lang="es-ES" sz="2400" dirty="0" smtClean="0">
                <a:latin typeface="Trebuchet MS" pitchFamily="34" charset="0"/>
              </a:rPr>
              <a:t>?</a:t>
            </a:r>
          </a:p>
          <a:p>
            <a:pPr>
              <a:lnSpc>
                <a:spcPct val="90000"/>
              </a:lnSpc>
            </a:pPr>
            <a:endParaRPr lang="es-ES" sz="2400" dirty="0">
              <a:latin typeface="Trebuchet MS" pitchFamily="34" charset="0"/>
            </a:endParaRPr>
          </a:p>
          <a:p>
            <a:pPr>
              <a:lnSpc>
                <a:spcPct val="90000"/>
              </a:lnSpc>
            </a:pPr>
            <a:r>
              <a:rPr lang="es-ES" sz="2400" dirty="0">
                <a:latin typeface="Trebuchet MS" pitchFamily="34" charset="0"/>
              </a:rPr>
              <a:t>El área en consideración ¿está creciendo? ¿En qué dirección está yendo la ciudad</a:t>
            </a:r>
            <a:r>
              <a:rPr lang="es-ES" sz="2400" dirty="0" smtClean="0">
                <a:latin typeface="Trebuchet MS" pitchFamily="34" charset="0"/>
              </a:rPr>
              <a:t>?</a:t>
            </a:r>
          </a:p>
          <a:p>
            <a:pPr>
              <a:lnSpc>
                <a:spcPct val="90000"/>
              </a:lnSpc>
            </a:pPr>
            <a:endParaRPr lang="es-ES" sz="2400" dirty="0">
              <a:latin typeface="Trebuchet MS" pitchFamily="34" charset="0"/>
            </a:endParaRPr>
          </a:p>
          <a:p>
            <a:pPr>
              <a:lnSpc>
                <a:spcPct val="90000"/>
              </a:lnSpc>
            </a:pPr>
            <a:r>
              <a:rPr lang="es-ES" sz="2400" dirty="0">
                <a:latin typeface="Trebuchet MS" pitchFamily="34" charset="0"/>
              </a:rPr>
              <a:t>¿Cómo está distribuida la población ahora, y cuál será la proyección dentro de veinte años</a:t>
            </a:r>
            <a:r>
              <a:rPr lang="es-ES" sz="2400" dirty="0" smtClean="0">
                <a:latin typeface="Trebuchet MS" pitchFamily="34" charset="0"/>
              </a:rPr>
              <a:t>?</a:t>
            </a:r>
          </a:p>
          <a:p>
            <a:pPr>
              <a:lnSpc>
                <a:spcPct val="90000"/>
              </a:lnSpc>
            </a:pPr>
            <a:endParaRPr lang="es-ES" sz="2400" dirty="0">
              <a:latin typeface="Trebuchet MS" pitchFamily="34" charset="0"/>
            </a:endParaRPr>
          </a:p>
          <a:p>
            <a:pPr>
              <a:lnSpc>
                <a:spcPct val="90000"/>
              </a:lnSpc>
            </a:pPr>
            <a:r>
              <a:rPr lang="es-ES" sz="2400" dirty="0">
                <a:latin typeface="Trebuchet MS" pitchFamily="34" charset="0"/>
              </a:rPr>
              <a:t>¿Existen terrenos disponibles, con una buena ubicación y precios razonables</a:t>
            </a:r>
            <a:r>
              <a:rPr lang="es-ES" sz="2400" dirty="0" smtClean="0">
                <a:latin typeface="Trebuchet MS" pitchFamily="34" charset="0"/>
              </a:rPr>
              <a:t>?</a:t>
            </a:r>
          </a:p>
          <a:p>
            <a:pPr>
              <a:lnSpc>
                <a:spcPct val="90000"/>
              </a:lnSpc>
            </a:pPr>
            <a:endParaRPr lang="es-ES" sz="2400" dirty="0">
              <a:latin typeface="Trebuchet MS" pitchFamily="34" charset="0"/>
            </a:endParaRPr>
          </a:p>
          <a:p>
            <a:pPr>
              <a:lnSpc>
                <a:spcPct val="90000"/>
              </a:lnSpc>
            </a:pPr>
            <a:r>
              <a:rPr lang="es-ES" sz="2400" dirty="0">
                <a:latin typeface="Trebuchet MS" pitchFamily="34" charset="0"/>
              </a:rPr>
              <a:t>Para atender una necesidad inmediata ¿hay auditorios, salones, escuelas u otras instalaciones?</a:t>
            </a:r>
            <a:endParaRPr lang="pt-BR" sz="2400" dirty="0">
              <a:latin typeface="Trebuchet MS" pitchFamily="34" charset="0"/>
            </a:endParaRPr>
          </a:p>
        </p:txBody>
      </p:sp>
    </p:spTree>
    <p:extLst>
      <p:ext uri="{BB962C8B-B14F-4D97-AF65-F5344CB8AC3E}">
        <p14:creationId xmlns:p14="http://schemas.microsoft.com/office/powerpoint/2010/main" xmlns="" val="57284634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Retângulo 2"/>
          <p:cNvSpPr/>
          <p:nvPr/>
        </p:nvSpPr>
        <p:spPr>
          <a:xfrm>
            <a:off x="192159" y="1772816"/>
            <a:ext cx="5544616" cy="4413516"/>
          </a:xfrm>
          <a:prstGeom prst="rect">
            <a:avLst/>
          </a:prstGeom>
        </p:spPr>
        <p:txBody>
          <a:bodyPr wrap="square">
            <a:spAutoFit/>
          </a:bodyPr>
          <a:lstStyle/>
          <a:p>
            <a:pPr>
              <a:lnSpc>
                <a:spcPct val="90000"/>
              </a:lnSpc>
            </a:pPr>
            <a:r>
              <a:rPr lang="es-ES" sz="2400" dirty="0">
                <a:latin typeface="Trebuchet MS" pitchFamily="34" charset="0"/>
              </a:rPr>
              <a:t>¿Existe un núcleo de creyentes, especialmente maduros, viviendo en esa área</a:t>
            </a:r>
            <a:r>
              <a:rPr lang="es-ES" sz="2400" dirty="0" smtClean="0">
                <a:latin typeface="Trebuchet MS" pitchFamily="34" charset="0"/>
              </a:rPr>
              <a:t>?</a:t>
            </a:r>
          </a:p>
          <a:p>
            <a:pPr>
              <a:lnSpc>
                <a:spcPct val="90000"/>
              </a:lnSpc>
            </a:pPr>
            <a:endParaRPr lang="es-ES" sz="2400" dirty="0">
              <a:latin typeface="Trebuchet MS" pitchFamily="34" charset="0"/>
            </a:endParaRPr>
          </a:p>
          <a:p>
            <a:pPr>
              <a:lnSpc>
                <a:spcPct val="90000"/>
              </a:lnSpc>
            </a:pPr>
            <a:r>
              <a:rPr lang="es-ES" sz="2400" dirty="0">
                <a:latin typeface="Trebuchet MS" pitchFamily="34" charset="0"/>
              </a:rPr>
              <a:t>¿Están ellos deseosos de iniciar una nueva iglesia y ya tienen personas interesadas</a:t>
            </a:r>
            <a:r>
              <a:rPr lang="es-ES" sz="2400" dirty="0" smtClean="0">
                <a:latin typeface="Trebuchet MS" pitchFamily="34" charset="0"/>
              </a:rPr>
              <a:t>?</a:t>
            </a:r>
          </a:p>
          <a:p>
            <a:pPr>
              <a:lnSpc>
                <a:spcPct val="90000"/>
              </a:lnSpc>
            </a:pPr>
            <a:endParaRPr lang="es-ES" sz="2400" dirty="0">
              <a:latin typeface="Trebuchet MS" pitchFamily="34" charset="0"/>
            </a:endParaRPr>
          </a:p>
          <a:p>
            <a:pPr>
              <a:lnSpc>
                <a:spcPct val="90000"/>
              </a:lnSpc>
            </a:pPr>
            <a:r>
              <a:rPr lang="es-ES" sz="2400" dirty="0">
                <a:latin typeface="Trebuchet MS" pitchFamily="34" charset="0"/>
              </a:rPr>
              <a:t>Al investigar el área, ¿descubrió si hay una iglesia madre a una distancia máxima de tres a cinco kilómetros, dispuesta a apoyar el proyecto con oraciones y con recursos? </a:t>
            </a:r>
          </a:p>
        </p:txBody>
      </p:sp>
      <p:sp>
        <p:nvSpPr>
          <p:cNvPr id="4" name="Retângulo 3"/>
          <p:cNvSpPr/>
          <p:nvPr/>
        </p:nvSpPr>
        <p:spPr>
          <a:xfrm>
            <a:off x="344027" y="908720"/>
            <a:ext cx="4948053" cy="4801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lnSpc>
                <a:spcPct val="90000"/>
              </a:lnSpc>
            </a:pPr>
            <a:r>
              <a:rPr lang="pt-BR" sz="2800" b="1" dirty="0" err="1">
                <a:latin typeface="Trebuchet MS" pitchFamily="34" charset="0"/>
              </a:rPr>
              <a:t>Selección</a:t>
            </a:r>
            <a:r>
              <a:rPr lang="pt-BR" sz="2800" b="1" dirty="0">
                <a:latin typeface="Trebuchet MS" pitchFamily="34" charset="0"/>
              </a:rPr>
              <a:t> </a:t>
            </a:r>
            <a:r>
              <a:rPr lang="pt-BR" sz="2800" b="1" dirty="0" err="1">
                <a:latin typeface="Trebuchet MS" pitchFamily="34" charset="0"/>
              </a:rPr>
              <a:t>del</a:t>
            </a:r>
            <a:r>
              <a:rPr lang="pt-BR" sz="2800" b="1" dirty="0">
                <a:latin typeface="Trebuchet MS" pitchFamily="34" charset="0"/>
              </a:rPr>
              <a:t> área.</a:t>
            </a:r>
          </a:p>
        </p:txBody>
      </p:sp>
    </p:spTree>
    <p:extLst>
      <p:ext uri="{BB962C8B-B14F-4D97-AF65-F5344CB8AC3E}">
        <p14:creationId xmlns:p14="http://schemas.microsoft.com/office/powerpoint/2010/main" xmlns="" val="22517556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tângulo 1"/>
          <p:cNvSpPr/>
          <p:nvPr/>
        </p:nvSpPr>
        <p:spPr>
          <a:xfrm>
            <a:off x="344027" y="908720"/>
            <a:ext cx="4948053" cy="4801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lnSpc>
                <a:spcPct val="90000"/>
              </a:lnSpc>
            </a:pPr>
            <a:r>
              <a:rPr lang="pt-BR" sz="2800" b="1" dirty="0" err="1">
                <a:latin typeface="Trebuchet MS" pitchFamily="34" charset="0"/>
              </a:rPr>
              <a:t>Estudio</a:t>
            </a:r>
            <a:r>
              <a:rPr lang="pt-BR" sz="2800" b="1" dirty="0">
                <a:latin typeface="Trebuchet MS" pitchFamily="34" charset="0"/>
              </a:rPr>
              <a:t> demográfico.</a:t>
            </a:r>
          </a:p>
        </p:txBody>
      </p:sp>
      <p:sp>
        <p:nvSpPr>
          <p:cNvPr id="3" name="Retângulo 2"/>
          <p:cNvSpPr/>
          <p:nvPr/>
        </p:nvSpPr>
        <p:spPr>
          <a:xfrm>
            <a:off x="192159" y="1772816"/>
            <a:ext cx="5544616" cy="3748719"/>
          </a:xfrm>
          <a:prstGeom prst="rect">
            <a:avLst/>
          </a:prstGeom>
        </p:spPr>
        <p:txBody>
          <a:bodyPr wrap="square">
            <a:spAutoFit/>
          </a:bodyPr>
          <a:lstStyle/>
          <a:p>
            <a:pPr>
              <a:lnSpc>
                <a:spcPct val="90000"/>
              </a:lnSpc>
            </a:pPr>
            <a:r>
              <a:rPr lang="es-ES" sz="2400" dirty="0">
                <a:latin typeface="Trebuchet MS" pitchFamily="34" charset="0"/>
              </a:rPr>
              <a:t>Descubra la composición socioeconómica de la comunidad, notando dónde reside cada grupo. ¿Cuál es la edad promedio de la población y su estado civil? ¿Existen más solteros, más casados o más jubilados (pasivos</a:t>
            </a:r>
            <a:r>
              <a:rPr lang="es-ES" sz="2400" dirty="0" smtClean="0">
                <a:latin typeface="Trebuchet MS" pitchFamily="34" charset="0"/>
              </a:rPr>
              <a:t>)?</a:t>
            </a:r>
          </a:p>
          <a:p>
            <a:pPr>
              <a:lnSpc>
                <a:spcPct val="90000"/>
              </a:lnSpc>
            </a:pPr>
            <a:endParaRPr lang="es-ES" sz="2400" dirty="0">
              <a:latin typeface="Trebuchet MS" pitchFamily="34" charset="0"/>
            </a:endParaRPr>
          </a:p>
          <a:p>
            <a:pPr>
              <a:lnSpc>
                <a:spcPct val="90000"/>
              </a:lnSpc>
            </a:pPr>
            <a:r>
              <a:rPr lang="es-ES" sz="2400" dirty="0">
                <a:latin typeface="Trebuchet MS" pitchFamily="34" charset="0"/>
              </a:rPr>
              <a:t>Observe la tendencia migratoria de la comunidad. ¿Quiénes están yéndose y quiénes llegando?</a:t>
            </a:r>
          </a:p>
        </p:txBody>
      </p:sp>
    </p:spTree>
    <p:extLst>
      <p:ext uri="{BB962C8B-B14F-4D97-AF65-F5344CB8AC3E}">
        <p14:creationId xmlns:p14="http://schemas.microsoft.com/office/powerpoint/2010/main" xmlns="" val="374132668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tângulo 1"/>
          <p:cNvSpPr/>
          <p:nvPr/>
        </p:nvSpPr>
        <p:spPr>
          <a:xfrm>
            <a:off x="344027" y="908720"/>
            <a:ext cx="4948053" cy="4801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lnSpc>
                <a:spcPct val="90000"/>
              </a:lnSpc>
            </a:pPr>
            <a:r>
              <a:rPr lang="pt-BR" sz="2800" b="1" dirty="0" err="1">
                <a:latin typeface="Trebuchet MS" pitchFamily="34" charset="0"/>
              </a:rPr>
              <a:t>Estudio</a:t>
            </a:r>
            <a:r>
              <a:rPr lang="pt-BR" sz="2800" b="1" dirty="0">
                <a:latin typeface="Trebuchet MS" pitchFamily="34" charset="0"/>
              </a:rPr>
              <a:t> demográfico.</a:t>
            </a:r>
          </a:p>
        </p:txBody>
      </p:sp>
      <p:sp>
        <p:nvSpPr>
          <p:cNvPr id="3" name="Retângulo 2"/>
          <p:cNvSpPr/>
          <p:nvPr/>
        </p:nvSpPr>
        <p:spPr>
          <a:xfrm>
            <a:off x="175248" y="2204864"/>
            <a:ext cx="5544616" cy="3748719"/>
          </a:xfrm>
          <a:prstGeom prst="rect">
            <a:avLst/>
          </a:prstGeom>
        </p:spPr>
        <p:txBody>
          <a:bodyPr wrap="square">
            <a:spAutoFit/>
          </a:bodyPr>
          <a:lstStyle/>
          <a:p>
            <a:pPr>
              <a:lnSpc>
                <a:spcPct val="90000"/>
              </a:lnSpc>
            </a:pPr>
            <a:r>
              <a:rPr lang="es-ES" sz="2400" dirty="0">
                <a:latin typeface="Trebuchet MS" pitchFamily="34" charset="0"/>
              </a:rPr>
              <a:t>Conozca las iglesias que están en el área. ¿Qué denominaciones están presentes? ¿Cuál es el promedio de frecuencia y la composición social de esos grupos religiosos</a:t>
            </a:r>
            <a:r>
              <a:rPr lang="es-ES" sz="2400" dirty="0" smtClean="0">
                <a:latin typeface="Trebuchet MS" pitchFamily="34" charset="0"/>
              </a:rPr>
              <a:t>?</a:t>
            </a:r>
          </a:p>
          <a:p>
            <a:pPr>
              <a:lnSpc>
                <a:spcPct val="90000"/>
              </a:lnSpc>
            </a:pPr>
            <a:endParaRPr lang="es-ES" sz="2400" dirty="0">
              <a:latin typeface="Trebuchet MS" pitchFamily="34" charset="0"/>
            </a:endParaRPr>
          </a:p>
          <a:p>
            <a:pPr>
              <a:lnSpc>
                <a:spcPct val="90000"/>
              </a:lnSpc>
            </a:pPr>
            <a:r>
              <a:rPr lang="es-ES" sz="2400" dirty="0">
                <a:latin typeface="Trebuchet MS" pitchFamily="34" charset="0"/>
              </a:rPr>
              <a:t>¿Qué tipo de problemas encuentran las personas en ese lugar</a:t>
            </a:r>
            <a:r>
              <a:rPr lang="es-ES" sz="2400" dirty="0" smtClean="0">
                <a:latin typeface="Trebuchet MS" pitchFamily="34" charset="0"/>
              </a:rPr>
              <a:t>?</a:t>
            </a:r>
          </a:p>
          <a:p>
            <a:pPr>
              <a:lnSpc>
                <a:spcPct val="90000"/>
              </a:lnSpc>
            </a:pPr>
            <a:endParaRPr lang="es-ES" sz="2400" dirty="0">
              <a:latin typeface="Trebuchet MS" pitchFamily="34" charset="0"/>
            </a:endParaRPr>
          </a:p>
          <a:p>
            <a:pPr>
              <a:lnSpc>
                <a:spcPct val="90000"/>
              </a:lnSpc>
            </a:pPr>
            <a:r>
              <a:rPr lang="es-ES" sz="2400" dirty="0">
                <a:latin typeface="Trebuchet MS" pitchFamily="34" charset="0"/>
              </a:rPr>
              <a:t>¿Cuáles son las necesidades de las personas?</a:t>
            </a:r>
          </a:p>
        </p:txBody>
      </p:sp>
    </p:spTree>
    <p:extLst>
      <p:ext uri="{BB962C8B-B14F-4D97-AF65-F5344CB8AC3E}">
        <p14:creationId xmlns:p14="http://schemas.microsoft.com/office/powerpoint/2010/main" xmlns="" val="32830316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tângulo de cantos arredondados 1"/>
          <p:cNvSpPr/>
          <p:nvPr/>
        </p:nvSpPr>
        <p:spPr>
          <a:xfrm>
            <a:off x="-252536" y="2636912"/>
            <a:ext cx="9649072" cy="1224136"/>
          </a:xfrm>
          <a:prstGeom prst="roundRect">
            <a:avLst/>
          </a:prstGeom>
          <a:solidFill>
            <a:srgbClr val="FFFF66"/>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pt-BR"/>
          </a:p>
        </p:txBody>
      </p:sp>
      <p:sp>
        <p:nvSpPr>
          <p:cNvPr id="3" name="CaixaDeTexto 2"/>
          <p:cNvSpPr txBox="1"/>
          <p:nvPr/>
        </p:nvSpPr>
        <p:spPr>
          <a:xfrm>
            <a:off x="-252536" y="2895037"/>
            <a:ext cx="9649072" cy="707886"/>
          </a:xfrm>
          <a:prstGeom prst="rect">
            <a:avLst/>
          </a:prstGeom>
          <a:no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pt-BR" sz="4000" b="1" dirty="0">
                <a:solidFill>
                  <a:schemeClr val="tx1"/>
                </a:solidFill>
                <a:latin typeface="Trebuchet MS"/>
                <a:cs typeface="Trebuchet MS"/>
              </a:rPr>
              <a:t>INTRODUCCIÓN</a:t>
            </a:r>
          </a:p>
        </p:txBody>
      </p:sp>
    </p:spTree>
    <p:extLst>
      <p:ext uri="{BB962C8B-B14F-4D97-AF65-F5344CB8AC3E}">
        <p14:creationId xmlns:p14="http://schemas.microsoft.com/office/powerpoint/2010/main" xmlns="" val="209788836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tângulo 1"/>
          <p:cNvSpPr/>
          <p:nvPr/>
        </p:nvSpPr>
        <p:spPr>
          <a:xfrm>
            <a:off x="344027" y="1383617"/>
            <a:ext cx="4948053" cy="4801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lnSpc>
                <a:spcPct val="90000"/>
              </a:lnSpc>
            </a:pPr>
            <a:r>
              <a:rPr lang="pt-BR" sz="2800" b="1" dirty="0" err="1">
                <a:latin typeface="Trebuchet MS" pitchFamily="34" charset="0"/>
              </a:rPr>
              <a:t>Desarrollo</a:t>
            </a:r>
            <a:r>
              <a:rPr lang="pt-BR" sz="2800" b="1" dirty="0">
                <a:latin typeface="Trebuchet MS" pitchFamily="34" charset="0"/>
              </a:rPr>
              <a:t> de </a:t>
            </a:r>
            <a:r>
              <a:rPr lang="pt-BR" sz="2800" b="1" dirty="0" err="1">
                <a:latin typeface="Trebuchet MS" pitchFamily="34" charset="0"/>
              </a:rPr>
              <a:t>un</a:t>
            </a:r>
            <a:r>
              <a:rPr lang="pt-BR" sz="2800" b="1" dirty="0">
                <a:latin typeface="Trebuchet MS" pitchFamily="34" charset="0"/>
              </a:rPr>
              <a:t> núcleo.</a:t>
            </a:r>
          </a:p>
        </p:txBody>
      </p:sp>
      <p:sp>
        <p:nvSpPr>
          <p:cNvPr id="3" name="Retângulo 2"/>
          <p:cNvSpPr/>
          <p:nvPr/>
        </p:nvSpPr>
        <p:spPr>
          <a:xfrm>
            <a:off x="175248" y="2708920"/>
            <a:ext cx="5544616" cy="2751522"/>
          </a:xfrm>
          <a:prstGeom prst="rect">
            <a:avLst/>
          </a:prstGeom>
        </p:spPr>
        <p:txBody>
          <a:bodyPr wrap="square">
            <a:spAutoFit/>
          </a:bodyPr>
          <a:lstStyle/>
          <a:p>
            <a:pPr>
              <a:lnSpc>
                <a:spcPct val="90000"/>
              </a:lnSpc>
            </a:pPr>
            <a:r>
              <a:rPr lang="es-ES" sz="2400" dirty="0">
                <a:latin typeface="Trebuchet MS" pitchFamily="34" charset="0"/>
              </a:rPr>
              <a:t>Una posible fuente de concurrentes que se transformará en núcleo de la nueva iglesia es la iglesia madre</a:t>
            </a:r>
            <a:r>
              <a:rPr lang="es-ES" sz="2400" dirty="0" smtClean="0">
                <a:latin typeface="Trebuchet MS" pitchFamily="34" charset="0"/>
              </a:rPr>
              <a:t>.</a:t>
            </a:r>
          </a:p>
          <a:p>
            <a:pPr>
              <a:lnSpc>
                <a:spcPct val="90000"/>
              </a:lnSpc>
            </a:pPr>
            <a:endParaRPr lang="es-ES" sz="2400" dirty="0">
              <a:latin typeface="Trebuchet MS" pitchFamily="34" charset="0"/>
            </a:endParaRPr>
          </a:p>
          <a:p>
            <a:pPr>
              <a:lnSpc>
                <a:spcPct val="90000"/>
              </a:lnSpc>
            </a:pPr>
            <a:r>
              <a:rPr lang="es-ES" sz="2400" dirty="0">
                <a:latin typeface="Trebuchet MS" pitchFamily="34" charset="0"/>
              </a:rPr>
              <a:t>El pastor debe hacer un llamado a las familias voluntarias que viven en el área seleccionada (o no) a fin de que se unan a un grupo pequeño allí.</a:t>
            </a:r>
          </a:p>
        </p:txBody>
      </p:sp>
    </p:spTree>
    <p:extLst>
      <p:ext uri="{BB962C8B-B14F-4D97-AF65-F5344CB8AC3E}">
        <p14:creationId xmlns:p14="http://schemas.microsoft.com/office/powerpoint/2010/main" xmlns="" val="209321301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Retângulo 2"/>
          <p:cNvSpPr/>
          <p:nvPr/>
        </p:nvSpPr>
        <p:spPr>
          <a:xfrm>
            <a:off x="344027" y="2692294"/>
            <a:ext cx="5544616" cy="3416320"/>
          </a:xfrm>
          <a:prstGeom prst="rect">
            <a:avLst/>
          </a:prstGeom>
        </p:spPr>
        <p:txBody>
          <a:bodyPr wrap="square">
            <a:spAutoFit/>
          </a:bodyPr>
          <a:lstStyle/>
          <a:p>
            <a:pPr>
              <a:lnSpc>
                <a:spcPct val="90000"/>
              </a:lnSpc>
            </a:pPr>
            <a:r>
              <a:rPr lang="es-ES" sz="2400" dirty="0">
                <a:latin typeface="Trebuchet MS" pitchFamily="34" charset="0"/>
              </a:rPr>
              <a:t>Debe tenerse el cuidado de no perjudicar a la iglesia madre quitando más que el 15% de personas del total de miembros de la iglesia, que no debe tener menos que cien feligreses</a:t>
            </a:r>
            <a:r>
              <a:rPr lang="es-ES" sz="2400" dirty="0" smtClean="0">
                <a:latin typeface="Trebuchet MS" pitchFamily="34" charset="0"/>
              </a:rPr>
              <a:t>.</a:t>
            </a:r>
          </a:p>
          <a:p>
            <a:pPr>
              <a:lnSpc>
                <a:spcPct val="90000"/>
              </a:lnSpc>
            </a:pPr>
            <a:endParaRPr lang="es-ES" sz="2400" dirty="0">
              <a:latin typeface="Trebuchet MS" pitchFamily="34" charset="0"/>
            </a:endParaRPr>
          </a:p>
          <a:p>
            <a:pPr>
              <a:lnSpc>
                <a:spcPct val="90000"/>
              </a:lnSpc>
            </a:pPr>
            <a:r>
              <a:rPr lang="es-ES" sz="2400" dirty="0">
                <a:latin typeface="Trebuchet MS" pitchFamily="34" charset="0"/>
              </a:rPr>
              <a:t>Es importante tener, en el núcleo, varias personas de la misma clase, o grupo, que la iglesia desea alcanzar, así como interesados y ex adventistas.</a:t>
            </a:r>
          </a:p>
        </p:txBody>
      </p:sp>
      <p:sp>
        <p:nvSpPr>
          <p:cNvPr id="4" name="Retângulo 3"/>
          <p:cNvSpPr/>
          <p:nvPr/>
        </p:nvSpPr>
        <p:spPr>
          <a:xfrm>
            <a:off x="344027" y="1383617"/>
            <a:ext cx="4948053" cy="4801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lnSpc>
                <a:spcPct val="90000"/>
              </a:lnSpc>
            </a:pPr>
            <a:r>
              <a:rPr lang="pt-BR" sz="2800" b="1" dirty="0" err="1">
                <a:latin typeface="Trebuchet MS" pitchFamily="34" charset="0"/>
              </a:rPr>
              <a:t>Desarrollo</a:t>
            </a:r>
            <a:r>
              <a:rPr lang="pt-BR" sz="2800" b="1" dirty="0">
                <a:latin typeface="Trebuchet MS" pitchFamily="34" charset="0"/>
              </a:rPr>
              <a:t> de </a:t>
            </a:r>
            <a:r>
              <a:rPr lang="pt-BR" sz="2800" b="1" dirty="0" err="1">
                <a:latin typeface="Trebuchet MS" pitchFamily="34" charset="0"/>
              </a:rPr>
              <a:t>un</a:t>
            </a:r>
            <a:r>
              <a:rPr lang="pt-BR" sz="2800" b="1" dirty="0">
                <a:latin typeface="Trebuchet MS" pitchFamily="34" charset="0"/>
              </a:rPr>
              <a:t> núcleo.</a:t>
            </a:r>
          </a:p>
        </p:txBody>
      </p:sp>
    </p:spTree>
    <p:extLst>
      <p:ext uri="{BB962C8B-B14F-4D97-AF65-F5344CB8AC3E}">
        <p14:creationId xmlns:p14="http://schemas.microsoft.com/office/powerpoint/2010/main" xmlns="" val="32685350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Retângulo 2"/>
          <p:cNvSpPr/>
          <p:nvPr/>
        </p:nvSpPr>
        <p:spPr>
          <a:xfrm>
            <a:off x="251520" y="2204864"/>
            <a:ext cx="6624736" cy="4413516"/>
          </a:xfrm>
          <a:prstGeom prst="rect">
            <a:avLst/>
          </a:prstGeom>
        </p:spPr>
        <p:txBody>
          <a:bodyPr wrap="square">
            <a:spAutoFit/>
          </a:bodyPr>
          <a:lstStyle/>
          <a:p>
            <a:pPr>
              <a:lnSpc>
                <a:spcPct val="90000"/>
              </a:lnSpc>
            </a:pPr>
            <a:r>
              <a:rPr lang="es-ES" sz="2400" dirty="0">
                <a:latin typeface="Trebuchet MS" pitchFamily="34" charset="0"/>
              </a:rPr>
              <a:t>El sembrador debería trabajar diligentemente de modo de establecer un sentido de comunidad entre los miembros de ese Grupo, considerándolo un microcosmos de la nueva iglesia</a:t>
            </a:r>
            <a:r>
              <a:rPr lang="es-ES" sz="2400" dirty="0" smtClean="0">
                <a:latin typeface="Trebuchet MS" pitchFamily="34" charset="0"/>
              </a:rPr>
              <a:t>.</a:t>
            </a:r>
          </a:p>
          <a:p>
            <a:pPr>
              <a:lnSpc>
                <a:spcPct val="90000"/>
              </a:lnSpc>
            </a:pPr>
            <a:endParaRPr lang="es-ES" sz="2400" dirty="0">
              <a:latin typeface="Trebuchet MS" pitchFamily="34" charset="0"/>
            </a:endParaRPr>
          </a:p>
          <a:p>
            <a:pPr>
              <a:lnSpc>
                <a:spcPct val="90000"/>
              </a:lnSpc>
            </a:pPr>
            <a:r>
              <a:rPr lang="es-ES" sz="2400" dirty="0">
                <a:latin typeface="Trebuchet MS" pitchFamily="34" charset="0"/>
              </a:rPr>
              <a:t>Las iglesias que planifican crecer necesitan enfatizar tanto las reuniones evangelizadoras como los grupos pequeños. Iglesias sin grupos pequeños no son saludables, porque tendrán dificultades para asimilar a los nuevos miembros, así como para capacitar a los nuevos dirigentes. </a:t>
            </a:r>
          </a:p>
        </p:txBody>
      </p:sp>
      <p:sp>
        <p:nvSpPr>
          <p:cNvPr id="4" name="Retângulo 3"/>
          <p:cNvSpPr/>
          <p:nvPr/>
        </p:nvSpPr>
        <p:spPr>
          <a:xfrm>
            <a:off x="344027" y="1383617"/>
            <a:ext cx="4948053" cy="4801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lnSpc>
                <a:spcPct val="90000"/>
              </a:lnSpc>
            </a:pPr>
            <a:r>
              <a:rPr lang="pt-BR" sz="2800" b="1" dirty="0" err="1">
                <a:latin typeface="Trebuchet MS" pitchFamily="34" charset="0"/>
              </a:rPr>
              <a:t>Desarrollo</a:t>
            </a:r>
            <a:r>
              <a:rPr lang="pt-BR" sz="2800" b="1" dirty="0">
                <a:latin typeface="Trebuchet MS" pitchFamily="34" charset="0"/>
              </a:rPr>
              <a:t> de </a:t>
            </a:r>
            <a:r>
              <a:rPr lang="pt-BR" sz="2800" b="1" dirty="0" err="1">
                <a:latin typeface="Trebuchet MS" pitchFamily="34" charset="0"/>
              </a:rPr>
              <a:t>un</a:t>
            </a:r>
            <a:r>
              <a:rPr lang="pt-BR" sz="2800" b="1" dirty="0">
                <a:latin typeface="Trebuchet MS" pitchFamily="34" charset="0"/>
              </a:rPr>
              <a:t> núcleo.</a:t>
            </a:r>
          </a:p>
        </p:txBody>
      </p:sp>
    </p:spTree>
    <p:extLst>
      <p:ext uri="{BB962C8B-B14F-4D97-AF65-F5344CB8AC3E}">
        <p14:creationId xmlns:p14="http://schemas.microsoft.com/office/powerpoint/2010/main" xmlns="" val="616289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tângulo 1"/>
          <p:cNvSpPr/>
          <p:nvPr/>
        </p:nvSpPr>
        <p:spPr>
          <a:xfrm>
            <a:off x="344027" y="908720"/>
            <a:ext cx="4948053" cy="4801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lnSpc>
                <a:spcPct val="90000"/>
              </a:lnSpc>
            </a:pPr>
            <a:r>
              <a:rPr lang="pt-BR" sz="2800" b="1" dirty="0">
                <a:latin typeface="Trebuchet MS" pitchFamily="34" charset="0"/>
              </a:rPr>
              <a:t>Cultivar </a:t>
            </a:r>
            <a:r>
              <a:rPr lang="pt-BR" sz="2800" b="1" dirty="0" err="1">
                <a:latin typeface="Trebuchet MS" pitchFamily="34" charset="0"/>
              </a:rPr>
              <a:t>el</a:t>
            </a:r>
            <a:r>
              <a:rPr lang="pt-BR" sz="2800" b="1" dirty="0">
                <a:latin typeface="Trebuchet MS" pitchFamily="34" charset="0"/>
              </a:rPr>
              <a:t> campo.</a:t>
            </a:r>
          </a:p>
        </p:txBody>
      </p:sp>
      <p:sp>
        <p:nvSpPr>
          <p:cNvPr id="3" name="Retângulo 2"/>
          <p:cNvSpPr/>
          <p:nvPr/>
        </p:nvSpPr>
        <p:spPr>
          <a:xfrm>
            <a:off x="251520" y="2204864"/>
            <a:ext cx="5616623" cy="3748719"/>
          </a:xfrm>
          <a:prstGeom prst="rect">
            <a:avLst/>
          </a:prstGeom>
        </p:spPr>
        <p:txBody>
          <a:bodyPr wrap="square">
            <a:spAutoFit/>
          </a:bodyPr>
          <a:lstStyle/>
          <a:p>
            <a:pPr>
              <a:lnSpc>
                <a:spcPct val="90000"/>
              </a:lnSpc>
            </a:pPr>
            <a:r>
              <a:rPr lang="es-ES" sz="2400" dirty="0">
                <a:latin typeface="Trebuchet MS" pitchFamily="34" charset="0"/>
              </a:rPr>
              <a:t>La misión de Cristo puede ser resumida en hacer amigos, realizar actos de compasión y compartir las buenas nuevas. </a:t>
            </a:r>
            <a:endParaRPr lang="es-ES" sz="2400" dirty="0" smtClean="0">
              <a:latin typeface="Trebuchet MS" pitchFamily="34" charset="0"/>
            </a:endParaRPr>
          </a:p>
          <a:p>
            <a:pPr>
              <a:lnSpc>
                <a:spcPct val="90000"/>
              </a:lnSpc>
            </a:pPr>
            <a:endParaRPr lang="es-ES" sz="2400" dirty="0">
              <a:latin typeface="Trebuchet MS" pitchFamily="34" charset="0"/>
            </a:endParaRPr>
          </a:p>
          <a:p>
            <a:pPr>
              <a:lnSpc>
                <a:spcPct val="90000"/>
              </a:lnSpc>
            </a:pPr>
            <a:r>
              <a:rPr lang="es-ES" sz="2400" dirty="0">
                <a:latin typeface="Trebuchet MS" pitchFamily="34" charset="0"/>
              </a:rPr>
              <a:t>Una presentación holística del mensaje de Cristo necesita de planes, programas o ministerios que conecten con las personas en la comunidad y atiendan a sus necesidades físicas, emocionales, sociales y espirituales.</a:t>
            </a:r>
          </a:p>
        </p:txBody>
      </p:sp>
    </p:spTree>
    <p:extLst>
      <p:ext uri="{BB962C8B-B14F-4D97-AF65-F5344CB8AC3E}">
        <p14:creationId xmlns:p14="http://schemas.microsoft.com/office/powerpoint/2010/main" xmlns="" val="196751459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tângulo 1"/>
          <p:cNvSpPr/>
          <p:nvPr/>
        </p:nvSpPr>
        <p:spPr>
          <a:xfrm>
            <a:off x="344027" y="908720"/>
            <a:ext cx="4948053" cy="4801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lnSpc>
                <a:spcPct val="90000"/>
              </a:lnSpc>
            </a:pPr>
            <a:r>
              <a:rPr lang="pt-BR" sz="2800" b="1" dirty="0">
                <a:latin typeface="Trebuchet MS" pitchFamily="34" charset="0"/>
              </a:rPr>
              <a:t>Cultivar </a:t>
            </a:r>
            <a:r>
              <a:rPr lang="pt-BR" sz="2800" b="1" dirty="0" err="1">
                <a:latin typeface="Trebuchet MS" pitchFamily="34" charset="0"/>
              </a:rPr>
              <a:t>el</a:t>
            </a:r>
            <a:r>
              <a:rPr lang="pt-BR" sz="2800" b="1" dirty="0">
                <a:latin typeface="Trebuchet MS" pitchFamily="34" charset="0"/>
              </a:rPr>
              <a:t> campo.</a:t>
            </a:r>
          </a:p>
        </p:txBody>
      </p:sp>
      <p:sp>
        <p:nvSpPr>
          <p:cNvPr id="3" name="Retângulo 2"/>
          <p:cNvSpPr/>
          <p:nvPr/>
        </p:nvSpPr>
        <p:spPr>
          <a:xfrm>
            <a:off x="251520" y="2204864"/>
            <a:ext cx="5616623" cy="3748719"/>
          </a:xfrm>
          <a:prstGeom prst="rect">
            <a:avLst/>
          </a:prstGeom>
        </p:spPr>
        <p:txBody>
          <a:bodyPr wrap="square">
            <a:spAutoFit/>
          </a:bodyPr>
          <a:lstStyle/>
          <a:p>
            <a:pPr>
              <a:lnSpc>
                <a:spcPct val="90000"/>
              </a:lnSpc>
            </a:pPr>
            <a:r>
              <a:rPr lang="es-ES" sz="2400" dirty="0">
                <a:latin typeface="Trebuchet MS" pitchFamily="34" charset="0"/>
              </a:rPr>
              <a:t>Demostrar el carácter de Dios buscando maneras de ayudar a las personas carecientes y dolientes en la ciudad, mediante proyectos de ayuda </a:t>
            </a:r>
            <a:r>
              <a:rPr lang="es-ES" sz="2400" dirty="0" smtClean="0">
                <a:latin typeface="Trebuchet MS" pitchFamily="34" charset="0"/>
              </a:rPr>
              <a:t>solidaria.</a:t>
            </a:r>
          </a:p>
          <a:p>
            <a:pPr>
              <a:lnSpc>
                <a:spcPct val="90000"/>
              </a:lnSpc>
            </a:pPr>
            <a:endParaRPr lang="es-ES" sz="2400" dirty="0">
              <a:latin typeface="Trebuchet MS" pitchFamily="34" charset="0"/>
            </a:endParaRPr>
          </a:p>
          <a:p>
            <a:pPr>
              <a:lnSpc>
                <a:spcPct val="90000"/>
              </a:lnSpc>
            </a:pPr>
            <a:r>
              <a:rPr lang="es-ES" sz="2400" dirty="0">
                <a:latin typeface="Trebuchet MS" pitchFamily="34" charset="0"/>
              </a:rPr>
              <a:t>Una variedad de métodos puede ser usada aquí; incluso otros abordajes más tradicionales, tales como los estudios bíblicos o el uso de la literatura.</a:t>
            </a:r>
          </a:p>
        </p:txBody>
      </p:sp>
    </p:spTree>
    <p:extLst>
      <p:ext uri="{BB962C8B-B14F-4D97-AF65-F5344CB8AC3E}">
        <p14:creationId xmlns:p14="http://schemas.microsoft.com/office/powerpoint/2010/main" xmlns="" val="80145327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tângulo 1"/>
          <p:cNvSpPr/>
          <p:nvPr/>
        </p:nvSpPr>
        <p:spPr>
          <a:xfrm>
            <a:off x="344027" y="908720"/>
            <a:ext cx="4948053" cy="4801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lnSpc>
                <a:spcPct val="90000"/>
              </a:lnSpc>
            </a:pPr>
            <a:r>
              <a:rPr lang="pt-BR" sz="2800" b="1" dirty="0" err="1">
                <a:latin typeface="Trebuchet MS" pitchFamily="34" charset="0"/>
              </a:rPr>
              <a:t>Hacer</a:t>
            </a:r>
            <a:r>
              <a:rPr lang="pt-BR" sz="2800" b="1" dirty="0">
                <a:latin typeface="Trebuchet MS" pitchFamily="34" charset="0"/>
              </a:rPr>
              <a:t> evangelismo.</a:t>
            </a:r>
          </a:p>
        </p:txBody>
      </p:sp>
      <p:sp>
        <p:nvSpPr>
          <p:cNvPr id="3" name="Retângulo 2"/>
          <p:cNvSpPr/>
          <p:nvPr/>
        </p:nvSpPr>
        <p:spPr>
          <a:xfrm>
            <a:off x="251520" y="2204864"/>
            <a:ext cx="5616623" cy="4081117"/>
          </a:xfrm>
          <a:prstGeom prst="rect">
            <a:avLst/>
          </a:prstGeom>
        </p:spPr>
        <p:txBody>
          <a:bodyPr wrap="square">
            <a:spAutoFit/>
          </a:bodyPr>
          <a:lstStyle/>
          <a:p>
            <a:pPr>
              <a:lnSpc>
                <a:spcPct val="90000"/>
              </a:lnSpc>
            </a:pPr>
            <a:r>
              <a:rPr lang="es-ES" sz="2400" dirty="0">
                <a:latin typeface="Trebuchet MS" pitchFamily="34" charset="0"/>
              </a:rPr>
              <a:t>Incluir una estrategia individual de evangelismo. Las personas del grupo pequeño (núcleo) necesitan asumir una responsabilidad personal, con la intención de alcanzar a las personas perdidas de la </a:t>
            </a:r>
            <a:r>
              <a:rPr lang="es-ES" sz="2400" dirty="0" smtClean="0">
                <a:latin typeface="Trebuchet MS" pitchFamily="34" charset="0"/>
              </a:rPr>
              <a:t>comunidad.</a:t>
            </a:r>
          </a:p>
          <a:p>
            <a:pPr>
              <a:lnSpc>
                <a:spcPct val="90000"/>
              </a:lnSpc>
            </a:pPr>
            <a:endParaRPr lang="es-ES" sz="2400" dirty="0">
              <a:latin typeface="Trebuchet MS" pitchFamily="34" charset="0"/>
            </a:endParaRPr>
          </a:p>
          <a:p>
            <a:pPr>
              <a:lnSpc>
                <a:spcPct val="90000"/>
              </a:lnSpc>
            </a:pPr>
            <a:r>
              <a:rPr lang="es-ES" sz="2400" dirty="0">
                <a:latin typeface="Trebuchet MS" pitchFamily="34" charset="0"/>
              </a:rPr>
              <a:t>Elaborar una estrategia corporativa de evangelismo durante el primer año. El método tradicional de la Iglesia Adventista del Séptimo Día de cosecha es el evangelismo público.</a:t>
            </a:r>
          </a:p>
        </p:txBody>
      </p:sp>
    </p:spTree>
    <p:extLst>
      <p:ext uri="{BB962C8B-B14F-4D97-AF65-F5344CB8AC3E}">
        <p14:creationId xmlns:p14="http://schemas.microsoft.com/office/powerpoint/2010/main" xmlns="" val="328808237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tângulo 1"/>
          <p:cNvSpPr/>
          <p:nvPr/>
        </p:nvSpPr>
        <p:spPr>
          <a:xfrm>
            <a:off x="344027" y="908720"/>
            <a:ext cx="4948053" cy="4801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lnSpc>
                <a:spcPct val="90000"/>
              </a:lnSpc>
            </a:pPr>
            <a:r>
              <a:rPr lang="pt-BR" sz="2800" b="1" dirty="0" err="1">
                <a:latin typeface="Trebuchet MS" pitchFamily="34" charset="0"/>
              </a:rPr>
              <a:t>Elegir</a:t>
            </a:r>
            <a:r>
              <a:rPr lang="pt-BR" sz="2800" b="1" dirty="0">
                <a:latin typeface="Trebuchet MS" pitchFamily="34" charset="0"/>
              </a:rPr>
              <a:t> </a:t>
            </a:r>
            <a:r>
              <a:rPr lang="pt-BR" sz="2800" b="1" dirty="0" err="1">
                <a:latin typeface="Trebuchet MS" pitchFamily="34" charset="0"/>
              </a:rPr>
              <a:t>un</a:t>
            </a:r>
            <a:r>
              <a:rPr lang="pt-BR" sz="2800" b="1" dirty="0">
                <a:latin typeface="Trebuchet MS" pitchFamily="34" charset="0"/>
              </a:rPr>
              <a:t> </a:t>
            </a:r>
            <a:r>
              <a:rPr lang="pt-BR" sz="2800" b="1" dirty="0" err="1">
                <a:latin typeface="Trebuchet MS" pitchFamily="34" charset="0"/>
              </a:rPr>
              <a:t>predio</a:t>
            </a:r>
            <a:r>
              <a:rPr lang="pt-BR" sz="2800" b="1" dirty="0">
                <a:latin typeface="Trebuchet MS" pitchFamily="34" charset="0"/>
              </a:rPr>
              <a:t>.</a:t>
            </a:r>
          </a:p>
        </p:txBody>
      </p:sp>
      <p:sp>
        <p:nvSpPr>
          <p:cNvPr id="3" name="Retângulo 2"/>
          <p:cNvSpPr/>
          <p:nvPr/>
        </p:nvSpPr>
        <p:spPr>
          <a:xfrm>
            <a:off x="251520" y="1772816"/>
            <a:ext cx="6408712" cy="5078313"/>
          </a:xfrm>
          <a:prstGeom prst="rect">
            <a:avLst/>
          </a:prstGeom>
        </p:spPr>
        <p:txBody>
          <a:bodyPr wrap="square">
            <a:spAutoFit/>
          </a:bodyPr>
          <a:lstStyle/>
          <a:p>
            <a:pPr>
              <a:lnSpc>
                <a:spcPct val="90000"/>
              </a:lnSpc>
            </a:pPr>
            <a:r>
              <a:rPr lang="es-ES" sz="2400" dirty="0">
                <a:latin typeface="Trebuchet MS" pitchFamily="34" charset="0"/>
              </a:rPr>
              <a:t>El error más común, practicado por aquellos que están al frente de proyectos de Misión Global o de la implantación de nuevas iglesias, es el intento de construir la iglesia antes del esfuerzo dedicado a la ganancia de almas y a la edificación de la iglesia, numérica y espiritualmente. </a:t>
            </a:r>
            <a:endParaRPr lang="es-ES" sz="2400" dirty="0" smtClean="0">
              <a:latin typeface="Trebuchet MS" pitchFamily="34" charset="0"/>
            </a:endParaRPr>
          </a:p>
          <a:p>
            <a:pPr>
              <a:lnSpc>
                <a:spcPct val="90000"/>
              </a:lnSpc>
            </a:pPr>
            <a:endParaRPr lang="es-ES" sz="2400" dirty="0">
              <a:latin typeface="Trebuchet MS" pitchFamily="34" charset="0"/>
            </a:endParaRPr>
          </a:p>
          <a:p>
            <a:pPr>
              <a:lnSpc>
                <a:spcPct val="90000"/>
              </a:lnSpc>
            </a:pPr>
            <a:r>
              <a:rPr lang="es-ES" sz="2400" dirty="0">
                <a:latin typeface="Trebuchet MS" pitchFamily="34" charset="0"/>
              </a:rPr>
              <a:t>“Cuando se despierta un interés en cualquier villa o ciudad, ese interés debe ser atendido. El lugar debe ser cabalmente trabajado, hasta que se levante una humilde casa de culto como señal, un monumento del sábado de Dios, una luz en medio de las tinieblas morales” El evangelismo, p. 376</a:t>
            </a:r>
          </a:p>
        </p:txBody>
      </p:sp>
    </p:spTree>
    <p:extLst>
      <p:ext uri="{BB962C8B-B14F-4D97-AF65-F5344CB8AC3E}">
        <p14:creationId xmlns:p14="http://schemas.microsoft.com/office/powerpoint/2010/main" xmlns="" val="245984521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tângulo 1"/>
          <p:cNvSpPr/>
          <p:nvPr/>
        </p:nvSpPr>
        <p:spPr>
          <a:xfrm>
            <a:off x="344027" y="908720"/>
            <a:ext cx="4948053" cy="4801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lnSpc>
                <a:spcPct val="90000"/>
              </a:lnSpc>
            </a:pPr>
            <a:r>
              <a:rPr lang="pt-BR" sz="2800" b="1" dirty="0" err="1">
                <a:latin typeface="Trebuchet MS" pitchFamily="34" charset="0"/>
              </a:rPr>
              <a:t>Elegir</a:t>
            </a:r>
            <a:r>
              <a:rPr lang="pt-BR" sz="2800" b="1" dirty="0">
                <a:latin typeface="Trebuchet MS" pitchFamily="34" charset="0"/>
              </a:rPr>
              <a:t> </a:t>
            </a:r>
            <a:r>
              <a:rPr lang="pt-BR" sz="2800" b="1" dirty="0" err="1">
                <a:latin typeface="Trebuchet MS" pitchFamily="34" charset="0"/>
              </a:rPr>
              <a:t>un</a:t>
            </a:r>
            <a:r>
              <a:rPr lang="pt-BR" sz="2800" b="1" dirty="0">
                <a:latin typeface="Trebuchet MS" pitchFamily="34" charset="0"/>
              </a:rPr>
              <a:t> </a:t>
            </a:r>
            <a:r>
              <a:rPr lang="pt-BR" sz="2800" b="1" dirty="0" err="1">
                <a:latin typeface="Trebuchet MS" pitchFamily="34" charset="0"/>
              </a:rPr>
              <a:t>predio</a:t>
            </a:r>
            <a:r>
              <a:rPr lang="pt-BR" sz="2800" b="1" dirty="0">
                <a:latin typeface="Trebuchet MS" pitchFamily="34" charset="0"/>
              </a:rPr>
              <a:t>.</a:t>
            </a:r>
          </a:p>
        </p:txBody>
      </p:sp>
      <p:sp>
        <p:nvSpPr>
          <p:cNvPr id="3" name="Retângulo 2"/>
          <p:cNvSpPr/>
          <p:nvPr/>
        </p:nvSpPr>
        <p:spPr>
          <a:xfrm>
            <a:off x="344027" y="2636912"/>
            <a:ext cx="5616623" cy="3083921"/>
          </a:xfrm>
          <a:prstGeom prst="rect">
            <a:avLst/>
          </a:prstGeom>
        </p:spPr>
        <p:txBody>
          <a:bodyPr wrap="square">
            <a:spAutoFit/>
          </a:bodyPr>
          <a:lstStyle/>
          <a:p>
            <a:pPr algn="ctr">
              <a:lnSpc>
                <a:spcPct val="90000"/>
              </a:lnSpc>
            </a:pPr>
            <a:r>
              <a:rPr lang="es-ES" sz="2400" dirty="0">
                <a:latin typeface="Trebuchet MS" pitchFamily="34" charset="0"/>
              </a:rPr>
              <a:t>“al iniciar la obra en un campo y reunir un grupo, consagramos los miembros a Dios y, entonces, atraemos a unirse con nosotros en construir una humilde casa de culto. Después, cuando la iglesia está terminada y es consagrada al Señor, vamos adelante a otros campos</a:t>
            </a:r>
            <a:r>
              <a:rPr lang="es-ES" sz="2400" dirty="0" smtClean="0">
                <a:latin typeface="Trebuchet MS" pitchFamily="34" charset="0"/>
              </a:rPr>
              <a:t>”.</a:t>
            </a:r>
          </a:p>
          <a:p>
            <a:pPr algn="ctr">
              <a:lnSpc>
                <a:spcPct val="90000"/>
              </a:lnSpc>
            </a:pPr>
            <a:r>
              <a:rPr lang="es-ES" sz="2400" dirty="0" smtClean="0">
                <a:latin typeface="Trebuchet MS" pitchFamily="34" charset="0"/>
              </a:rPr>
              <a:t> </a:t>
            </a:r>
            <a:r>
              <a:rPr lang="es-ES" sz="2400" dirty="0">
                <a:latin typeface="Trebuchet MS" pitchFamily="34" charset="0"/>
              </a:rPr>
              <a:t>El evangelismo, p. 381</a:t>
            </a:r>
          </a:p>
        </p:txBody>
      </p:sp>
    </p:spTree>
    <p:extLst>
      <p:ext uri="{BB962C8B-B14F-4D97-AF65-F5344CB8AC3E}">
        <p14:creationId xmlns:p14="http://schemas.microsoft.com/office/powerpoint/2010/main" xmlns="" val="42236564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tângulo de cantos arredondados 1"/>
          <p:cNvSpPr/>
          <p:nvPr/>
        </p:nvSpPr>
        <p:spPr>
          <a:xfrm>
            <a:off x="-252536" y="2636912"/>
            <a:ext cx="9649072" cy="1224136"/>
          </a:xfrm>
          <a:prstGeom prst="roundRect">
            <a:avLst/>
          </a:prstGeom>
          <a:solidFill>
            <a:srgbClr val="FFFF66"/>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pt-BR"/>
          </a:p>
        </p:txBody>
      </p:sp>
      <p:sp>
        <p:nvSpPr>
          <p:cNvPr id="3" name="CaixaDeTexto 2"/>
          <p:cNvSpPr txBox="1"/>
          <p:nvPr/>
        </p:nvSpPr>
        <p:spPr>
          <a:xfrm>
            <a:off x="-252536" y="2895037"/>
            <a:ext cx="9649072" cy="707886"/>
          </a:xfrm>
          <a:prstGeom prst="rect">
            <a:avLst/>
          </a:prstGeom>
          <a:no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pt-BR" sz="4000" b="1" dirty="0">
                <a:solidFill>
                  <a:schemeClr val="tx1"/>
                </a:solidFill>
                <a:latin typeface="Trebuchet MS"/>
                <a:cs typeface="Trebuchet MS"/>
              </a:rPr>
              <a:t>CONCLUSIÓN</a:t>
            </a:r>
          </a:p>
        </p:txBody>
      </p:sp>
    </p:spTree>
    <p:extLst>
      <p:ext uri="{BB962C8B-B14F-4D97-AF65-F5344CB8AC3E}">
        <p14:creationId xmlns:p14="http://schemas.microsoft.com/office/powerpoint/2010/main" xmlns="" val="18939220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42" name="Agrupar 1"/>
          <p:cNvGrpSpPr/>
          <p:nvPr/>
        </p:nvGrpSpPr>
        <p:grpSpPr>
          <a:xfrm>
            <a:off x="175521" y="1071832"/>
            <a:ext cx="2796803" cy="4085360"/>
            <a:chOff x="1244600" y="2197150"/>
            <a:chExt cx="2163763" cy="3160663"/>
          </a:xfrm>
        </p:grpSpPr>
        <p:sp>
          <p:nvSpPr>
            <p:cNvPr id="43" name="AutoShape 47"/>
            <p:cNvSpPr>
              <a:spLocks noChangeArrowheads="1"/>
            </p:cNvSpPr>
            <p:nvPr/>
          </p:nvSpPr>
          <p:spPr bwMode="gray">
            <a:xfrm>
              <a:off x="1244600" y="2500313"/>
              <a:ext cx="2163763" cy="2857500"/>
            </a:xfrm>
            <a:prstGeom prst="roundRect">
              <a:avLst>
                <a:gd name="adj" fmla="val 17509"/>
              </a:avLst>
            </a:prstGeom>
            <a:gradFill rotWithShape="1">
              <a:gsLst>
                <a:gs pos="0">
                  <a:srgbClr val="4E91D4"/>
                </a:gs>
                <a:gs pos="100000">
                  <a:srgbClr val="3477A4"/>
                </a:gs>
              </a:gsLst>
              <a:lin ang="2700000" scaled="1"/>
            </a:gradFill>
            <a:ln>
              <a:noFill/>
            </a:ln>
            <a:effectLst>
              <a:prstShdw prst="shdw12">
                <a:srgbClr val="000000">
                  <a:alpha val="50000"/>
                </a:srgbClr>
              </a:prstShdw>
            </a:effectLst>
            <a:extLst>
              <a:ext uri="{91240B29-F687-4F45-9708-019B960494DF}">
                <a14:hiddenLine xmlns:a14="http://schemas.microsoft.com/office/drawing/2010/main" xmlns="" w="9525">
                  <a:solidFill>
                    <a:schemeClr val="tx1"/>
                  </a:solidFill>
                  <a:round/>
                  <a:headEnd/>
                  <a:tailEnd/>
                </a14:hiddenLine>
              </a:ext>
            </a:extLst>
          </p:spPr>
          <p:txBody>
            <a:bodyPr wrap="none" anchor="ctr"/>
            <a:lstStyle/>
            <a:p>
              <a:endParaRPr lang="es-ES"/>
            </a:p>
          </p:txBody>
        </p:sp>
        <p:sp>
          <p:nvSpPr>
            <p:cNvPr id="44" name="AutoShape 48"/>
            <p:cNvSpPr>
              <a:spLocks noChangeArrowheads="1"/>
            </p:cNvSpPr>
            <p:nvPr/>
          </p:nvSpPr>
          <p:spPr bwMode="gray">
            <a:xfrm>
              <a:off x="1277938" y="2508250"/>
              <a:ext cx="2098675" cy="2803525"/>
            </a:xfrm>
            <a:prstGeom prst="roundRect">
              <a:avLst>
                <a:gd name="adj" fmla="val 16667"/>
              </a:avLst>
            </a:prstGeom>
            <a:solidFill>
              <a:srgbClr val="3CA1E6"/>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s-ES"/>
            </a:p>
          </p:txBody>
        </p:sp>
        <p:sp>
          <p:nvSpPr>
            <p:cNvPr id="45" name="AutoShape 49"/>
            <p:cNvSpPr>
              <a:spLocks noChangeArrowheads="1"/>
            </p:cNvSpPr>
            <p:nvPr/>
          </p:nvSpPr>
          <p:spPr bwMode="gray">
            <a:xfrm>
              <a:off x="1295400" y="4572000"/>
              <a:ext cx="2070100" cy="709613"/>
            </a:xfrm>
            <a:prstGeom prst="roundRect">
              <a:avLst>
                <a:gd name="adj" fmla="val 50000"/>
              </a:avLst>
            </a:prstGeom>
            <a:gradFill rotWithShape="1">
              <a:gsLst>
                <a:gs pos="0">
                  <a:srgbClr val="3CA1E6">
                    <a:alpha val="0"/>
                  </a:srgbClr>
                </a:gs>
                <a:gs pos="100000">
                  <a:srgbClr val="3CA1E6">
                    <a:gamma/>
                    <a:tint val="51373"/>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s-ES"/>
            </a:p>
          </p:txBody>
        </p:sp>
        <p:sp>
          <p:nvSpPr>
            <p:cNvPr id="46" name="AutoShape 50"/>
            <p:cNvSpPr>
              <a:spLocks noChangeArrowheads="1"/>
            </p:cNvSpPr>
            <p:nvPr/>
          </p:nvSpPr>
          <p:spPr bwMode="gray">
            <a:xfrm>
              <a:off x="1295400" y="2530475"/>
              <a:ext cx="2070100" cy="708025"/>
            </a:xfrm>
            <a:prstGeom prst="roundRect">
              <a:avLst>
                <a:gd name="adj" fmla="val 50000"/>
              </a:avLst>
            </a:prstGeom>
            <a:gradFill rotWithShape="1">
              <a:gsLst>
                <a:gs pos="0">
                  <a:srgbClr val="3CA1E6">
                    <a:gamma/>
                    <a:tint val="33333"/>
                    <a:invGamma/>
                  </a:srgbClr>
                </a:gs>
                <a:gs pos="100000">
                  <a:srgbClr val="3CA1E6">
                    <a:alpha val="0"/>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s-ES"/>
            </a:p>
          </p:txBody>
        </p:sp>
        <p:grpSp>
          <p:nvGrpSpPr>
            <p:cNvPr id="47" name="Group 51"/>
            <p:cNvGrpSpPr>
              <a:grpSpLocks/>
            </p:cNvGrpSpPr>
            <p:nvPr/>
          </p:nvGrpSpPr>
          <p:grpSpPr bwMode="auto">
            <a:xfrm>
              <a:off x="1989138" y="2197150"/>
              <a:ext cx="642937" cy="622725"/>
              <a:chOff x="1289" y="587"/>
              <a:chExt cx="668" cy="647"/>
            </a:xfrm>
          </p:grpSpPr>
          <p:sp>
            <p:nvSpPr>
              <p:cNvPr id="50" name="Oval 52"/>
              <p:cNvSpPr>
                <a:spLocks noChangeArrowheads="1"/>
              </p:cNvSpPr>
              <p:nvPr/>
            </p:nvSpPr>
            <p:spPr bwMode="gray">
              <a:xfrm>
                <a:off x="1289" y="707"/>
                <a:ext cx="668" cy="417"/>
              </a:xfrm>
              <a:prstGeom prst="ellipse">
                <a:avLst/>
              </a:prstGeom>
              <a:solidFill>
                <a:srgbClr val="333333"/>
              </a:solidFill>
              <a:ln>
                <a:noFill/>
              </a:ln>
              <a:effectLst/>
              <a:extLst>
                <a:ext uri="{91240B29-F687-4F45-9708-019B960494DF}">
                  <a14:hiddenLine xmlns:a14="http://schemas.microsoft.com/office/drawing/2010/main" xmlns="" w="38100">
                    <a:solidFill>
                      <a:schemeClr val="bg1"/>
                    </a:solidFill>
                    <a:round/>
                    <a:headEnd/>
                    <a:tailEnd/>
                  </a14:hiddenLine>
                </a:ext>
                <a:ext uri="{AF507438-7753-43E0-B8FC-AC1667EBCBE1}">
                  <a14:hiddenEffects xmlns:a14="http://schemas.microsoft.com/office/drawing/2010/main" xmlns="">
                    <a:effectLst>
                      <a:outerShdw blurRad="63500" dist="109250" dir="3267739" algn="ctr" rotWithShape="0">
                        <a:srgbClr val="000000">
                          <a:alpha val="50000"/>
                        </a:srgbClr>
                      </a:outerShdw>
                    </a:effectLst>
                  </a14:hiddenEffects>
                </a:ext>
              </a:extLst>
            </p:spPr>
            <p:txBody>
              <a:bodyPr anchor="ctr">
                <a:spAutoFit/>
              </a:bodyPr>
              <a:lstStyle/>
              <a:p>
                <a:endParaRPr lang="es-ES"/>
              </a:p>
            </p:txBody>
          </p:sp>
          <p:sp>
            <p:nvSpPr>
              <p:cNvPr id="51" name="Oval 53"/>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eaVert" wrap="none" anchor="ctr"/>
              <a:lstStyle/>
              <a:p>
                <a:endParaRPr lang="es-ES"/>
              </a:p>
            </p:txBody>
          </p:sp>
          <p:sp>
            <p:nvSpPr>
              <p:cNvPr id="52" name="Oval 54"/>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eaVert" wrap="none" anchor="ctr"/>
              <a:lstStyle/>
              <a:p>
                <a:endParaRPr lang="es-ES"/>
              </a:p>
            </p:txBody>
          </p:sp>
          <p:sp>
            <p:nvSpPr>
              <p:cNvPr id="53" name="Oval 55"/>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eaVert" wrap="none" anchor="ctr"/>
              <a:lstStyle/>
              <a:p>
                <a:endParaRPr lang="es-ES"/>
              </a:p>
            </p:txBody>
          </p:sp>
          <p:sp>
            <p:nvSpPr>
              <p:cNvPr id="54" name="Oval 56"/>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eaVert" wrap="none" anchor="ctr"/>
              <a:lstStyle/>
              <a:p>
                <a:endParaRPr lang="es-ES"/>
              </a:p>
            </p:txBody>
          </p:sp>
        </p:grpSp>
        <p:sp>
          <p:nvSpPr>
            <p:cNvPr id="48" name="Text Box 57"/>
            <p:cNvSpPr txBox="1">
              <a:spLocks noChangeArrowheads="1"/>
            </p:cNvSpPr>
            <p:nvPr/>
          </p:nvSpPr>
          <p:spPr bwMode="gray">
            <a:xfrm>
              <a:off x="2170193" y="2284413"/>
              <a:ext cx="268126" cy="3571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en-US" sz="2400" dirty="0">
                  <a:latin typeface="Trebuchet MS"/>
                  <a:cs typeface="Trebuchet MS"/>
                </a:rPr>
                <a:t>1</a:t>
              </a:r>
            </a:p>
          </p:txBody>
        </p:sp>
        <p:sp>
          <p:nvSpPr>
            <p:cNvPr id="49" name="Text Box 58"/>
            <p:cNvSpPr txBox="1">
              <a:spLocks noChangeArrowheads="1"/>
            </p:cNvSpPr>
            <p:nvPr/>
          </p:nvSpPr>
          <p:spPr bwMode="gray">
            <a:xfrm>
              <a:off x="1320800" y="2954338"/>
              <a:ext cx="2057400" cy="19763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0" hangingPunct="0"/>
              <a:r>
                <a:rPr lang="es-ES" sz="2000" dirty="0" smtClean="0">
                  <a:latin typeface="Trebuchet MS"/>
                  <a:cs typeface="Trebuchet MS"/>
                </a:rPr>
                <a:t>La </a:t>
              </a:r>
              <a:r>
                <a:rPr lang="es-ES" sz="2000" dirty="0">
                  <a:latin typeface="Trebuchet MS"/>
                  <a:cs typeface="Trebuchet MS"/>
                </a:rPr>
                <a:t>iglesia necesita ser revitalizada con el establecimiento de un sistema de multiplicación de discípulos, líderes, ministerios, grupos pequeños e iglesias. </a:t>
              </a:r>
              <a:endParaRPr lang="en-US" sz="2000" dirty="0">
                <a:latin typeface="Trebuchet MS"/>
                <a:cs typeface="Trebuchet MS"/>
              </a:endParaRPr>
            </a:p>
          </p:txBody>
        </p:sp>
      </p:grpSp>
      <p:grpSp>
        <p:nvGrpSpPr>
          <p:cNvPr id="55" name="Agrupar 3"/>
          <p:cNvGrpSpPr/>
          <p:nvPr/>
        </p:nvGrpSpPr>
        <p:grpSpPr>
          <a:xfrm>
            <a:off x="6084168" y="967458"/>
            <a:ext cx="2796803" cy="4085360"/>
            <a:chOff x="5969000" y="2197150"/>
            <a:chExt cx="2163763" cy="3160663"/>
          </a:xfrm>
        </p:grpSpPr>
        <p:sp>
          <p:nvSpPr>
            <p:cNvPr id="56" name="AutoShape 59"/>
            <p:cNvSpPr>
              <a:spLocks noChangeArrowheads="1"/>
            </p:cNvSpPr>
            <p:nvPr/>
          </p:nvSpPr>
          <p:spPr bwMode="gray">
            <a:xfrm>
              <a:off x="5969000" y="2500313"/>
              <a:ext cx="2163763" cy="2857500"/>
            </a:xfrm>
            <a:prstGeom prst="roundRect">
              <a:avLst>
                <a:gd name="adj" fmla="val 17509"/>
              </a:avLst>
            </a:prstGeom>
            <a:gradFill rotWithShape="1">
              <a:gsLst>
                <a:gs pos="0">
                  <a:srgbClr val="B59F43"/>
                </a:gs>
                <a:gs pos="100000">
                  <a:srgbClr val="8F8849"/>
                </a:gs>
              </a:gsLst>
              <a:lin ang="2700000" scaled="1"/>
            </a:gradFill>
            <a:ln>
              <a:noFill/>
            </a:ln>
            <a:effectLst>
              <a:prstShdw prst="shdw11">
                <a:srgbClr val="000000">
                  <a:alpha val="50000"/>
                </a:srgbClr>
              </a:prstShdw>
            </a:effectLst>
            <a:extLst>
              <a:ext uri="{91240B29-F687-4F45-9708-019B960494DF}">
                <a14:hiddenLine xmlns:a14="http://schemas.microsoft.com/office/drawing/2010/main" xmlns="" w="9525">
                  <a:solidFill>
                    <a:schemeClr val="tx1"/>
                  </a:solidFill>
                  <a:round/>
                  <a:headEnd/>
                  <a:tailEnd/>
                </a14:hiddenLine>
              </a:ext>
            </a:extLst>
          </p:spPr>
          <p:txBody>
            <a:bodyPr wrap="none" anchor="ctr"/>
            <a:lstStyle/>
            <a:p>
              <a:endParaRPr lang="es-ES"/>
            </a:p>
          </p:txBody>
        </p:sp>
        <p:sp>
          <p:nvSpPr>
            <p:cNvPr id="57" name="AutoShape 60"/>
            <p:cNvSpPr>
              <a:spLocks noChangeArrowheads="1"/>
            </p:cNvSpPr>
            <p:nvPr/>
          </p:nvSpPr>
          <p:spPr bwMode="gray">
            <a:xfrm>
              <a:off x="6002338" y="2508250"/>
              <a:ext cx="2098675" cy="2803525"/>
            </a:xfrm>
            <a:prstGeom prst="roundRect">
              <a:avLst>
                <a:gd name="adj" fmla="val 16667"/>
              </a:avLst>
            </a:prstGeom>
            <a:solidFill>
              <a:srgbClr val="E9E065"/>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s-ES"/>
            </a:p>
          </p:txBody>
        </p:sp>
        <p:sp>
          <p:nvSpPr>
            <p:cNvPr id="58" name="AutoShape 61"/>
            <p:cNvSpPr>
              <a:spLocks noChangeArrowheads="1"/>
            </p:cNvSpPr>
            <p:nvPr/>
          </p:nvSpPr>
          <p:spPr bwMode="gray">
            <a:xfrm>
              <a:off x="6019800" y="4572000"/>
              <a:ext cx="2070100" cy="709613"/>
            </a:xfrm>
            <a:prstGeom prst="roundRect">
              <a:avLst>
                <a:gd name="adj" fmla="val 50000"/>
              </a:avLst>
            </a:prstGeom>
            <a:gradFill rotWithShape="1">
              <a:gsLst>
                <a:gs pos="0">
                  <a:srgbClr val="E9E065"/>
                </a:gs>
                <a:gs pos="100000">
                  <a:srgbClr val="E9E065">
                    <a:gamma/>
                    <a:tint val="57647"/>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s-ES"/>
            </a:p>
          </p:txBody>
        </p:sp>
        <p:sp>
          <p:nvSpPr>
            <p:cNvPr id="59" name="AutoShape 62"/>
            <p:cNvSpPr>
              <a:spLocks noChangeArrowheads="1"/>
            </p:cNvSpPr>
            <p:nvPr/>
          </p:nvSpPr>
          <p:spPr bwMode="gray">
            <a:xfrm>
              <a:off x="6019800" y="2530475"/>
              <a:ext cx="2070100" cy="708025"/>
            </a:xfrm>
            <a:prstGeom prst="roundRect">
              <a:avLst>
                <a:gd name="adj" fmla="val 50000"/>
              </a:avLst>
            </a:prstGeom>
            <a:gradFill rotWithShape="1">
              <a:gsLst>
                <a:gs pos="0">
                  <a:srgbClr val="E9E065">
                    <a:gamma/>
                    <a:tint val="33333"/>
                    <a:invGamma/>
                  </a:srgbClr>
                </a:gs>
                <a:gs pos="100000">
                  <a:srgbClr val="E9E065"/>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s-ES"/>
            </a:p>
          </p:txBody>
        </p:sp>
        <p:grpSp>
          <p:nvGrpSpPr>
            <p:cNvPr id="60" name="Group 63"/>
            <p:cNvGrpSpPr>
              <a:grpSpLocks/>
            </p:cNvGrpSpPr>
            <p:nvPr/>
          </p:nvGrpSpPr>
          <p:grpSpPr bwMode="auto">
            <a:xfrm>
              <a:off x="6713538" y="2197150"/>
              <a:ext cx="642937" cy="622725"/>
              <a:chOff x="1289" y="587"/>
              <a:chExt cx="668" cy="647"/>
            </a:xfrm>
          </p:grpSpPr>
          <p:sp>
            <p:nvSpPr>
              <p:cNvPr id="63" name="Oval 64"/>
              <p:cNvSpPr>
                <a:spLocks noChangeArrowheads="1"/>
              </p:cNvSpPr>
              <p:nvPr/>
            </p:nvSpPr>
            <p:spPr bwMode="gray">
              <a:xfrm>
                <a:off x="1289" y="707"/>
                <a:ext cx="668" cy="417"/>
              </a:xfrm>
              <a:prstGeom prst="ellipse">
                <a:avLst/>
              </a:prstGeom>
              <a:solidFill>
                <a:srgbClr val="333333"/>
              </a:solidFill>
              <a:ln>
                <a:noFill/>
              </a:ln>
              <a:effectLst/>
              <a:extLst>
                <a:ext uri="{91240B29-F687-4F45-9708-019B960494DF}">
                  <a14:hiddenLine xmlns:a14="http://schemas.microsoft.com/office/drawing/2010/main" xmlns="" w="38100">
                    <a:solidFill>
                      <a:schemeClr val="bg1"/>
                    </a:solidFill>
                    <a:round/>
                    <a:headEnd/>
                    <a:tailEnd/>
                  </a14:hiddenLine>
                </a:ext>
                <a:ext uri="{AF507438-7753-43E0-B8FC-AC1667EBCBE1}">
                  <a14:hiddenEffects xmlns:a14="http://schemas.microsoft.com/office/drawing/2010/main" xmlns="">
                    <a:effectLst>
                      <a:outerShdw blurRad="63500" dist="109250" dir="3267739" algn="ctr" rotWithShape="0">
                        <a:srgbClr val="000000">
                          <a:alpha val="50000"/>
                        </a:srgbClr>
                      </a:outerShdw>
                    </a:effectLst>
                  </a14:hiddenEffects>
                </a:ext>
              </a:extLst>
            </p:spPr>
            <p:txBody>
              <a:bodyPr anchor="ctr">
                <a:spAutoFit/>
              </a:bodyPr>
              <a:lstStyle/>
              <a:p>
                <a:endParaRPr lang="es-ES"/>
              </a:p>
            </p:txBody>
          </p:sp>
          <p:sp>
            <p:nvSpPr>
              <p:cNvPr id="64" name="Oval 65"/>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eaVert" wrap="none" anchor="ctr"/>
              <a:lstStyle/>
              <a:p>
                <a:endParaRPr lang="es-ES"/>
              </a:p>
            </p:txBody>
          </p:sp>
          <p:sp>
            <p:nvSpPr>
              <p:cNvPr id="65" name="Oval 66"/>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eaVert" wrap="none" anchor="ctr"/>
              <a:lstStyle/>
              <a:p>
                <a:endParaRPr lang="es-ES"/>
              </a:p>
            </p:txBody>
          </p:sp>
          <p:sp>
            <p:nvSpPr>
              <p:cNvPr id="66" name="Oval 67"/>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eaVert" wrap="none" anchor="ctr"/>
              <a:lstStyle/>
              <a:p>
                <a:endParaRPr lang="es-ES"/>
              </a:p>
            </p:txBody>
          </p:sp>
          <p:sp>
            <p:nvSpPr>
              <p:cNvPr id="67" name="Oval 68"/>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eaVert" wrap="none" anchor="ctr"/>
              <a:lstStyle/>
              <a:p>
                <a:endParaRPr lang="es-ES"/>
              </a:p>
            </p:txBody>
          </p:sp>
        </p:grpSp>
        <p:sp>
          <p:nvSpPr>
            <p:cNvPr id="61" name="Text Box 69"/>
            <p:cNvSpPr txBox="1">
              <a:spLocks noChangeArrowheads="1"/>
            </p:cNvSpPr>
            <p:nvPr/>
          </p:nvSpPr>
          <p:spPr bwMode="gray">
            <a:xfrm>
              <a:off x="6894593" y="2284413"/>
              <a:ext cx="268126" cy="3571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en-US" sz="2400" dirty="0">
                  <a:latin typeface="Trebuchet MS"/>
                  <a:cs typeface="Trebuchet MS"/>
                </a:rPr>
                <a:t>3</a:t>
              </a:r>
            </a:p>
          </p:txBody>
        </p:sp>
        <p:sp>
          <p:nvSpPr>
            <p:cNvPr id="62" name="Text Box 70"/>
            <p:cNvSpPr txBox="1">
              <a:spLocks noChangeArrowheads="1"/>
            </p:cNvSpPr>
            <p:nvPr/>
          </p:nvSpPr>
          <p:spPr bwMode="gray">
            <a:xfrm>
              <a:off x="6045200" y="2954338"/>
              <a:ext cx="2057400" cy="22144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0" hangingPunct="0"/>
              <a:r>
                <a:rPr lang="es-ES" sz="2000" dirty="0">
                  <a:latin typeface="Trebuchet MS"/>
                  <a:cs typeface="Trebuchet MS"/>
                </a:rPr>
                <a:t>El establecimiento de un sistema multiplicador comienza con el proceso educacional de brindar instrucción a los fieles y a los pastores. </a:t>
              </a:r>
              <a:endParaRPr lang="en-US" sz="2000" dirty="0">
                <a:latin typeface="Trebuchet MS"/>
                <a:cs typeface="Trebuchet MS"/>
              </a:endParaRPr>
            </a:p>
          </p:txBody>
        </p:sp>
      </p:grpSp>
      <p:grpSp>
        <p:nvGrpSpPr>
          <p:cNvPr id="68" name="Agrupar 2"/>
          <p:cNvGrpSpPr/>
          <p:nvPr/>
        </p:nvGrpSpPr>
        <p:grpSpPr>
          <a:xfrm>
            <a:off x="3102460" y="1005959"/>
            <a:ext cx="2796803" cy="4085425"/>
            <a:chOff x="3606800" y="2197100"/>
            <a:chExt cx="2163763" cy="3160713"/>
          </a:xfrm>
        </p:grpSpPr>
        <p:sp>
          <p:nvSpPr>
            <p:cNvPr id="69" name="AutoShape 71"/>
            <p:cNvSpPr>
              <a:spLocks noChangeArrowheads="1"/>
            </p:cNvSpPr>
            <p:nvPr/>
          </p:nvSpPr>
          <p:spPr bwMode="gray">
            <a:xfrm>
              <a:off x="3606800" y="2500313"/>
              <a:ext cx="2163763" cy="2857500"/>
            </a:xfrm>
            <a:prstGeom prst="roundRect">
              <a:avLst>
                <a:gd name="adj" fmla="val 17509"/>
              </a:avLst>
            </a:prstGeom>
            <a:gradFill rotWithShape="1">
              <a:gsLst>
                <a:gs pos="0">
                  <a:srgbClr val="34B034"/>
                </a:gs>
                <a:gs pos="100000">
                  <a:srgbClr val="3F8B4A"/>
                </a:gs>
              </a:gsLst>
              <a:lin ang="27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s-ES"/>
            </a:p>
          </p:txBody>
        </p:sp>
        <p:sp>
          <p:nvSpPr>
            <p:cNvPr id="70" name="AutoShape 72"/>
            <p:cNvSpPr>
              <a:spLocks noChangeArrowheads="1"/>
            </p:cNvSpPr>
            <p:nvPr/>
          </p:nvSpPr>
          <p:spPr bwMode="gray">
            <a:xfrm>
              <a:off x="3640138" y="2508250"/>
              <a:ext cx="2098675" cy="2803525"/>
            </a:xfrm>
            <a:prstGeom prst="roundRect">
              <a:avLst>
                <a:gd name="adj" fmla="val 16667"/>
              </a:avLst>
            </a:prstGeom>
            <a:solidFill>
              <a:srgbClr val="73E77E"/>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s-ES"/>
            </a:p>
          </p:txBody>
        </p:sp>
        <p:sp>
          <p:nvSpPr>
            <p:cNvPr id="71" name="AutoShape 73"/>
            <p:cNvSpPr>
              <a:spLocks noChangeArrowheads="1"/>
            </p:cNvSpPr>
            <p:nvPr/>
          </p:nvSpPr>
          <p:spPr bwMode="gray">
            <a:xfrm>
              <a:off x="3657600" y="4572000"/>
              <a:ext cx="2070100" cy="709613"/>
            </a:xfrm>
            <a:prstGeom prst="roundRect">
              <a:avLst>
                <a:gd name="adj" fmla="val 50000"/>
              </a:avLst>
            </a:prstGeom>
            <a:gradFill rotWithShape="1">
              <a:gsLst>
                <a:gs pos="0">
                  <a:srgbClr val="73E77E"/>
                </a:gs>
                <a:gs pos="100000">
                  <a:srgbClr val="73E77E">
                    <a:gamma/>
                    <a:tint val="54510"/>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s-ES"/>
            </a:p>
          </p:txBody>
        </p:sp>
        <p:sp>
          <p:nvSpPr>
            <p:cNvPr id="72" name="AutoShape 74"/>
            <p:cNvSpPr>
              <a:spLocks noChangeArrowheads="1"/>
            </p:cNvSpPr>
            <p:nvPr/>
          </p:nvSpPr>
          <p:spPr bwMode="gray">
            <a:xfrm>
              <a:off x="3657600" y="2530475"/>
              <a:ext cx="2070100" cy="708025"/>
            </a:xfrm>
            <a:prstGeom prst="roundRect">
              <a:avLst>
                <a:gd name="adj" fmla="val 50000"/>
              </a:avLst>
            </a:prstGeom>
            <a:gradFill rotWithShape="1">
              <a:gsLst>
                <a:gs pos="0">
                  <a:srgbClr val="73E77E">
                    <a:gamma/>
                    <a:tint val="33333"/>
                    <a:invGamma/>
                  </a:srgbClr>
                </a:gs>
                <a:gs pos="100000">
                  <a:srgbClr val="73E77E"/>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s-ES"/>
            </a:p>
          </p:txBody>
        </p:sp>
        <p:sp>
          <p:nvSpPr>
            <p:cNvPr id="73" name="Oval 75"/>
            <p:cNvSpPr>
              <a:spLocks noChangeArrowheads="1"/>
            </p:cNvSpPr>
            <p:nvPr/>
          </p:nvSpPr>
          <p:spPr bwMode="gray">
            <a:xfrm>
              <a:off x="4351338" y="2312907"/>
              <a:ext cx="642937" cy="401799"/>
            </a:xfrm>
            <a:prstGeom prst="ellipse">
              <a:avLst/>
            </a:prstGeom>
            <a:solidFill>
              <a:srgbClr val="333333"/>
            </a:solidFill>
            <a:ln>
              <a:noFill/>
            </a:ln>
            <a:effectLst/>
            <a:extLst>
              <a:ext uri="{91240B29-F687-4F45-9708-019B960494DF}">
                <a14:hiddenLine xmlns:a14="http://schemas.microsoft.com/office/drawing/2010/main" xmlns="" w="38100">
                  <a:solidFill>
                    <a:schemeClr val="bg1"/>
                  </a:solidFill>
                  <a:round/>
                  <a:headEnd/>
                  <a:tailEnd/>
                </a14:hiddenLine>
              </a:ext>
              <a:ext uri="{AF507438-7753-43E0-B8FC-AC1667EBCBE1}">
                <a14:hiddenEffects xmlns:a14="http://schemas.microsoft.com/office/drawing/2010/main" xmlns="">
                  <a:effectLst>
                    <a:outerShdw blurRad="63500" dist="109250" dir="3267739" algn="ctr" rotWithShape="0">
                      <a:srgbClr val="000000">
                        <a:alpha val="50000"/>
                      </a:srgbClr>
                    </a:outerShdw>
                  </a:effectLst>
                </a14:hiddenEffects>
              </a:ext>
            </a:extLst>
          </p:spPr>
          <p:txBody>
            <a:bodyPr anchor="ctr">
              <a:spAutoFit/>
            </a:bodyPr>
            <a:lstStyle/>
            <a:p>
              <a:endParaRPr lang="es-ES"/>
            </a:p>
          </p:txBody>
        </p:sp>
        <p:sp>
          <p:nvSpPr>
            <p:cNvPr id="74" name="Oval 76"/>
            <p:cNvSpPr>
              <a:spLocks noChangeArrowheads="1"/>
            </p:cNvSpPr>
            <p:nvPr/>
          </p:nvSpPr>
          <p:spPr bwMode="gray">
            <a:xfrm>
              <a:off x="4357688" y="2197100"/>
              <a:ext cx="622300" cy="622300"/>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eaVert" wrap="none" anchor="ctr"/>
            <a:lstStyle/>
            <a:p>
              <a:endParaRPr lang="es-ES"/>
            </a:p>
          </p:txBody>
        </p:sp>
        <p:sp>
          <p:nvSpPr>
            <p:cNvPr id="75" name="Oval 77"/>
            <p:cNvSpPr>
              <a:spLocks noChangeArrowheads="1"/>
            </p:cNvSpPr>
            <p:nvPr/>
          </p:nvSpPr>
          <p:spPr bwMode="gray">
            <a:xfrm>
              <a:off x="4365625" y="2200275"/>
              <a:ext cx="608013" cy="608013"/>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eaVert" wrap="none" anchor="ctr"/>
            <a:lstStyle/>
            <a:p>
              <a:endParaRPr lang="es-ES"/>
            </a:p>
          </p:txBody>
        </p:sp>
        <p:sp>
          <p:nvSpPr>
            <p:cNvPr id="76" name="Oval 78"/>
            <p:cNvSpPr>
              <a:spLocks noChangeArrowheads="1"/>
            </p:cNvSpPr>
            <p:nvPr/>
          </p:nvSpPr>
          <p:spPr bwMode="gray">
            <a:xfrm>
              <a:off x="4371975" y="2206625"/>
              <a:ext cx="577850" cy="566738"/>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eaVert" wrap="none" anchor="ctr"/>
            <a:lstStyle/>
            <a:p>
              <a:endParaRPr lang="es-ES"/>
            </a:p>
          </p:txBody>
        </p:sp>
        <p:sp>
          <p:nvSpPr>
            <p:cNvPr id="77" name="Oval 79"/>
            <p:cNvSpPr>
              <a:spLocks noChangeArrowheads="1"/>
            </p:cNvSpPr>
            <p:nvPr/>
          </p:nvSpPr>
          <p:spPr bwMode="gray">
            <a:xfrm>
              <a:off x="4406900" y="2222500"/>
              <a:ext cx="512763" cy="460375"/>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eaVert" wrap="none" anchor="ctr"/>
            <a:lstStyle/>
            <a:p>
              <a:endParaRPr lang="es-ES"/>
            </a:p>
          </p:txBody>
        </p:sp>
        <p:sp>
          <p:nvSpPr>
            <p:cNvPr id="78" name="Text Box 80"/>
            <p:cNvSpPr txBox="1">
              <a:spLocks noChangeArrowheads="1"/>
            </p:cNvSpPr>
            <p:nvPr/>
          </p:nvSpPr>
          <p:spPr bwMode="gray">
            <a:xfrm>
              <a:off x="4532393" y="2284413"/>
              <a:ext cx="268126" cy="3571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en-US" sz="2400" dirty="0">
                  <a:latin typeface="Trebuchet MS"/>
                  <a:cs typeface="Trebuchet MS"/>
                </a:rPr>
                <a:t>2</a:t>
              </a:r>
            </a:p>
          </p:txBody>
        </p:sp>
        <p:sp>
          <p:nvSpPr>
            <p:cNvPr id="79" name="Text Box 81"/>
            <p:cNvSpPr txBox="1">
              <a:spLocks noChangeArrowheads="1"/>
            </p:cNvSpPr>
            <p:nvPr/>
          </p:nvSpPr>
          <p:spPr bwMode="gray">
            <a:xfrm>
              <a:off x="3683000" y="2954338"/>
              <a:ext cx="2057400" cy="126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0" hangingPunct="0"/>
              <a:r>
                <a:rPr lang="es-ES" sz="2000" dirty="0">
                  <a:latin typeface="Trebuchet MS"/>
                  <a:cs typeface="Trebuchet MS"/>
                </a:rPr>
                <a:t>En vez de buscar un crecimiento por adición, tenemos que crecer de manera exponencial. </a:t>
              </a:r>
              <a:endParaRPr lang="en-US" sz="2000" dirty="0">
                <a:latin typeface="Trebuchet MS"/>
                <a:cs typeface="Trebuchet MS"/>
              </a:endParaRPr>
            </a:p>
          </p:txBody>
        </p:sp>
      </p:grpSp>
    </p:spTree>
    <p:extLst>
      <p:ext uri="{BB962C8B-B14F-4D97-AF65-F5344CB8AC3E}">
        <p14:creationId xmlns:p14="http://schemas.microsoft.com/office/powerpoint/2010/main" xmlns="" val="13565140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CaixaDeTexto 3"/>
          <p:cNvSpPr txBox="1"/>
          <p:nvPr/>
        </p:nvSpPr>
        <p:spPr>
          <a:xfrm>
            <a:off x="25508" y="965919"/>
            <a:ext cx="4978540" cy="523220"/>
          </a:xfrm>
          <a:prstGeom prst="rect">
            <a:avLst/>
          </a:prstGeom>
          <a:solidFill>
            <a:srgbClr val="FFFF66"/>
          </a:solidFill>
          <a:ln/>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pt-BR" sz="2800" b="1" dirty="0" smtClean="0">
                <a:solidFill>
                  <a:schemeClr val="tx1"/>
                </a:solidFill>
                <a:latin typeface="Trebuchet MS"/>
                <a:cs typeface="Trebuchet MS"/>
              </a:rPr>
              <a:t>“</a:t>
            </a:r>
            <a:r>
              <a:rPr lang="pt-BR" sz="2800" b="1" dirty="0" err="1" smtClean="0">
                <a:solidFill>
                  <a:schemeClr val="tx1"/>
                </a:solidFill>
                <a:latin typeface="Trebuchet MS"/>
                <a:cs typeface="Trebuchet MS"/>
              </a:rPr>
              <a:t>Cadena</a:t>
            </a:r>
            <a:r>
              <a:rPr lang="pt-BR" sz="2800" b="1" dirty="0" smtClean="0">
                <a:solidFill>
                  <a:schemeClr val="tx1"/>
                </a:solidFill>
                <a:latin typeface="Trebuchet MS"/>
                <a:cs typeface="Trebuchet MS"/>
              </a:rPr>
              <a:t> </a:t>
            </a:r>
            <a:r>
              <a:rPr lang="pt-BR" sz="2800" b="1" dirty="0">
                <a:solidFill>
                  <a:schemeClr val="tx1"/>
                </a:solidFill>
                <a:latin typeface="Trebuchet MS"/>
                <a:cs typeface="Trebuchet MS"/>
              </a:rPr>
              <a:t>de Favores” </a:t>
            </a:r>
          </a:p>
        </p:txBody>
      </p:sp>
      <p:graphicFrame>
        <p:nvGraphicFramePr>
          <p:cNvPr id="6" name="Diagrama 5"/>
          <p:cNvGraphicFramePr/>
          <p:nvPr>
            <p:extLst>
              <p:ext uri="{D42A27DB-BD31-4B8C-83A1-F6EECF244321}">
                <p14:modId xmlns:p14="http://schemas.microsoft.com/office/powerpoint/2010/main" xmlns="" val="1193980633"/>
              </p:ext>
            </p:extLst>
          </p:nvPr>
        </p:nvGraphicFramePr>
        <p:xfrm>
          <a:off x="0" y="1381224"/>
          <a:ext cx="6948264" cy="52161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16499449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40" name="Agrupar 1"/>
          <p:cNvGrpSpPr/>
          <p:nvPr/>
        </p:nvGrpSpPr>
        <p:grpSpPr>
          <a:xfrm>
            <a:off x="154425" y="908720"/>
            <a:ext cx="2796803" cy="4091580"/>
            <a:chOff x="1244600" y="2192338"/>
            <a:chExt cx="2163763" cy="3165475"/>
          </a:xfrm>
        </p:grpSpPr>
        <p:sp>
          <p:nvSpPr>
            <p:cNvPr id="41" name="AutoShape 47"/>
            <p:cNvSpPr>
              <a:spLocks noChangeArrowheads="1"/>
            </p:cNvSpPr>
            <p:nvPr/>
          </p:nvSpPr>
          <p:spPr bwMode="gray">
            <a:xfrm>
              <a:off x="1244600" y="2500313"/>
              <a:ext cx="2163763" cy="2857500"/>
            </a:xfrm>
            <a:prstGeom prst="roundRect">
              <a:avLst>
                <a:gd name="adj" fmla="val 17509"/>
              </a:avLst>
            </a:prstGeom>
            <a:gradFill rotWithShape="1">
              <a:gsLst>
                <a:gs pos="0">
                  <a:srgbClr val="4E91D4"/>
                </a:gs>
                <a:gs pos="100000">
                  <a:srgbClr val="3477A4"/>
                </a:gs>
              </a:gsLst>
              <a:lin ang="2700000" scaled="1"/>
            </a:gradFill>
            <a:ln>
              <a:noFill/>
            </a:ln>
            <a:effectLst>
              <a:prstShdw prst="shdw12">
                <a:srgbClr val="000000">
                  <a:alpha val="50000"/>
                </a:srgbClr>
              </a:prstShdw>
            </a:effectLst>
            <a:extLst>
              <a:ext uri="{91240B29-F687-4F45-9708-019B960494DF}">
                <a14:hiddenLine xmlns:a14="http://schemas.microsoft.com/office/drawing/2010/main" xmlns="" w="9525">
                  <a:solidFill>
                    <a:schemeClr val="tx1"/>
                  </a:solidFill>
                  <a:round/>
                  <a:headEnd/>
                  <a:tailEnd/>
                </a14:hiddenLine>
              </a:ext>
            </a:extLst>
          </p:spPr>
          <p:txBody>
            <a:bodyPr wrap="none" anchor="ctr"/>
            <a:lstStyle/>
            <a:p>
              <a:endParaRPr lang="es-ES"/>
            </a:p>
          </p:txBody>
        </p:sp>
        <p:sp>
          <p:nvSpPr>
            <p:cNvPr id="80" name="AutoShape 48"/>
            <p:cNvSpPr>
              <a:spLocks noChangeArrowheads="1"/>
            </p:cNvSpPr>
            <p:nvPr/>
          </p:nvSpPr>
          <p:spPr bwMode="gray">
            <a:xfrm>
              <a:off x="1277938" y="2508250"/>
              <a:ext cx="2098675" cy="2803525"/>
            </a:xfrm>
            <a:prstGeom prst="roundRect">
              <a:avLst>
                <a:gd name="adj" fmla="val 16667"/>
              </a:avLst>
            </a:prstGeom>
            <a:solidFill>
              <a:srgbClr val="3CA1E6"/>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s-ES"/>
            </a:p>
          </p:txBody>
        </p:sp>
        <p:sp>
          <p:nvSpPr>
            <p:cNvPr id="81" name="AutoShape 49"/>
            <p:cNvSpPr>
              <a:spLocks noChangeArrowheads="1"/>
            </p:cNvSpPr>
            <p:nvPr/>
          </p:nvSpPr>
          <p:spPr bwMode="gray">
            <a:xfrm>
              <a:off x="1295400" y="4572000"/>
              <a:ext cx="2070100" cy="709613"/>
            </a:xfrm>
            <a:prstGeom prst="roundRect">
              <a:avLst>
                <a:gd name="adj" fmla="val 50000"/>
              </a:avLst>
            </a:prstGeom>
            <a:gradFill rotWithShape="1">
              <a:gsLst>
                <a:gs pos="0">
                  <a:srgbClr val="3CA1E6">
                    <a:alpha val="0"/>
                  </a:srgbClr>
                </a:gs>
                <a:gs pos="100000">
                  <a:srgbClr val="3CA1E6">
                    <a:gamma/>
                    <a:tint val="51373"/>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s-ES"/>
            </a:p>
          </p:txBody>
        </p:sp>
        <p:sp>
          <p:nvSpPr>
            <p:cNvPr id="82" name="AutoShape 50"/>
            <p:cNvSpPr>
              <a:spLocks noChangeArrowheads="1"/>
            </p:cNvSpPr>
            <p:nvPr/>
          </p:nvSpPr>
          <p:spPr bwMode="gray">
            <a:xfrm>
              <a:off x="1295400" y="2530475"/>
              <a:ext cx="2070100" cy="708025"/>
            </a:xfrm>
            <a:prstGeom prst="roundRect">
              <a:avLst>
                <a:gd name="adj" fmla="val 50000"/>
              </a:avLst>
            </a:prstGeom>
            <a:gradFill rotWithShape="1">
              <a:gsLst>
                <a:gs pos="0">
                  <a:srgbClr val="3CA1E6">
                    <a:gamma/>
                    <a:tint val="33333"/>
                    <a:invGamma/>
                  </a:srgbClr>
                </a:gs>
                <a:gs pos="100000">
                  <a:srgbClr val="3CA1E6">
                    <a:alpha val="0"/>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s-ES"/>
            </a:p>
          </p:txBody>
        </p:sp>
        <p:grpSp>
          <p:nvGrpSpPr>
            <p:cNvPr id="83" name="Group 51"/>
            <p:cNvGrpSpPr>
              <a:grpSpLocks/>
            </p:cNvGrpSpPr>
            <p:nvPr/>
          </p:nvGrpSpPr>
          <p:grpSpPr bwMode="auto">
            <a:xfrm>
              <a:off x="1989138" y="2192338"/>
              <a:ext cx="642937" cy="642937"/>
              <a:chOff x="1289" y="582"/>
              <a:chExt cx="668" cy="668"/>
            </a:xfrm>
          </p:grpSpPr>
          <p:sp>
            <p:nvSpPr>
              <p:cNvPr id="86" name="Oval 52"/>
              <p:cNvSpPr>
                <a:spLocks noChangeArrowheads="1"/>
              </p:cNvSpPr>
              <p:nvPr/>
            </p:nvSpPr>
            <p:spPr bwMode="gray">
              <a:xfrm>
                <a:off x="1289" y="582"/>
                <a:ext cx="668" cy="668"/>
              </a:xfrm>
              <a:prstGeom prst="ellipse">
                <a:avLst/>
              </a:prstGeom>
              <a:solidFill>
                <a:srgbClr val="333333"/>
              </a:solidFill>
              <a:ln>
                <a:noFill/>
              </a:ln>
              <a:effectLst/>
              <a:extLst>
                <a:ext uri="{91240B29-F687-4F45-9708-019B960494DF}">
                  <a14:hiddenLine xmlns:a14="http://schemas.microsoft.com/office/drawing/2010/main" xmlns="" w="38100">
                    <a:solidFill>
                      <a:schemeClr val="bg1"/>
                    </a:solidFill>
                    <a:round/>
                    <a:headEnd/>
                    <a:tailEnd/>
                  </a14:hiddenLine>
                </a:ext>
                <a:ext uri="{AF507438-7753-43E0-B8FC-AC1667EBCBE1}">
                  <a14:hiddenEffects xmlns:a14="http://schemas.microsoft.com/office/drawing/2010/main" xmlns="">
                    <a:effectLst>
                      <a:outerShdw blurRad="63500" dist="109250" dir="3267739" algn="ctr" rotWithShape="0">
                        <a:srgbClr val="000000">
                          <a:alpha val="50000"/>
                        </a:srgbClr>
                      </a:outerShdw>
                    </a:effectLst>
                  </a14:hiddenEffects>
                </a:ext>
              </a:extLst>
            </p:spPr>
            <p:txBody>
              <a:bodyPr anchor="ctr">
                <a:spAutoFit/>
              </a:bodyPr>
              <a:lstStyle/>
              <a:p>
                <a:endParaRPr lang="es-ES"/>
              </a:p>
            </p:txBody>
          </p:sp>
          <p:sp>
            <p:nvSpPr>
              <p:cNvPr id="87" name="Oval 53"/>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eaVert" wrap="none" anchor="ctr"/>
              <a:lstStyle/>
              <a:p>
                <a:endParaRPr lang="es-ES"/>
              </a:p>
            </p:txBody>
          </p:sp>
          <p:sp>
            <p:nvSpPr>
              <p:cNvPr id="88" name="Oval 54"/>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eaVert" wrap="none" anchor="ctr"/>
              <a:lstStyle/>
              <a:p>
                <a:endParaRPr lang="es-ES"/>
              </a:p>
            </p:txBody>
          </p:sp>
          <p:sp>
            <p:nvSpPr>
              <p:cNvPr id="89" name="Oval 55"/>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eaVert" wrap="none" anchor="ctr"/>
              <a:lstStyle/>
              <a:p>
                <a:endParaRPr lang="es-ES"/>
              </a:p>
            </p:txBody>
          </p:sp>
          <p:sp>
            <p:nvSpPr>
              <p:cNvPr id="90" name="Oval 56"/>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eaVert" wrap="none" anchor="ctr"/>
              <a:lstStyle/>
              <a:p>
                <a:endParaRPr lang="es-ES"/>
              </a:p>
            </p:txBody>
          </p:sp>
        </p:grpSp>
        <p:sp>
          <p:nvSpPr>
            <p:cNvPr id="84" name="Text Box 57"/>
            <p:cNvSpPr txBox="1">
              <a:spLocks noChangeArrowheads="1"/>
            </p:cNvSpPr>
            <p:nvPr/>
          </p:nvSpPr>
          <p:spPr bwMode="gray">
            <a:xfrm>
              <a:off x="2127250" y="2284413"/>
              <a:ext cx="35401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en-US" sz="2400" dirty="0" smtClean="0">
                  <a:solidFill>
                    <a:srgbClr val="000000"/>
                  </a:solidFill>
                </a:rPr>
                <a:t>4</a:t>
              </a:r>
              <a:endParaRPr lang="en-US" sz="2400" dirty="0">
                <a:solidFill>
                  <a:srgbClr val="000000"/>
                </a:solidFill>
              </a:endParaRPr>
            </a:p>
          </p:txBody>
        </p:sp>
        <p:sp>
          <p:nvSpPr>
            <p:cNvPr id="85" name="Text Box 58"/>
            <p:cNvSpPr txBox="1">
              <a:spLocks noChangeArrowheads="1"/>
            </p:cNvSpPr>
            <p:nvPr/>
          </p:nvSpPr>
          <p:spPr bwMode="gray">
            <a:xfrm>
              <a:off x="1320800" y="2954338"/>
              <a:ext cx="2057400" cy="1500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0" hangingPunct="0"/>
              <a:r>
                <a:rPr lang="es-ES" sz="2400" b="1" dirty="0"/>
                <a:t>El plan de Dios para su iglesia es activar una “corriente del bien</a:t>
              </a:r>
              <a:r>
                <a:rPr lang="es-ES" sz="2400" b="1" dirty="0" smtClean="0"/>
                <a:t>”.</a:t>
              </a:r>
              <a:endParaRPr lang="en-US" sz="2400" b="1" dirty="0">
                <a:latin typeface="Verdana" charset="0"/>
              </a:endParaRPr>
            </a:p>
          </p:txBody>
        </p:sp>
      </p:grpSp>
      <p:grpSp>
        <p:nvGrpSpPr>
          <p:cNvPr id="91" name="Agrupar 3"/>
          <p:cNvGrpSpPr/>
          <p:nvPr/>
        </p:nvGrpSpPr>
        <p:grpSpPr>
          <a:xfrm>
            <a:off x="6156176" y="908720"/>
            <a:ext cx="2796803" cy="4091580"/>
            <a:chOff x="5969000" y="2192338"/>
            <a:chExt cx="2163763" cy="3165475"/>
          </a:xfrm>
        </p:grpSpPr>
        <p:sp>
          <p:nvSpPr>
            <p:cNvPr id="92" name="AutoShape 59"/>
            <p:cNvSpPr>
              <a:spLocks noChangeArrowheads="1"/>
            </p:cNvSpPr>
            <p:nvPr/>
          </p:nvSpPr>
          <p:spPr bwMode="gray">
            <a:xfrm>
              <a:off x="5969000" y="2500313"/>
              <a:ext cx="2163763" cy="2857500"/>
            </a:xfrm>
            <a:prstGeom prst="roundRect">
              <a:avLst>
                <a:gd name="adj" fmla="val 17509"/>
              </a:avLst>
            </a:prstGeom>
            <a:gradFill rotWithShape="1">
              <a:gsLst>
                <a:gs pos="0">
                  <a:srgbClr val="B59F43"/>
                </a:gs>
                <a:gs pos="100000">
                  <a:srgbClr val="8F8849"/>
                </a:gs>
              </a:gsLst>
              <a:lin ang="2700000" scaled="1"/>
            </a:gradFill>
            <a:ln>
              <a:noFill/>
            </a:ln>
            <a:effectLst>
              <a:prstShdw prst="shdw11">
                <a:srgbClr val="000000">
                  <a:alpha val="50000"/>
                </a:srgbClr>
              </a:prstShdw>
            </a:effectLst>
            <a:extLst>
              <a:ext uri="{91240B29-F687-4F45-9708-019B960494DF}">
                <a14:hiddenLine xmlns:a14="http://schemas.microsoft.com/office/drawing/2010/main" xmlns="" w="9525">
                  <a:solidFill>
                    <a:schemeClr val="tx1"/>
                  </a:solidFill>
                  <a:round/>
                  <a:headEnd/>
                  <a:tailEnd/>
                </a14:hiddenLine>
              </a:ext>
            </a:extLst>
          </p:spPr>
          <p:txBody>
            <a:bodyPr wrap="none" anchor="ctr"/>
            <a:lstStyle/>
            <a:p>
              <a:endParaRPr lang="es-ES"/>
            </a:p>
          </p:txBody>
        </p:sp>
        <p:sp>
          <p:nvSpPr>
            <p:cNvPr id="93" name="AutoShape 60"/>
            <p:cNvSpPr>
              <a:spLocks noChangeArrowheads="1"/>
            </p:cNvSpPr>
            <p:nvPr/>
          </p:nvSpPr>
          <p:spPr bwMode="gray">
            <a:xfrm>
              <a:off x="6002338" y="2508250"/>
              <a:ext cx="2098675" cy="2803525"/>
            </a:xfrm>
            <a:prstGeom prst="roundRect">
              <a:avLst>
                <a:gd name="adj" fmla="val 16667"/>
              </a:avLst>
            </a:prstGeom>
            <a:solidFill>
              <a:srgbClr val="E9E065"/>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s-ES"/>
            </a:p>
          </p:txBody>
        </p:sp>
        <p:sp>
          <p:nvSpPr>
            <p:cNvPr id="94" name="AutoShape 61"/>
            <p:cNvSpPr>
              <a:spLocks noChangeArrowheads="1"/>
            </p:cNvSpPr>
            <p:nvPr/>
          </p:nvSpPr>
          <p:spPr bwMode="gray">
            <a:xfrm>
              <a:off x="6019800" y="4572000"/>
              <a:ext cx="2070100" cy="709613"/>
            </a:xfrm>
            <a:prstGeom prst="roundRect">
              <a:avLst>
                <a:gd name="adj" fmla="val 50000"/>
              </a:avLst>
            </a:prstGeom>
            <a:gradFill rotWithShape="1">
              <a:gsLst>
                <a:gs pos="0">
                  <a:srgbClr val="E9E065"/>
                </a:gs>
                <a:gs pos="100000">
                  <a:srgbClr val="E9E065">
                    <a:gamma/>
                    <a:tint val="57647"/>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s-ES"/>
            </a:p>
          </p:txBody>
        </p:sp>
        <p:sp>
          <p:nvSpPr>
            <p:cNvPr id="95" name="AutoShape 62"/>
            <p:cNvSpPr>
              <a:spLocks noChangeArrowheads="1"/>
            </p:cNvSpPr>
            <p:nvPr/>
          </p:nvSpPr>
          <p:spPr bwMode="gray">
            <a:xfrm>
              <a:off x="6019800" y="2530475"/>
              <a:ext cx="2070100" cy="708025"/>
            </a:xfrm>
            <a:prstGeom prst="roundRect">
              <a:avLst>
                <a:gd name="adj" fmla="val 50000"/>
              </a:avLst>
            </a:prstGeom>
            <a:gradFill rotWithShape="1">
              <a:gsLst>
                <a:gs pos="0">
                  <a:srgbClr val="E9E065">
                    <a:gamma/>
                    <a:tint val="33333"/>
                    <a:invGamma/>
                  </a:srgbClr>
                </a:gs>
                <a:gs pos="100000">
                  <a:srgbClr val="E9E065"/>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s-ES"/>
            </a:p>
          </p:txBody>
        </p:sp>
        <p:grpSp>
          <p:nvGrpSpPr>
            <p:cNvPr id="96" name="Group 63"/>
            <p:cNvGrpSpPr>
              <a:grpSpLocks/>
            </p:cNvGrpSpPr>
            <p:nvPr/>
          </p:nvGrpSpPr>
          <p:grpSpPr bwMode="auto">
            <a:xfrm>
              <a:off x="6713538" y="2192338"/>
              <a:ext cx="642937" cy="642937"/>
              <a:chOff x="1289" y="582"/>
              <a:chExt cx="668" cy="668"/>
            </a:xfrm>
          </p:grpSpPr>
          <p:sp>
            <p:nvSpPr>
              <p:cNvPr id="99" name="Oval 64"/>
              <p:cNvSpPr>
                <a:spLocks noChangeArrowheads="1"/>
              </p:cNvSpPr>
              <p:nvPr/>
            </p:nvSpPr>
            <p:spPr bwMode="gray">
              <a:xfrm>
                <a:off x="1289" y="582"/>
                <a:ext cx="668" cy="668"/>
              </a:xfrm>
              <a:prstGeom prst="ellipse">
                <a:avLst/>
              </a:prstGeom>
              <a:solidFill>
                <a:srgbClr val="333333"/>
              </a:solidFill>
              <a:ln>
                <a:noFill/>
              </a:ln>
              <a:effectLst/>
              <a:extLst>
                <a:ext uri="{91240B29-F687-4F45-9708-019B960494DF}">
                  <a14:hiddenLine xmlns:a14="http://schemas.microsoft.com/office/drawing/2010/main" xmlns="" w="38100">
                    <a:solidFill>
                      <a:schemeClr val="bg1"/>
                    </a:solidFill>
                    <a:round/>
                    <a:headEnd/>
                    <a:tailEnd/>
                  </a14:hiddenLine>
                </a:ext>
                <a:ext uri="{AF507438-7753-43E0-B8FC-AC1667EBCBE1}">
                  <a14:hiddenEffects xmlns:a14="http://schemas.microsoft.com/office/drawing/2010/main" xmlns="">
                    <a:effectLst>
                      <a:outerShdw blurRad="63500" dist="109250" dir="3267739" algn="ctr" rotWithShape="0">
                        <a:srgbClr val="000000">
                          <a:alpha val="50000"/>
                        </a:srgbClr>
                      </a:outerShdw>
                    </a:effectLst>
                  </a14:hiddenEffects>
                </a:ext>
              </a:extLst>
            </p:spPr>
            <p:txBody>
              <a:bodyPr anchor="ctr">
                <a:spAutoFit/>
              </a:bodyPr>
              <a:lstStyle/>
              <a:p>
                <a:endParaRPr lang="es-ES"/>
              </a:p>
            </p:txBody>
          </p:sp>
          <p:sp>
            <p:nvSpPr>
              <p:cNvPr id="100" name="Oval 65"/>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eaVert" wrap="none" anchor="ctr"/>
              <a:lstStyle/>
              <a:p>
                <a:endParaRPr lang="es-ES"/>
              </a:p>
            </p:txBody>
          </p:sp>
          <p:sp>
            <p:nvSpPr>
              <p:cNvPr id="101" name="Oval 66"/>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eaVert" wrap="none" anchor="ctr"/>
              <a:lstStyle/>
              <a:p>
                <a:endParaRPr lang="es-ES"/>
              </a:p>
            </p:txBody>
          </p:sp>
          <p:sp>
            <p:nvSpPr>
              <p:cNvPr id="102" name="Oval 67"/>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eaVert" wrap="none" anchor="ctr"/>
              <a:lstStyle/>
              <a:p>
                <a:endParaRPr lang="es-ES"/>
              </a:p>
            </p:txBody>
          </p:sp>
          <p:sp>
            <p:nvSpPr>
              <p:cNvPr id="103" name="Oval 68"/>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eaVert" wrap="none" anchor="ctr"/>
              <a:lstStyle/>
              <a:p>
                <a:endParaRPr lang="es-ES"/>
              </a:p>
            </p:txBody>
          </p:sp>
        </p:grpSp>
        <p:sp>
          <p:nvSpPr>
            <p:cNvPr id="97" name="Text Box 69"/>
            <p:cNvSpPr txBox="1">
              <a:spLocks noChangeArrowheads="1"/>
            </p:cNvSpPr>
            <p:nvPr/>
          </p:nvSpPr>
          <p:spPr bwMode="gray">
            <a:xfrm>
              <a:off x="6851650" y="2284413"/>
              <a:ext cx="35401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en-US" sz="2400" dirty="0" smtClean="0">
                  <a:solidFill>
                    <a:srgbClr val="000000"/>
                  </a:solidFill>
                </a:rPr>
                <a:t>6</a:t>
              </a:r>
              <a:endParaRPr lang="en-US" sz="2400" dirty="0">
                <a:solidFill>
                  <a:srgbClr val="000000"/>
                </a:solidFill>
              </a:endParaRPr>
            </a:p>
          </p:txBody>
        </p:sp>
        <p:sp>
          <p:nvSpPr>
            <p:cNvPr id="98" name="Text Box 70"/>
            <p:cNvSpPr txBox="1">
              <a:spLocks noChangeArrowheads="1"/>
            </p:cNvSpPr>
            <p:nvPr/>
          </p:nvSpPr>
          <p:spPr bwMode="gray">
            <a:xfrm>
              <a:off x="6045200" y="2954338"/>
              <a:ext cx="2057400" cy="126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0" hangingPunct="0"/>
              <a:r>
                <a:rPr lang="es-ES" sz="2000" b="1" dirty="0"/>
                <a:t>Para eso, necesitamos de iglesias plantando iglesias, que a su vez, planten nuevas iglesias.</a:t>
              </a:r>
              <a:r>
                <a:rPr lang="es-ES_tradnl" sz="2000" b="1" dirty="0"/>
                <a:t> </a:t>
              </a:r>
              <a:endParaRPr lang="en-US" sz="2000" b="1" dirty="0">
                <a:latin typeface="Verdana" charset="0"/>
              </a:endParaRPr>
            </a:p>
          </p:txBody>
        </p:sp>
      </p:grpSp>
      <p:grpSp>
        <p:nvGrpSpPr>
          <p:cNvPr id="104" name="Agrupar 2"/>
          <p:cNvGrpSpPr/>
          <p:nvPr/>
        </p:nvGrpSpPr>
        <p:grpSpPr>
          <a:xfrm>
            <a:off x="3131840" y="908720"/>
            <a:ext cx="2796803" cy="4091580"/>
            <a:chOff x="3606800" y="2192338"/>
            <a:chExt cx="2163763" cy="3165475"/>
          </a:xfrm>
        </p:grpSpPr>
        <p:sp>
          <p:nvSpPr>
            <p:cNvPr id="105" name="AutoShape 71"/>
            <p:cNvSpPr>
              <a:spLocks noChangeArrowheads="1"/>
            </p:cNvSpPr>
            <p:nvPr/>
          </p:nvSpPr>
          <p:spPr bwMode="gray">
            <a:xfrm>
              <a:off x="3606800" y="2500313"/>
              <a:ext cx="2163763" cy="2857500"/>
            </a:xfrm>
            <a:prstGeom prst="roundRect">
              <a:avLst>
                <a:gd name="adj" fmla="val 17509"/>
              </a:avLst>
            </a:prstGeom>
            <a:gradFill rotWithShape="1">
              <a:gsLst>
                <a:gs pos="0">
                  <a:srgbClr val="34B034"/>
                </a:gs>
                <a:gs pos="100000">
                  <a:srgbClr val="3F8B4A"/>
                </a:gs>
              </a:gsLst>
              <a:lin ang="27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s-ES"/>
            </a:p>
          </p:txBody>
        </p:sp>
        <p:sp>
          <p:nvSpPr>
            <p:cNvPr id="106" name="AutoShape 72"/>
            <p:cNvSpPr>
              <a:spLocks noChangeArrowheads="1"/>
            </p:cNvSpPr>
            <p:nvPr/>
          </p:nvSpPr>
          <p:spPr bwMode="gray">
            <a:xfrm>
              <a:off x="3640138" y="2508250"/>
              <a:ext cx="2098675" cy="2803525"/>
            </a:xfrm>
            <a:prstGeom prst="roundRect">
              <a:avLst>
                <a:gd name="adj" fmla="val 16667"/>
              </a:avLst>
            </a:prstGeom>
            <a:solidFill>
              <a:srgbClr val="73E77E"/>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s-ES"/>
            </a:p>
          </p:txBody>
        </p:sp>
        <p:sp>
          <p:nvSpPr>
            <p:cNvPr id="107" name="AutoShape 73"/>
            <p:cNvSpPr>
              <a:spLocks noChangeArrowheads="1"/>
            </p:cNvSpPr>
            <p:nvPr/>
          </p:nvSpPr>
          <p:spPr bwMode="gray">
            <a:xfrm>
              <a:off x="3657600" y="4572000"/>
              <a:ext cx="2070100" cy="709613"/>
            </a:xfrm>
            <a:prstGeom prst="roundRect">
              <a:avLst>
                <a:gd name="adj" fmla="val 50000"/>
              </a:avLst>
            </a:prstGeom>
            <a:gradFill rotWithShape="1">
              <a:gsLst>
                <a:gs pos="0">
                  <a:srgbClr val="73E77E"/>
                </a:gs>
                <a:gs pos="100000">
                  <a:srgbClr val="73E77E">
                    <a:gamma/>
                    <a:tint val="54510"/>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s-ES"/>
            </a:p>
          </p:txBody>
        </p:sp>
        <p:sp>
          <p:nvSpPr>
            <p:cNvPr id="108" name="AutoShape 74"/>
            <p:cNvSpPr>
              <a:spLocks noChangeArrowheads="1"/>
            </p:cNvSpPr>
            <p:nvPr/>
          </p:nvSpPr>
          <p:spPr bwMode="gray">
            <a:xfrm>
              <a:off x="3657600" y="2530475"/>
              <a:ext cx="2070100" cy="708025"/>
            </a:xfrm>
            <a:prstGeom prst="roundRect">
              <a:avLst>
                <a:gd name="adj" fmla="val 50000"/>
              </a:avLst>
            </a:prstGeom>
            <a:gradFill rotWithShape="1">
              <a:gsLst>
                <a:gs pos="0">
                  <a:srgbClr val="73E77E">
                    <a:gamma/>
                    <a:tint val="33333"/>
                    <a:invGamma/>
                  </a:srgbClr>
                </a:gs>
                <a:gs pos="100000">
                  <a:srgbClr val="73E77E"/>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s-ES"/>
            </a:p>
          </p:txBody>
        </p:sp>
        <p:sp>
          <p:nvSpPr>
            <p:cNvPr id="109" name="Oval 75"/>
            <p:cNvSpPr>
              <a:spLocks noChangeArrowheads="1"/>
            </p:cNvSpPr>
            <p:nvPr/>
          </p:nvSpPr>
          <p:spPr bwMode="gray">
            <a:xfrm>
              <a:off x="4351338" y="2192338"/>
              <a:ext cx="642937" cy="642937"/>
            </a:xfrm>
            <a:prstGeom prst="ellipse">
              <a:avLst/>
            </a:prstGeom>
            <a:solidFill>
              <a:srgbClr val="333333"/>
            </a:solidFill>
            <a:ln>
              <a:noFill/>
            </a:ln>
            <a:effectLst/>
            <a:extLst>
              <a:ext uri="{91240B29-F687-4F45-9708-019B960494DF}">
                <a14:hiddenLine xmlns:a14="http://schemas.microsoft.com/office/drawing/2010/main" xmlns="" w="38100">
                  <a:solidFill>
                    <a:schemeClr val="bg1"/>
                  </a:solidFill>
                  <a:round/>
                  <a:headEnd/>
                  <a:tailEnd/>
                </a14:hiddenLine>
              </a:ext>
              <a:ext uri="{AF507438-7753-43E0-B8FC-AC1667EBCBE1}">
                <a14:hiddenEffects xmlns:a14="http://schemas.microsoft.com/office/drawing/2010/main" xmlns="">
                  <a:effectLst>
                    <a:outerShdw blurRad="63500" dist="109250" dir="3267739" algn="ctr" rotWithShape="0">
                      <a:srgbClr val="000000">
                        <a:alpha val="50000"/>
                      </a:srgbClr>
                    </a:outerShdw>
                  </a:effectLst>
                </a14:hiddenEffects>
              </a:ext>
            </a:extLst>
          </p:spPr>
          <p:txBody>
            <a:bodyPr anchor="ctr">
              <a:spAutoFit/>
            </a:bodyPr>
            <a:lstStyle/>
            <a:p>
              <a:endParaRPr lang="es-ES"/>
            </a:p>
          </p:txBody>
        </p:sp>
        <p:sp>
          <p:nvSpPr>
            <p:cNvPr id="110" name="Oval 76"/>
            <p:cNvSpPr>
              <a:spLocks noChangeArrowheads="1"/>
            </p:cNvSpPr>
            <p:nvPr/>
          </p:nvSpPr>
          <p:spPr bwMode="gray">
            <a:xfrm>
              <a:off x="4357688" y="2197100"/>
              <a:ext cx="622300" cy="622300"/>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eaVert" wrap="none" anchor="ctr"/>
            <a:lstStyle/>
            <a:p>
              <a:endParaRPr lang="es-ES"/>
            </a:p>
          </p:txBody>
        </p:sp>
        <p:sp>
          <p:nvSpPr>
            <p:cNvPr id="111" name="Oval 77"/>
            <p:cNvSpPr>
              <a:spLocks noChangeArrowheads="1"/>
            </p:cNvSpPr>
            <p:nvPr/>
          </p:nvSpPr>
          <p:spPr bwMode="gray">
            <a:xfrm>
              <a:off x="4365625" y="2200275"/>
              <a:ext cx="608013" cy="608013"/>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eaVert" wrap="none" anchor="ctr"/>
            <a:lstStyle/>
            <a:p>
              <a:endParaRPr lang="es-ES"/>
            </a:p>
          </p:txBody>
        </p:sp>
        <p:sp>
          <p:nvSpPr>
            <p:cNvPr id="112" name="Oval 78"/>
            <p:cNvSpPr>
              <a:spLocks noChangeArrowheads="1"/>
            </p:cNvSpPr>
            <p:nvPr/>
          </p:nvSpPr>
          <p:spPr bwMode="gray">
            <a:xfrm>
              <a:off x="4371975" y="2206625"/>
              <a:ext cx="577850" cy="566738"/>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eaVert" wrap="none" anchor="ctr"/>
            <a:lstStyle/>
            <a:p>
              <a:endParaRPr lang="es-ES"/>
            </a:p>
          </p:txBody>
        </p:sp>
        <p:sp>
          <p:nvSpPr>
            <p:cNvPr id="113" name="Oval 79"/>
            <p:cNvSpPr>
              <a:spLocks noChangeArrowheads="1"/>
            </p:cNvSpPr>
            <p:nvPr/>
          </p:nvSpPr>
          <p:spPr bwMode="gray">
            <a:xfrm>
              <a:off x="4406900" y="2222500"/>
              <a:ext cx="512763" cy="460375"/>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eaVert" wrap="none" anchor="ctr"/>
            <a:lstStyle/>
            <a:p>
              <a:endParaRPr lang="es-ES"/>
            </a:p>
          </p:txBody>
        </p:sp>
        <p:sp>
          <p:nvSpPr>
            <p:cNvPr id="114" name="Text Box 80"/>
            <p:cNvSpPr txBox="1">
              <a:spLocks noChangeArrowheads="1"/>
            </p:cNvSpPr>
            <p:nvPr/>
          </p:nvSpPr>
          <p:spPr bwMode="gray">
            <a:xfrm>
              <a:off x="4489450" y="2284413"/>
              <a:ext cx="35401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en-US" sz="2400" dirty="0" smtClean="0">
                  <a:solidFill>
                    <a:srgbClr val="000000"/>
                  </a:solidFill>
                </a:rPr>
                <a:t>5</a:t>
              </a:r>
              <a:endParaRPr lang="en-US" sz="2400" dirty="0">
                <a:solidFill>
                  <a:srgbClr val="000000"/>
                </a:solidFill>
              </a:endParaRPr>
            </a:p>
          </p:txBody>
        </p:sp>
        <p:sp>
          <p:nvSpPr>
            <p:cNvPr id="115" name="Text Box 81"/>
            <p:cNvSpPr txBox="1">
              <a:spLocks noChangeArrowheads="1"/>
            </p:cNvSpPr>
            <p:nvPr/>
          </p:nvSpPr>
          <p:spPr bwMode="gray">
            <a:xfrm>
              <a:off x="3657600" y="2954338"/>
              <a:ext cx="2057400" cy="22144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eaLnBrk="0" hangingPunct="0"/>
              <a:r>
                <a:rPr lang="es-ES" b="1" dirty="0" smtClean="0"/>
                <a:t>Que </a:t>
              </a:r>
              <a:r>
                <a:rPr lang="es-ES" b="1" dirty="0"/>
                <a:t>resulte en la salvación de “una multitud tomada de todas las naciones, tribus, pueblos y lenguas, [...] tan grande que nadie podía contarla. Estaban de pie delante del trono y del Cordero, vestidos de </a:t>
              </a:r>
              <a:r>
                <a:rPr lang="es-ES" b="1" dirty="0" smtClean="0"/>
                <a:t>túnicas…” (</a:t>
              </a:r>
              <a:r>
                <a:rPr lang="es-ES" b="1" dirty="0" err="1"/>
                <a:t>Apoc</a:t>
              </a:r>
              <a:r>
                <a:rPr lang="es-ES" b="1" dirty="0"/>
                <a:t>. 7:9)</a:t>
              </a:r>
              <a:r>
                <a:rPr lang="es-ES_tradnl" b="1" dirty="0"/>
                <a:t> </a:t>
              </a:r>
              <a:endParaRPr lang="en-US" b="1" dirty="0">
                <a:latin typeface="Verdana" charset="0"/>
              </a:endParaRPr>
            </a:p>
          </p:txBody>
        </p:sp>
      </p:grpSp>
    </p:spTree>
    <p:extLst>
      <p:ext uri="{BB962C8B-B14F-4D97-AF65-F5344CB8AC3E}">
        <p14:creationId xmlns:p14="http://schemas.microsoft.com/office/powerpoint/2010/main" xmlns="" val="21066407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tângulo de cantos arredondados 1"/>
          <p:cNvSpPr/>
          <p:nvPr/>
        </p:nvSpPr>
        <p:spPr>
          <a:xfrm>
            <a:off x="-252536" y="2636912"/>
            <a:ext cx="9649072" cy="1224136"/>
          </a:xfrm>
          <a:prstGeom prst="roundRect">
            <a:avLst/>
          </a:prstGeom>
          <a:solidFill>
            <a:srgbClr val="FFFF66"/>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pt-BR"/>
          </a:p>
        </p:txBody>
      </p:sp>
      <p:sp>
        <p:nvSpPr>
          <p:cNvPr id="3" name="CaixaDeTexto 2"/>
          <p:cNvSpPr txBox="1"/>
          <p:nvPr/>
        </p:nvSpPr>
        <p:spPr>
          <a:xfrm>
            <a:off x="-252536" y="2895037"/>
            <a:ext cx="9649072" cy="707886"/>
          </a:xfrm>
          <a:prstGeom prst="rect">
            <a:avLst/>
          </a:prstGeom>
          <a:no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pt-BR" sz="4000" b="1" dirty="0">
                <a:solidFill>
                  <a:schemeClr val="tx1"/>
                </a:solidFill>
                <a:latin typeface="Trebuchet MS"/>
                <a:cs typeface="Trebuchet MS"/>
              </a:rPr>
              <a:t>PREGUNTAS PARA REFLEXIONAR</a:t>
            </a:r>
          </a:p>
        </p:txBody>
      </p:sp>
    </p:spTree>
    <p:extLst>
      <p:ext uri="{BB962C8B-B14F-4D97-AF65-F5344CB8AC3E}">
        <p14:creationId xmlns:p14="http://schemas.microsoft.com/office/powerpoint/2010/main" xmlns="" val="423103980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683568" y="1499300"/>
            <a:ext cx="8064896" cy="800219"/>
          </a:xfrm>
          <a:prstGeom prst="rect">
            <a:avLst/>
          </a:prstGeom>
          <a:solidFill>
            <a:srgbClr val="FFFFCC"/>
          </a:solidFill>
        </p:spPr>
        <p:style>
          <a:lnRef idx="0">
            <a:schemeClr val="accent6"/>
          </a:lnRef>
          <a:fillRef idx="3">
            <a:schemeClr val="accent6"/>
          </a:fillRef>
          <a:effectRef idx="3">
            <a:schemeClr val="accent6"/>
          </a:effectRef>
          <a:fontRef idx="minor">
            <a:schemeClr val="lt1"/>
          </a:fontRef>
        </p:style>
        <p:txBody>
          <a:bodyPr wrap="square">
            <a:spAutoFit/>
          </a:bodyPr>
          <a:lstStyle/>
          <a:p>
            <a:pPr lvl="1" algn="just"/>
            <a:r>
              <a:rPr lang="es-ES" sz="2300" dirty="0">
                <a:solidFill>
                  <a:schemeClr val="tx1"/>
                </a:solidFill>
                <a:latin typeface="Trebuchet MS"/>
                <a:cs typeface="Trebuchet MS"/>
              </a:rPr>
              <a:t>¿Qué papel ejerció el principio de la multiplicación en el transcurso de la historia de la iglesia cristiana?</a:t>
            </a:r>
          </a:p>
        </p:txBody>
      </p:sp>
      <p:sp>
        <p:nvSpPr>
          <p:cNvPr id="5" name="CaixaDeTexto 4"/>
          <p:cNvSpPr txBox="1"/>
          <p:nvPr/>
        </p:nvSpPr>
        <p:spPr>
          <a:xfrm>
            <a:off x="179512" y="1114579"/>
            <a:ext cx="830677" cy="1569660"/>
          </a:xfrm>
          <a:prstGeom prst="rect">
            <a:avLst/>
          </a:prstGeom>
          <a:noFill/>
        </p:spPr>
        <p:txBody>
          <a:bodyPr wrap="none" rtlCol="0">
            <a:spAutoFit/>
          </a:bodyPr>
          <a:lstStyle/>
          <a:p>
            <a:r>
              <a:rPr lang="pt-BR" sz="9600" dirty="0" smtClean="0">
                <a:ln>
                  <a:solidFill>
                    <a:schemeClr val="tx1"/>
                  </a:solidFill>
                </a:ln>
                <a:solidFill>
                  <a:srgbClr val="FFC000"/>
                </a:solidFill>
                <a:effectLst>
                  <a:outerShdw blurRad="50800" dist="50800" dir="5400000" algn="ctr" rotWithShape="0">
                    <a:schemeClr val="tx1"/>
                  </a:outerShdw>
                </a:effectLst>
                <a:latin typeface="Trebuchet MS" pitchFamily="34" charset="0"/>
              </a:rPr>
              <a:t>1</a:t>
            </a:r>
            <a:endParaRPr lang="pt-BR" sz="9600" dirty="0">
              <a:ln>
                <a:solidFill>
                  <a:schemeClr val="tx1"/>
                </a:solidFill>
              </a:ln>
              <a:solidFill>
                <a:srgbClr val="FFC000"/>
              </a:solidFill>
              <a:effectLst>
                <a:outerShdw blurRad="50800" dist="50800" dir="5400000" algn="ctr" rotWithShape="0">
                  <a:schemeClr val="tx1"/>
                </a:outerShdw>
              </a:effectLst>
              <a:latin typeface="Trebuchet MS" pitchFamily="34" charset="0"/>
            </a:endParaRPr>
          </a:p>
        </p:txBody>
      </p:sp>
      <p:sp>
        <p:nvSpPr>
          <p:cNvPr id="6" name="Retângulo 5"/>
          <p:cNvSpPr/>
          <p:nvPr/>
        </p:nvSpPr>
        <p:spPr>
          <a:xfrm>
            <a:off x="683568" y="2499137"/>
            <a:ext cx="8064896" cy="1154162"/>
          </a:xfrm>
          <a:prstGeom prst="rect">
            <a:avLst/>
          </a:prstGeom>
          <a:solidFill>
            <a:srgbClr val="FFFFCC"/>
          </a:solidFill>
        </p:spPr>
        <p:style>
          <a:lnRef idx="0">
            <a:schemeClr val="accent6"/>
          </a:lnRef>
          <a:fillRef idx="3">
            <a:schemeClr val="accent6"/>
          </a:fillRef>
          <a:effectRef idx="3">
            <a:schemeClr val="accent6"/>
          </a:effectRef>
          <a:fontRef idx="minor">
            <a:schemeClr val="lt1"/>
          </a:fontRef>
        </p:style>
        <p:txBody>
          <a:bodyPr wrap="square">
            <a:spAutoFit/>
          </a:bodyPr>
          <a:lstStyle/>
          <a:p>
            <a:pPr lvl="1" algn="just"/>
            <a:r>
              <a:rPr lang="es-ES" sz="2300" dirty="0">
                <a:solidFill>
                  <a:schemeClr val="tx1"/>
                </a:solidFill>
                <a:latin typeface="Trebuchet MS"/>
                <a:cs typeface="Trebuchet MS"/>
              </a:rPr>
              <a:t>¿Qué tiene para enseñarnos la experiencia de </a:t>
            </a:r>
            <a:r>
              <a:rPr lang="es-ES" sz="2300" dirty="0" err="1">
                <a:solidFill>
                  <a:schemeClr val="tx1"/>
                </a:solidFill>
                <a:latin typeface="Trebuchet MS"/>
                <a:cs typeface="Trebuchet MS"/>
              </a:rPr>
              <a:t>Whitefield</a:t>
            </a:r>
            <a:r>
              <a:rPr lang="es-ES" sz="2300" dirty="0">
                <a:solidFill>
                  <a:schemeClr val="tx1"/>
                </a:solidFill>
                <a:latin typeface="Trebuchet MS"/>
                <a:cs typeface="Trebuchet MS"/>
              </a:rPr>
              <a:t> y Wesley sobre la importancia de invertir en el discipulado, a través de Grupos?</a:t>
            </a:r>
          </a:p>
        </p:txBody>
      </p:sp>
      <p:sp>
        <p:nvSpPr>
          <p:cNvPr id="7" name="CaixaDeTexto 6"/>
          <p:cNvSpPr txBox="1"/>
          <p:nvPr/>
        </p:nvSpPr>
        <p:spPr>
          <a:xfrm>
            <a:off x="179512" y="2291388"/>
            <a:ext cx="830677" cy="1569660"/>
          </a:xfrm>
          <a:prstGeom prst="rect">
            <a:avLst/>
          </a:prstGeom>
          <a:noFill/>
        </p:spPr>
        <p:txBody>
          <a:bodyPr wrap="none" rtlCol="0">
            <a:spAutoFit/>
          </a:bodyPr>
          <a:lstStyle/>
          <a:p>
            <a:r>
              <a:rPr lang="pt-BR" sz="9600" dirty="0" smtClean="0">
                <a:ln>
                  <a:solidFill>
                    <a:schemeClr val="tx1"/>
                  </a:solidFill>
                </a:ln>
                <a:solidFill>
                  <a:srgbClr val="FFC000"/>
                </a:solidFill>
                <a:effectLst>
                  <a:outerShdw blurRad="50800" dist="50800" dir="5400000" algn="ctr" rotWithShape="0">
                    <a:schemeClr val="tx1"/>
                  </a:outerShdw>
                </a:effectLst>
                <a:latin typeface="Trebuchet MS" pitchFamily="34" charset="0"/>
              </a:rPr>
              <a:t>2</a:t>
            </a:r>
            <a:endParaRPr lang="pt-BR" sz="9600" dirty="0">
              <a:ln>
                <a:solidFill>
                  <a:schemeClr val="tx1"/>
                </a:solidFill>
              </a:ln>
              <a:solidFill>
                <a:srgbClr val="FFC000"/>
              </a:solidFill>
              <a:effectLst>
                <a:outerShdw blurRad="50800" dist="50800" dir="5400000" algn="ctr" rotWithShape="0">
                  <a:schemeClr val="tx1"/>
                </a:outerShdw>
              </a:effectLst>
              <a:latin typeface="Trebuchet MS" pitchFamily="34" charset="0"/>
            </a:endParaRPr>
          </a:p>
        </p:txBody>
      </p:sp>
      <p:sp>
        <p:nvSpPr>
          <p:cNvPr id="8" name="Retângulo 7"/>
          <p:cNvSpPr/>
          <p:nvPr/>
        </p:nvSpPr>
        <p:spPr>
          <a:xfrm>
            <a:off x="696431" y="3939441"/>
            <a:ext cx="8064896" cy="800219"/>
          </a:xfrm>
          <a:prstGeom prst="rect">
            <a:avLst/>
          </a:prstGeom>
          <a:solidFill>
            <a:srgbClr val="FFFFCC"/>
          </a:solidFill>
        </p:spPr>
        <p:style>
          <a:lnRef idx="0">
            <a:schemeClr val="accent6"/>
          </a:lnRef>
          <a:fillRef idx="3">
            <a:schemeClr val="accent6"/>
          </a:fillRef>
          <a:effectRef idx="3">
            <a:schemeClr val="accent6"/>
          </a:effectRef>
          <a:fontRef idx="minor">
            <a:schemeClr val="lt1"/>
          </a:fontRef>
        </p:style>
        <p:txBody>
          <a:bodyPr wrap="square">
            <a:spAutoFit/>
          </a:bodyPr>
          <a:lstStyle/>
          <a:p>
            <a:pPr lvl="1" algn="just"/>
            <a:r>
              <a:rPr lang="es-ES" sz="2300" dirty="0">
                <a:solidFill>
                  <a:schemeClr val="tx1"/>
                </a:solidFill>
                <a:latin typeface="Trebuchet MS"/>
                <a:cs typeface="Trebuchet MS"/>
              </a:rPr>
              <a:t>¿Cuál es la recomendación de Elena de White sobre la necesidad de plantar nuevas congregaciones?</a:t>
            </a:r>
          </a:p>
        </p:txBody>
      </p:sp>
      <p:sp>
        <p:nvSpPr>
          <p:cNvPr id="9" name="CaixaDeTexto 8"/>
          <p:cNvSpPr txBox="1"/>
          <p:nvPr/>
        </p:nvSpPr>
        <p:spPr>
          <a:xfrm>
            <a:off x="192375" y="3515524"/>
            <a:ext cx="830677" cy="1569660"/>
          </a:xfrm>
          <a:prstGeom prst="rect">
            <a:avLst/>
          </a:prstGeom>
          <a:noFill/>
        </p:spPr>
        <p:txBody>
          <a:bodyPr wrap="none" rtlCol="0">
            <a:spAutoFit/>
          </a:bodyPr>
          <a:lstStyle/>
          <a:p>
            <a:r>
              <a:rPr lang="pt-BR" sz="9600" dirty="0" smtClean="0">
                <a:ln>
                  <a:solidFill>
                    <a:schemeClr val="tx1"/>
                  </a:solidFill>
                </a:ln>
                <a:solidFill>
                  <a:srgbClr val="FFC000"/>
                </a:solidFill>
                <a:effectLst>
                  <a:outerShdw blurRad="50800" dist="50800" dir="5400000" algn="ctr" rotWithShape="0">
                    <a:schemeClr val="tx1"/>
                  </a:outerShdw>
                </a:effectLst>
                <a:latin typeface="Trebuchet MS" pitchFamily="34" charset="0"/>
              </a:rPr>
              <a:t>3</a:t>
            </a:r>
            <a:endParaRPr lang="pt-BR" sz="9600" dirty="0">
              <a:ln>
                <a:solidFill>
                  <a:schemeClr val="tx1"/>
                </a:solidFill>
              </a:ln>
              <a:solidFill>
                <a:srgbClr val="FFC000"/>
              </a:solidFill>
              <a:effectLst>
                <a:outerShdw blurRad="50800" dist="50800" dir="5400000" algn="ctr" rotWithShape="0">
                  <a:schemeClr val="tx1"/>
                </a:outerShdw>
              </a:effectLst>
              <a:latin typeface="Trebuchet MS" pitchFamily="34" charset="0"/>
            </a:endParaRPr>
          </a:p>
        </p:txBody>
      </p:sp>
    </p:spTree>
    <p:extLst>
      <p:ext uri="{BB962C8B-B14F-4D97-AF65-F5344CB8AC3E}">
        <p14:creationId xmlns:p14="http://schemas.microsoft.com/office/powerpoint/2010/main" xmlns="" val="41815768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683568" y="980728"/>
            <a:ext cx="8064896" cy="1154162"/>
          </a:xfrm>
          <a:prstGeom prst="rect">
            <a:avLst/>
          </a:prstGeom>
          <a:solidFill>
            <a:srgbClr val="FFFFCC"/>
          </a:solidFill>
        </p:spPr>
        <p:style>
          <a:lnRef idx="0">
            <a:schemeClr val="accent6"/>
          </a:lnRef>
          <a:fillRef idx="3">
            <a:schemeClr val="accent6"/>
          </a:fillRef>
          <a:effectRef idx="3">
            <a:schemeClr val="accent6"/>
          </a:effectRef>
          <a:fontRef idx="minor">
            <a:schemeClr val="lt1"/>
          </a:fontRef>
        </p:style>
        <p:txBody>
          <a:bodyPr wrap="square">
            <a:spAutoFit/>
          </a:bodyPr>
          <a:lstStyle/>
          <a:p>
            <a:pPr lvl="1" algn="just"/>
            <a:r>
              <a:rPr lang="es-ES" sz="2300" dirty="0">
                <a:solidFill>
                  <a:schemeClr val="tx1"/>
                </a:solidFill>
                <a:latin typeface="Trebuchet MS"/>
                <a:cs typeface="Trebuchet MS"/>
              </a:rPr>
              <a:t>¿Cuáles son algunas de las objeciones esgrimidas para no invertir en la multiplicación de líderes, grupos pequeños e iglesias?</a:t>
            </a:r>
          </a:p>
        </p:txBody>
      </p:sp>
      <p:sp>
        <p:nvSpPr>
          <p:cNvPr id="5" name="CaixaDeTexto 4"/>
          <p:cNvSpPr txBox="1"/>
          <p:nvPr/>
        </p:nvSpPr>
        <p:spPr>
          <a:xfrm>
            <a:off x="179512" y="779220"/>
            <a:ext cx="830677" cy="1569660"/>
          </a:xfrm>
          <a:prstGeom prst="rect">
            <a:avLst/>
          </a:prstGeom>
          <a:noFill/>
        </p:spPr>
        <p:txBody>
          <a:bodyPr wrap="none" rtlCol="0">
            <a:spAutoFit/>
          </a:bodyPr>
          <a:lstStyle/>
          <a:p>
            <a:r>
              <a:rPr lang="pt-BR" sz="9600" dirty="0" smtClean="0">
                <a:ln>
                  <a:solidFill>
                    <a:schemeClr val="tx1"/>
                  </a:solidFill>
                </a:ln>
                <a:solidFill>
                  <a:srgbClr val="FFC000"/>
                </a:solidFill>
                <a:effectLst>
                  <a:outerShdw blurRad="50800" dist="50800" dir="5400000" algn="ctr" rotWithShape="0">
                    <a:schemeClr val="tx1"/>
                  </a:outerShdw>
                </a:effectLst>
                <a:latin typeface="Trebuchet MS" pitchFamily="34" charset="0"/>
              </a:rPr>
              <a:t>4</a:t>
            </a:r>
            <a:endParaRPr lang="pt-BR" sz="9600" dirty="0">
              <a:ln>
                <a:solidFill>
                  <a:schemeClr val="tx1"/>
                </a:solidFill>
              </a:ln>
              <a:solidFill>
                <a:srgbClr val="FFC000"/>
              </a:solidFill>
              <a:effectLst>
                <a:outerShdw blurRad="50800" dist="50800" dir="5400000" algn="ctr" rotWithShape="0">
                  <a:schemeClr val="tx1"/>
                </a:outerShdw>
              </a:effectLst>
              <a:latin typeface="Trebuchet MS" pitchFamily="34" charset="0"/>
            </a:endParaRPr>
          </a:p>
        </p:txBody>
      </p:sp>
      <p:sp>
        <p:nvSpPr>
          <p:cNvPr id="6" name="Retângulo 5"/>
          <p:cNvSpPr/>
          <p:nvPr/>
        </p:nvSpPr>
        <p:spPr>
          <a:xfrm>
            <a:off x="683568" y="2643153"/>
            <a:ext cx="8064896" cy="1154162"/>
          </a:xfrm>
          <a:prstGeom prst="rect">
            <a:avLst/>
          </a:prstGeom>
          <a:solidFill>
            <a:srgbClr val="FFFFCC"/>
          </a:solidFill>
        </p:spPr>
        <p:style>
          <a:lnRef idx="0">
            <a:schemeClr val="accent6"/>
          </a:lnRef>
          <a:fillRef idx="3">
            <a:schemeClr val="accent6"/>
          </a:fillRef>
          <a:effectRef idx="3">
            <a:schemeClr val="accent6"/>
          </a:effectRef>
          <a:fontRef idx="minor">
            <a:schemeClr val="lt1"/>
          </a:fontRef>
        </p:style>
        <p:txBody>
          <a:bodyPr wrap="square">
            <a:spAutoFit/>
          </a:bodyPr>
          <a:lstStyle/>
          <a:p>
            <a:pPr lvl="1" algn="just"/>
            <a:r>
              <a:rPr lang="es-ES" sz="2300" dirty="0">
                <a:solidFill>
                  <a:schemeClr val="tx1"/>
                </a:solidFill>
                <a:latin typeface="Trebuchet MS"/>
                <a:cs typeface="Trebuchet MS"/>
              </a:rPr>
              <a:t>Hable sobre las estrategias sugeridas para la multiplicación de iglesias, y cuál es el papel de los grupos pequeños en el proceso.</a:t>
            </a:r>
          </a:p>
        </p:txBody>
      </p:sp>
      <p:sp>
        <p:nvSpPr>
          <p:cNvPr id="7" name="CaixaDeTexto 6"/>
          <p:cNvSpPr txBox="1"/>
          <p:nvPr/>
        </p:nvSpPr>
        <p:spPr>
          <a:xfrm>
            <a:off x="179512" y="2435404"/>
            <a:ext cx="830677" cy="1569660"/>
          </a:xfrm>
          <a:prstGeom prst="rect">
            <a:avLst/>
          </a:prstGeom>
          <a:noFill/>
        </p:spPr>
        <p:txBody>
          <a:bodyPr wrap="none" rtlCol="0">
            <a:spAutoFit/>
          </a:bodyPr>
          <a:lstStyle/>
          <a:p>
            <a:r>
              <a:rPr lang="pt-BR" sz="9600" dirty="0" smtClean="0">
                <a:ln>
                  <a:solidFill>
                    <a:schemeClr val="tx1"/>
                  </a:solidFill>
                </a:ln>
                <a:solidFill>
                  <a:srgbClr val="FFC000"/>
                </a:solidFill>
                <a:effectLst>
                  <a:outerShdw blurRad="50800" dist="50800" dir="5400000" algn="ctr" rotWithShape="0">
                    <a:schemeClr val="tx1"/>
                  </a:outerShdw>
                </a:effectLst>
                <a:latin typeface="Trebuchet MS" pitchFamily="34" charset="0"/>
              </a:rPr>
              <a:t>5</a:t>
            </a:r>
            <a:endParaRPr lang="pt-BR" sz="9600" dirty="0">
              <a:ln>
                <a:solidFill>
                  <a:schemeClr val="tx1"/>
                </a:solidFill>
              </a:ln>
              <a:solidFill>
                <a:srgbClr val="FFC000"/>
              </a:solidFill>
              <a:effectLst>
                <a:outerShdw blurRad="50800" dist="50800" dir="5400000" algn="ctr" rotWithShape="0">
                  <a:schemeClr val="tx1"/>
                </a:outerShdw>
              </a:effectLst>
              <a:latin typeface="Trebuchet MS" pitchFamily="34" charset="0"/>
            </a:endParaRPr>
          </a:p>
        </p:txBody>
      </p:sp>
    </p:spTree>
    <p:extLst>
      <p:ext uri="{BB962C8B-B14F-4D97-AF65-F5344CB8AC3E}">
        <p14:creationId xmlns:p14="http://schemas.microsoft.com/office/powerpoint/2010/main" xmlns="" val="313949547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tângulo de cantos arredondados 1"/>
          <p:cNvSpPr/>
          <p:nvPr/>
        </p:nvSpPr>
        <p:spPr>
          <a:xfrm>
            <a:off x="-252536" y="2636912"/>
            <a:ext cx="9649072" cy="1224136"/>
          </a:xfrm>
          <a:prstGeom prst="roundRect">
            <a:avLst/>
          </a:prstGeom>
          <a:solidFill>
            <a:srgbClr val="FFFF66"/>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pt-BR"/>
          </a:p>
        </p:txBody>
      </p:sp>
      <p:sp>
        <p:nvSpPr>
          <p:cNvPr id="3" name="CaixaDeTexto 2"/>
          <p:cNvSpPr txBox="1"/>
          <p:nvPr/>
        </p:nvSpPr>
        <p:spPr>
          <a:xfrm>
            <a:off x="-252536" y="2895037"/>
            <a:ext cx="9649072" cy="707886"/>
          </a:xfrm>
          <a:prstGeom prst="rect">
            <a:avLst/>
          </a:prstGeom>
          <a:no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pt-BR" sz="4000" b="1" dirty="0">
                <a:solidFill>
                  <a:schemeClr val="tx1"/>
                </a:solidFill>
                <a:latin typeface="Trebuchet MS"/>
                <a:cs typeface="Trebuchet MS"/>
              </a:rPr>
              <a:t>EL MINISTERIO DE JESÚS</a:t>
            </a:r>
          </a:p>
        </p:txBody>
      </p:sp>
    </p:spTree>
    <p:extLst>
      <p:ext uri="{BB962C8B-B14F-4D97-AF65-F5344CB8AC3E}">
        <p14:creationId xmlns:p14="http://schemas.microsoft.com/office/powerpoint/2010/main" xmlns="" val="4720517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xmlns="" val="4135956233"/>
              </p:ext>
            </p:extLst>
          </p:nvPr>
        </p:nvGraphicFramePr>
        <p:xfrm>
          <a:off x="467544" y="476672"/>
          <a:ext cx="7848872"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Rectángulo 1"/>
          <p:cNvSpPr/>
          <p:nvPr/>
        </p:nvSpPr>
        <p:spPr>
          <a:xfrm>
            <a:off x="762000" y="4796135"/>
            <a:ext cx="7759907" cy="461665"/>
          </a:xfrm>
          <a:prstGeom prst="rect">
            <a:avLst/>
          </a:prstGeom>
        </p:spPr>
        <p:txBody>
          <a:bodyPr wrap="none">
            <a:spAutoFit/>
          </a:bodyPr>
          <a:lstStyle/>
          <a:p>
            <a:r>
              <a:rPr lang="en-US" sz="2400" b="1" dirty="0" smtClean="0">
                <a:solidFill>
                  <a:srgbClr val="000000"/>
                </a:solidFill>
              </a:rPr>
              <a:t>La Gran </a:t>
            </a:r>
            <a:r>
              <a:rPr lang="en-US" sz="2400" b="1" dirty="0" err="1" smtClean="0">
                <a:solidFill>
                  <a:srgbClr val="000000"/>
                </a:solidFill>
              </a:rPr>
              <a:t>Comisión</a:t>
            </a:r>
            <a:r>
              <a:rPr lang="en-US" sz="2400" b="1" dirty="0" smtClean="0">
                <a:solidFill>
                  <a:srgbClr val="000000"/>
                </a:solidFill>
              </a:rPr>
              <a:t>                 </a:t>
            </a:r>
            <a:r>
              <a:rPr lang="en-US" sz="2400" b="1" dirty="0" err="1" smtClean="0">
                <a:solidFill>
                  <a:srgbClr val="000000"/>
                </a:solidFill>
              </a:rPr>
              <a:t>Multiplicación</a:t>
            </a:r>
            <a:r>
              <a:rPr lang="en-US" sz="2400" b="1" dirty="0" smtClean="0">
                <a:solidFill>
                  <a:srgbClr val="000000"/>
                </a:solidFill>
              </a:rPr>
              <a:t> </a:t>
            </a:r>
            <a:r>
              <a:rPr lang="en-US" sz="2400" b="1" dirty="0" err="1" smtClean="0">
                <a:solidFill>
                  <a:srgbClr val="000000"/>
                </a:solidFill>
              </a:rPr>
              <a:t>Contínua</a:t>
            </a:r>
            <a:endParaRPr lang="es-ES_tradnl" sz="2400" dirty="0">
              <a:solidFill>
                <a:srgbClr val="000000"/>
              </a:solidFill>
            </a:endParaRPr>
          </a:p>
        </p:txBody>
      </p:sp>
      <p:sp>
        <p:nvSpPr>
          <p:cNvPr id="9" name="Flecha derecha 30"/>
          <p:cNvSpPr/>
          <p:nvPr/>
        </p:nvSpPr>
        <p:spPr>
          <a:xfrm>
            <a:off x="3275856" y="4615487"/>
            <a:ext cx="822960" cy="822960"/>
          </a:xfrm>
          <a:prstGeom prst="rightArrow">
            <a:avLst/>
          </a:prstGeom>
          <a:solidFill>
            <a:srgbClr val="FFC000"/>
          </a:solidFill>
          <a:ln/>
        </p:spPr>
        <p:style>
          <a:lnRef idx="1">
            <a:schemeClr val="accent1"/>
          </a:lnRef>
          <a:fillRef idx="3">
            <a:schemeClr val="accent1"/>
          </a:fillRef>
          <a:effectRef idx="2">
            <a:schemeClr val="accent1"/>
          </a:effectRef>
          <a:fontRef idx="minor">
            <a:schemeClr val="lt1"/>
          </a:fontRef>
        </p:style>
        <p:txBody>
          <a:bodyPr/>
          <a:lstStyle/>
          <a:p>
            <a:endParaRPr lang="es-ES_tradnl"/>
          </a:p>
        </p:txBody>
      </p:sp>
    </p:spTree>
    <p:extLst>
      <p:ext uri="{BB962C8B-B14F-4D97-AF65-F5344CB8AC3E}">
        <p14:creationId xmlns:p14="http://schemas.microsoft.com/office/powerpoint/2010/main" xmlns="" val="37790031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tângulo de cantos arredondados 1"/>
          <p:cNvSpPr/>
          <p:nvPr/>
        </p:nvSpPr>
        <p:spPr>
          <a:xfrm>
            <a:off x="-252536" y="2636912"/>
            <a:ext cx="9649072" cy="1224136"/>
          </a:xfrm>
          <a:prstGeom prst="roundRect">
            <a:avLst/>
          </a:prstGeom>
          <a:solidFill>
            <a:srgbClr val="FFFF66"/>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pt-BR"/>
          </a:p>
        </p:txBody>
      </p:sp>
      <p:sp>
        <p:nvSpPr>
          <p:cNvPr id="3" name="CaixaDeTexto 2"/>
          <p:cNvSpPr txBox="1"/>
          <p:nvPr/>
        </p:nvSpPr>
        <p:spPr>
          <a:xfrm>
            <a:off x="-252536" y="2895037"/>
            <a:ext cx="9649072" cy="707886"/>
          </a:xfrm>
          <a:prstGeom prst="rect">
            <a:avLst/>
          </a:prstGeom>
          <a:no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pt-BR" sz="4000" b="1" dirty="0">
                <a:solidFill>
                  <a:schemeClr val="tx1"/>
                </a:solidFill>
                <a:latin typeface="Trebuchet MS"/>
                <a:cs typeface="Trebuchet MS"/>
              </a:rPr>
              <a:t>LA GRAN COMISIÓN</a:t>
            </a:r>
          </a:p>
        </p:txBody>
      </p:sp>
    </p:spTree>
    <p:extLst>
      <p:ext uri="{BB962C8B-B14F-4D97-AF65-F5344CB8AC3E}">
        <p14:creationId xmlns:p14="http://schemas.microsoft.com/office/powerpoint/2010/main" xmlns="" val="25946498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0" y="1239953"/>
            <a:ext cx="4572000" cy="1643527"/>
          </a:xfrm>
          <a:prstGeom prst="rect">
            <a:avLst/>
          </a:prstGeom>
        </p:spPr>
        <p:txBody>
          <a:bodyPr>
            <a:spAutoFit/>
          </a:bodyPr>
          <a:lstStyle/>
          <a:p>
            <a:pPr lvl="1" algn="just">
              <a:lnSpc>
                <a:spcPct val="90000"/>
              </a:lnSpc>
            </a:pPr>
            <a:r>
              <a:rPr lang="es-ES" sz="2800" dirty="0">
                <a:latin typeface="Trebuchet MS" pitchFamily="34" charset="0"/>
              </a:rPr>
              <a:t>La iglesia debería ir a </a:t>
            </a:r>
            <a:r>
              <a:rPr lang="es-ES" sz="2800" dirty="0" smtClean="0">
                <a:latin typeface="Trebuchet MS" pitchFamily="34" charset="0"/>
              </a:rPr>
              <a:t>muchas naciones </a:t>
            </a:r>
            <a:r>
              <a:rPr lang="es-ES" sz="2800" dirty="0">
                <a:latin typeface="Trebuchet MS" pitchFamily="34" charset="0"/>
              </a:rPr>
              <a:t>o grupos de personas (Hech.1:8).</a:t>
            </a:r>
          </a:p>
        </p:txBody>
      </p:sp>
      <p:sp>
        <p:nvSpPr>
          <p:cNvPr id="9" name="Retângulo 8"/>
          <p:cNvSpPr/>
          <p:nvPr/>
        </p:nvSpPr>
        <p:spPr>
          <a:xfrm>
            <a:off x="539552" y="3284984"/>
            <a:ext cx="4572000" cy="1643527"/>
          </a:xfrm>
          <a:prstGeom prst="rect">
            <a:avLst/>
          </a:prstGeom>
        </p:spPr>
        <p:txBody>
          <a:bodyPr>
            <a:spAutoFit/>
          </a:bodyPr>
          <a:lstStyle/>
          <a:p>
            <a:pPr marL="0" lvl="1">
              <a:lnSpc>
                <a:spcPct val="90000"/>
              </a:lnSpc>
            </a:pPr>
            <a:r>
              <a:rPr lang="es-ES" sz="2800" dirty="0">
                <a:latin typeface="Trebuchet MS" pitchFamily="34" charset="0"/>
              </a:rPr>
              <a:t>Plantando iglesias nativas</a:t>
            </a:r>
          </a:p>
          <a:p>
            <a:pPr lvl="1" indent="-457200">
              <a:lnSpc>
                <a:spcPct val="90000"/>
              </a:lnSpc>
              <a:buFont typeface="Arial" pitchFamily="34" charset="0"/>
              <a:buChar char="•"/>
            </a:pPr>
            <a:r>
              <a:rPr lang="es-ES" sz="2800" dirty="0">
                <a:latin typeface="Trebuchet MS" pitchFamily="34" charset="0"/>
              </a:rPr>
              <a:t>Instrucción</a:t>
            </a:r>
          </a:p>
          <a:p>
            <a:pPr lvl="1" indent="-457200">
              <a:lnSpc>
                <a:spcPct val="90000"/>
              </a:lnSpc>
              <a:buFont typeface="Arial" pitchFamily="34" charset="0"/>
              <a:buChar char="•"/>
            </a:pPr>
            <a:r>
              <a:rPr lang="es-ES" sz="2800" dirty="0">
                <a:latin typeface="Trebuchet MS" pitchFamily="34" charset="0"/>
              </a:rPr>
              <a:t>Bautismo</a:t>
            </a:r>
          </a:p>
          <a:p>
            <a:pPr lvl="1" indent="-457200">
              <a:lnSpc>
                <a:spcPct val="90000"/>
              </a:lnSpc>
              <a:buFont typeface="Arial" pitchFamily="34" charset="0"/>
              <a:buChar char="•"/>
            </a:pPr>
            <a:r>
              <a:rPr lang="es-ES" sz="2800" dirty="0">
                <a:latin typeface="Trebuchet MS" pitchFamily="34" charset="0"/>
              </a:rPr>
              <a:t>Discipulado</a:t>
            </a:r>
          </a:p>
        </p:txBody>
      </p:sp>
    </p:spTree>
    <p:extLst>
      <p:ext uri="{BB962C8B-B14F-4D97-AF65-F5344CB8AC3E}">
        <p14:creationId xmlns:p14="http://schemas.microsoft.com/office/powerpoint/2010/main" xmlns="" val="37907971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tângulo de cantos arredondados 1"/>
          <p:cNvSpPr/>
          <p:nvPr/>
        </p:nvSpPr>
        <p:spPr>
          <a:xfrm>
            <a:off x="-252536" y="2636912"/>
            <a:ext cx="9649072" cy="1224136"/>
          </a:xfrm>
          <a:prstGeom prst="roundRect">
            <a:avLst/>
          </a:prstGeom>
          <a:solidFill>
            <a:srgbClr val="FFFF66"/>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pt-BR"/>
          </a:p>
        </p:txBody>
      </p:sp>
      <p:sp>
        <p:nvSpPr>
          <p:cNvPr id="3" name="CaixaDeTexto 2"/>
          <p:cNvSpPr txBox="1"/>
          <p:nvPr/>
        </p:nvSpPr>
        <p:spPr>
          <a:xfrm>
            <a:off x="-252536" y="2895037"/>
            <a:ext cx="9649072" cy="707886"/>
          </a:xfrm>
          <a:prstGeom prst="rect">
            <a:avLst/>
          </a:prstGeom>
          <a:no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s-ES" sz="4000" b="1" dirty="0">
                <a:solidFill>
                  <a:schemeClr val="tx1"/>
                </a:solidFill>
                <a:latin typeface="Trebuchet MS"/>
                <a:cs typeface="Trebuchet MS"/>
              </a:rPr>
              <a:t>LA GRAN COMISIÓN EN EL NT</a:t>
            </a:r>
            <a:endParaRPr lang="pt-BR" sz="4000" b="1" dirty="0">
              <a:solidFill>
                <a:schemeClr val="tx1"/>
              </a:solidFill>
              <a:latin typeface="Trebuchet MS"/>
              <a:cs typeface="Trebuchet MS"/>
            </a:endParaRPr>
          </a:p>
        </p:txBody>
      </p:sp>
    </p:spTree>
    <p:extLst>
      <p:ext uri="{BB962C8B-B14F-4D97-AF65-F5344CB8AC3E}">
        <p14:creationId xmlns:p14="http://schemas.microsoft.com/office/powerpoint/2010/main" xmlns="" val="35410036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1865</TotalTime>
  <Words>2164</Words>
  <Application>Microsoft Office PowerPoint</Application>
  <PresentationFormat>Apresentação na tela (4:3)</PresentationFormat>
  <Paragraphs>187</Paragraphs>
  <Slides>43</Slides>
  <Notes>5</Notes>
  <HiddenSlides>0</HiddenSlides>
  <MMClips>0</MMClips>
  <ScaleCrop>false</ScaleCrop>
  <HeadingPairs>
    <vt:vector size="4" baseType="variant">
      <vt:variant>
        <vt:lpstr>Tema</vt:lpstr>
      </vt:variant>
      <vt:variant>
        <vt:i4>1</vt:i4>
      </vt:variant>
      <vt:variant>
        <vt:lpstr>Títulos de slides</vt:lpstr>
      </vt:variant>
      <vt:variant>
        <vt:i4>43</vt:i4>
      </vt:variant>
    </vt:vector>
  </HeadingPairs>
  <TitlesOfParts>
    <vt:vector size="44" baseType="lpstr">
      <vt:lpstr>Tema do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Fabio Bergamo</dc:creator>
  <cp:lastModifiedBy>ruth.leon</cp:lastModifiedBy>
  <cp:revision>113</cp:revision>
  <dcterms:created xsi:type="dcterms:W3CDTF">2012-04-28T23:49:53Z</dcterms:created>
  <dcterms:modified xsi:type="dcterms:W3CDTF">2012-05-04T14:39:06Z</dcterms:modified>
</cp:coreProperties>
</file>