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7" r:id="rId4"/>
    <p:sldId id="346" r:id="rId5"/>
    <p:sldId id="347" r:id="rId6"/>
    <p:sldId id="348" r:id="rId7"/>
    <p:sldId id="349" r:id="rId8"/>
    <p:sldId id="350" r:id="rId9"/>
    <p:sldId id="351" r:id="rId10"/>
    <p:sldId id="352" r:id="rId11"/>
    <p:sldId id="353" r:id="rId12"/>
    <p:sldId id="354" r:id="rId13"/>
    <p:sldId id="355" r:id="rId14"/>
    <p:sldId id="356" r:id="rId15"/>
    <p:sldId id="357" r:id="rId16"/>
    <p:sldId id="358" r:id="rId17"/>
    <p:sldId id="359" r:id="rId18"/>
    <p:sldId id="360" r:id="rId19"/>
    <p:sldId id="361" r:id="rId20"/>
    <p:sldId id="362" r:id="rId21"/>
    <p:sldId id="363" r:id="rId22"/>
    <p:sldId id="364" r:id="rId23"/>
    <p:sldId id="365" r:id="rId24"/>
    <p:sldId id="366" r:id="rId25"/>
    <p:sldId id="367" r:id="rId26"/>
    <p:sldId id="368" r:id="rId27"/>
    <p:sldId id="369" r:id="rId28"/>
    <p:sldId id="370" r:id="rId29"/>
    <p:sldId id="371" r:id="rId30"/>
    <p:sldId id="372" r:id="rId3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5FA26"/>
    <a:srgbClr val="FEFA60"/>
    <a:srgbClr val="FCFC96"/>
    <a:srgbClr val="FFFF66"/>
    <a:srgbClr val="FF6600"/>
    <a:srgbClr val="E7E200"/>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864" autoAdjust="0"/>
  </p:normalViewPr>
  <p:slideViewPr>
    <p:cSldViewPr>
      <p:cViewPr varScale="1">
        <p:scale>
          <a:sx n="46" d="100"/>
          <a:sy n="46" d="100"/>
        </p:scale>
        <p:origin x="-102" y="-10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09/05/2012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09/05/2012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09/05/2012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65949" y="1196752"/>
            <a:ext cx="5358179" cy="5262979"/>
          </a:xfrm>
          <a:prstGeom prst="rect">
            <a:avLst/>
          </a:prstGeom>
        </p:spPr>
        <p:txBody>
          <a:bodyPr wrap="square">
            <a:spAutoFit/>
          </a:bodyPr>
          <a:lstStyle/>
          <a:p>
            <a:r>
              <a:rPr lang="es-ES" sz="2800" dirty="0">
                <a:latin typeface="Trebuchet MS" pitchFamily="34" charset="0"/>
              </a:rPr>
              <a:t>La historia del mundo comienza con Dios actuando (</a:t>
            </a:r>
            <a:r>
              <a:rPr lang="es-ES" sz="2800" dirty="0" err="1">
                <a:latin typeface="Trebuchet MS" pitchFamily="34" charset="0"/>
              </a:rPr>
              <a:t>Gén</a:t>
            </a:r>
            <a:r>
              <a:rPr lang="es-ES" sz="2800" dirty="0">
                <a:latin typeface="Trebuchet MS" pitchFamily="34" charset="0"/>
              </a:rPr>
              <a:t>. 1:1</a:t>
            </a:r>
            <a:r>
              <a:rPr lang="es-ES" sz="2800" dirty="0" smtClean="0">
                <a:latin typeface="Trebuchet MS" pitchFamily="34" charset="0"/>
              </a:rPr>
              <a:t>)</a:t>
            </a:r>
          </a:p>
          <a:p>
            <a:endParaRPr lang="es-ES" sz="2800" dirty="0">
              <a:latin typeface="Trebuchet MS" pitchFamily="34" charset="0"/>
            </a:endParaRPr>
          </a:p>
          <a:p>
            <a:r>
              <a:rPr lang="es-ES" sz="2800" dirty="0">
                <a:latin typeface="Trebuchet MS" pitchFamily="34" charset="0"/>
              </a:rPr>
              <a:t>Permanecer en él (Juan 15:5). </a:t>
            </a:r>
          </a:p>
          <a:p>
            <a:endParaRPr lang="es-ES" sz="2800" dirty="0">
              <a:latin typeface="Trebuchet MS" pitchFamily="34" charset="0"/>
            </a:endParaRPr>
          </a:p>
          <a:p>
            <a:r>
              <a:rPr lang="es-ES" sz="2800" dirty="0">
                <a:latin typeface="Trebuchet MS" pitchFamily="34" charset="0"/>
              </a:rPr>
              <a:t>“En el fresco de la tarde, Adán y Eva entraban en comunión directa con el infinito Dios del universo. Ese es nuestro Dios, el Dios de las relaciones” (Russell </a:t>
            </a:r>
            <a:r>
              <a:rPr lang="es-ES" sz="2800" dirty="0" err="1">
                <a:latin typeface="Trebuchet MS" pitchFamily="34" charset="0"/>
              </a:rPr>
              <a:t>Burrill</a:t>
            </a:r>
            <a:r>
              <a:rPr lang="es-ES" sz="2800" dirty="0">
                <a:latin typeface="Trebuchet MS" pitchFamily="34" charset="0"/>
              </a:rPr>
              <a:t>, </a:t>
            </a:r>
            <a:r>
              <a:rPr lang="es-ES" sz="2800" dirty="0" err="1">
                <a:latin typeface="Trebuchet MS" pitchFamily="34" charset="0"/>
              </a:rPr>
              <a:t>Revolução</a:t>
            </a:r>
            <a:r>
              <a:rPr lang="es-ES" sz="2800" dirty="0">
                <a:latin typeface="Trebuchet MS" pitchFamily="34" charset="0"/>
              </a:rPr>
              <a:t> </a:t>
            </a:r>
            <a:r>
              <a:rPr lang="es-ES" sz="2800" dirty="0" err="1">
                <a:latin typeface="Trebuchet MS" pitchFamily="34" charset="0"/>
              </a:rPr>
              <a:t>na</a:t>
            </a:r>
            <a:r>
              <a:rPr lang="es-ES" sz="2800" dirty="0">
                <a:latin typeface="Trebuchet MS" pitchFamily="34" charset="0"/>
              </a:rPr>
              <a:t> </a:t>
            </a:r>
            <a:r>
              <a:rPr lang="es-ES" sz="2800" dirty="0" err="1">
                <a:latin typeface="Trebuchet MS" pitchFamily="34" charset="0"/>
              </a:rPr>
              <a:t>Igreja</a:t>
            </a:r>
            <a:r>
              <a:rPr lang="es-ES" sz="2800" dirty="0">
                <a:latin typeface="Trebuchet MS" pitchFamily="34" charset="0"/>
              </a:rPr>
              <a:t> [Revolución en la iglesia], p. 24)</a:t>
            </a:r>
          </a:p>
        </p:txBody>
      </p:sp>
    </p:spTree>
    <p:extLst>
      <p:ext uri="{BB962C8B-B14F-4D97-AF65-F5344CB8AC3E}">
        <p14:creationId xmlns="" xmlns:p14="http://schemas.microsoft.com/office/powerpoint/2010/main" val="1368008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dirty="0">
                <a:latin typeface="Trebuchet MS"/>
                <a:cs typeface="Trebuchet MS"/>
              </a:rPr>
              <a:t>ACCIONES DEL GP = HACIA ARRIBA</a:t>
            </a:r>
          </a:p>
        </p:txBody>
      </p:sp>
    </p:spTree>
    <p:extLst>
      <p:ext uri="{BB962C8B-B14F-4D97-AF65-F5344CB8AC3E}">
        <p14:creationId xmlns="" xmlns:p14="http://schemas.microsoft.com/office/powerpoint/2010/main" val="10652676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0" y="1196752"/>
            <a:ext cx="6150267" cy="4832092"/>
          </a:xfrm>
          <a:prstGeom prst="rect">
            <a:avLst/>
          </a:prstGeom>
        </p:spPr>
        <p:txBody>
          <a:bodyPr wrap="square">
            <a:spAutoFit/>
          </a:bodyPr>
          <a:lstStyle/>
          <a:p>
            <a:pPr marL="342900" indent="173038">
              <a:buFont typeface="Arial"/>
              <a:buChar char="•"/>
            </a:pPr>
            <a:r>
              <a:rPr lang="es-ES" sz="2800" dirty="0">
                <a:latin typeface="Trebuchet MS" pitchFamily="34" charset="0"/>
              </a:rPr>
              <a:t>Liderazgo espiritual.</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Sentido de la presencia de Dios en el Grupo.</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Oración entre los miembros.</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Proyectos de oración </a:t>
            </a:r>
            <a:r>
              <a:rPr lang="es-ES" sz="2800" dirty="0" smtClean="0">
                <a:latin typeface="Trebuchet MS" pitchFamily="34" charset="0"/>
              </a:rPr>
              <a:t>intercesora.</a:t>
            </a:r>
            <a:endParaRPr lang="es-ES" sz="2800" dirty="0">
              <a:latin typeface="Trebuchet MS" pitchFamily="34" charset="0"/>
            </a:endParaRP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smtClean="0">
                <a:latin typeface="Trebuchet MS" pitchFamily="34" charset="0"/>
              </a:rPr>
              <a:t>Comunión </a:t>
            </a:r>
            <a:r>
              <a:rPr lang="es-ES" sz="2800" dirty="0">
                <a:latin typeface="Trebuchet MS" pitchFamily="34" charset="0"/>
              </a:rPr>
              <a:t>personal y familiar con Dios.</a:t>
            </a:r>
          </a:p>
        </p:txBody>
      </p:sp>
    </p:spTree>
    <p:extLst>
      <p:ext uri="{BB962C8B-B14F-4D97-AF65-F5344CB8AC3E}">
        <p14:creationId xmlns="" xmlns:p14="http://schemas.microsoft.com/office/powerpoint/2010/main" val="9611744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0" y="1196751"/>
            <a:ext cx="6366291" cy="4832092"/>
          </a:xfrm>
          <a:prstGeom prst="rect">
            <a:avLst/>
          </a:prstGeom>
        </p:spPr>
        <p:txBody>
          <a:bodyPr wrap="square">
            <a:spAutoFit/>
          </a:bodyPr>
          <a:lstStyle/>
          <a:p>
            <a:pPr marL="342900" indent="173038">
              <a:buFont typeface="Arial"/>
              <a:buChar char="•"/>
            </a:pPr>
            <a:r>
              <a:rPr lang="es-ES" sz="2800" dirty="0" smtClean="0">
                <a:latin typeface="Trebuchet MS" pitchFamily="34" charset="0"/>
              </a:rPr>
              <a:t>Tiempo </a:t>
            </a:r>
            <a:r>
              <a:rPr lang="es-ES" sz="2800" dirty="0">
                <a:latin typeface="Trebuchet MS" pitchFamily="34" charset="0"/>
              </a:rPr>
              <a:t>diario junto con Dios.</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Estudio diario de la Biblia, de la lección de la Escuela sabática y del Espíritu de profecía. </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Ayuno y vigilias.</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Visitas de oración.</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Compartir la alegría del evangelio.</a:t>
            </a:r>
          </a:p>
        </p:txBody>
      </p:sp>
    </p:spTree>
    <p:extLst>
      <p:ext uri="{BB962C8B-B14F-4D97-AF65-F5344CB8AC3E}">
        <p14:creationId xmlns="" xmlns:p14="http://schemas.microsoft.com/office/powerpoint/2010/main" val="6943866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51520" y="908720"/>
            <a:ext cx="6120680" cy="5816977"/>
          </a:xfrm>
          <a:prstGeom prst="rect">
            <a:avLst/>
          </a:prstGeom>
        </p:spPr>
        <p:txBody>
          <a:bodyPr wrap="square">
            <a:spAutoFit/>
          </a:bodyPr>
          <a:lstStyle/>
          <a:p>
            <a:pPr lvl="0" algn="ctr"/>
            <a:r>
              <a:rPr lang="es-ES" sz="2400" dirty="0">
                <a:latin typeface="Trebuchet MS" pitchFamily="34" charset="0"/>
              </a:rPr>
              <a:t>“El grupo deberá comprender lo que Dios quiere que acontezca a los miembros individualmente; que sean sensibles a su plan para la vida de cada uno y que sientan el toque de él en su corazón. La respuesta individual al toque del Espíritu Santo de Dios es una parte fundamental en la vida del grupo pequeño. Sintiendo la presencia del Espíritu Santo en su vida, los miembros darán apoyo a los planes del grupo. A medida que sean impresionados por el Espíritu, harán cosas extraordinarias para Dios</a:t>
            </a:r>
            <a:r>
              <a:rPr lang="es-ES" sz="2400" dirty="0" smtClean="0">
                <a:latin typeface="Trebuchet MS" pitchFamily="34" charset="0"/>
              </a:rPr>
              <a:t>”.</a:t>
            </a:r>
            <a:endParaRPr lang="es-ES" sz="2000" dirty="0" smtClean="0">
              <a:latin typeface="Trebuchet MS" pitchFamily="34" charset="0"/>
            </a:endParaRPr>
          </a:p>
          <a:p>
            <a:pPr lvl="0" algn="ctr"/>
            <a:r>
              <a:rPr lang="es-ES" sz="2000" dirty="0" smtClean="0">
                <a:latin typeface="Trebuchet MS" pitchFamily="34" charset="0"/>
              </a:rPr>
              <a:t> </a:t>
            </a:r>
            <a:r>
              <a:rPr lang="es-ES" sz="2000" i="1" dirty="0" smtClean="0">
                <a:latin typeface="Trebuchet MS" pitchFamily="34" charset="0"/>
              </a:rPr>
              <a:t>(</a:t>
            </a:r>
            <a:r>
              <a:rPr lang="es-ES" sz="2000" i="1" dirty="0" err="1" smtClean="0">
                <a:latin typeface="Trebuchet MS" pitchFamily="34" charset="0"/>
              </a:rPr>
              <a:t>Kurt</a:t>
            </a:r>
            <a:r>
              <a:rPr lang="es-ES" sz="2000" i="1" dirty="0" smtClean="0">
                <a:latin typeface="Trebuchet MS" pitchFamily="34" charset="0"/>
              </a:rPr>
              <a:t> W. Johnson, </a:t>
            </a:r>
            <a:r>
              <a:rPr lang="es-ES" sz="2000" i="1" dirty="0" err="1" smtClean="0">
                <a:latin typeface="Trebuchet MS" pitchFamily="34" charset="0"/>
              </a:rPr>
              <a:t>Pequenos</a:t>
            </a:r>
            <a:r>
              <a:rPr lang="es-ES" sz="2000" i="1" dirty="0" smtClean="0">
                <a:latin typeface="Trebuchet MS" pitchFamily="34" charset="0"/>
              </a:rPr>
              <a:t> Grupos para o tempo do </a:t>
            </a:r>
            <a:r>
              <a:rPr lang="es-ES" sz="2000" i="1" dirty="0" err="1" smtClean="0">
                <a:latin typeface="Trebuchet MS" pitchFamily="34" charset="0"/>
              </a:rPr>
              <a:t>Fim</a:t>
            </a:r>
            <a:r>
              <a:rPr lang="es-ES" sz="2000" i="1" dirty="0" smtClean="0">
                <a:latin typeface="Trebuchet MS" pitchFamily="34" charset="0"/>
              </a:rPr>
              <a:t> [Grupos pequeños para el tiempo del fin], p. 118) </a:t>
            </a:r>
            <a:r>
              <a:rPr lang="es-ES" sz="2000" dirty="0" smtClean="0">
                <a:latin typeface="Trebuchet MS" pitchFamily="34" charset="0"/>
              </a:rPr>
              <a:t> </a:t>
            </a:r>
            <a:endParaRPr lang="es-ES" sz="2000" i="1" dirty="0">
              <a:latin typeface="Trebuchet MS" pitchFamily="34" charset="0"/>
            </a:endParaRPr>
          </a:p>
        </p:txBody>
      </p:sp>
    </p:spTree>
    <p:extLst>
      <p:ext uri="{BB962C8B-B14F-4D97-AF65-F5344CB8AC3E}">
        <p14:creationId xmlns="" xmlns:p14="http://schemas.microsoft.com/office/powerpoint/2010/main" val="17375899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dirty="0">
                <a:latin typeface="Trebuchet MS"/>
                <a:cs typeface="Trebuchet MS"/>
              </a:rPr>
              <a:t>HACIA ADENTRO</a:t>
            </a:r>
          </a:p>
        </p:txBody>
      </p:sp>
    </p:spTree>
    <p:extLst>
      <p:ext uri="{BB962C8B-B14F-4D97-AF65-F5344CB8AC3E}">
        <p14:creationId xmlns="" xmlns:p14="http://schemas.microsoft.com/office/powerpoint/2010/main" val="9678685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47584" y="836712"/>
            <a:ext cx="5016504" cy="5262979"/>
          </a:xfrm>
          <a:prstGeom prst="rect">
            <a:avLst/>
          </a:prstGeom>
        </p:spPr>
        <p:txBody>
          <a:bodyPr wrap="square">
            <a:spAutoFit/>
          </a:bodyPr>
          <a:lstStyle/>
          <a:p>
            <a:pPr lvl="0" algn="just"/>
            <a:endParaRPr lang="es-ES" sz="2400" dirty="0">
              <a:latin typeface="Trebuchet MS" pitchFamily="34" charset="0"/>
            </a:endParaRPr>
          </a:p>
          <a:p>
            <a:pPr lvl="0" algn="just"/>
            <a:r>
              <a:rPr lang="es-ES" sz="2400" dirty="0">
                <a:latin typeface="Trebuchet MS" pitchFamily="34" charset="0"/>
              </a:rPr>
              <a:t>“Preocupémonos los unos por los otros, a fin de estimularnos al amor y a las buenas obras” (</a:t>
            </a:r>
            <a:r>
              <a:rPr lang="es-ES" sz="2400" dirty="0" err="1">
                <a:latin typeface="Trebuchet MS" pitchFamily="34" charset="0"/>
              </a:rPr>
              <a:t>Heb</a:t>
            </a:r>
            <a:r>
              <a:rPr lang="es-ES" sz="2400" dirty="0">
                <a:latin typeface="Trebuchet MS" pitchFamily="34" charset="0"/>
              </a:rPr>
              <a:t>. 10:24) </a:t>
            </a:r>
          </a:p>
          <a:p>
            <a:pPr lvl="0" algn="just"/>
            <a:endParaRPr lang="es-ES" sz="2400" dirty="0">
              <a:latin typeface="Trebuchet MS" pitchFamily="34" charset="0"/>
            </a:endParaRPr>
          </a:p>
          <a:p>
            <a:pPr lvl="0" algn="just"/>
            <a:r>
              <a:rPr lang="es-ES" sz="2400" dirty="0">
                <a:latin typeface="Trebuchet MS" pitchFamily="34" charset="0"/>
              </a:rPr>
              <a:t>“Es un cuerpo de creyentes experimentando comunidad en Cristo. Una familia en la que todos cuidan los unos de los otros y que extiende el amor de Cristo”. (</a:t>
            </a:r>
            <a:r>
              <a:rPr lang="es-ES" sz="2400" dirty="0" err="1">
                <a:latin typeface="Trebuchet MS" pitchFamily="34" charset="0"/>
              </a:rPr>
              <a:t>Jim</a:t>
            </a:r>
            <a:r>
              <a:rPr lang="es-ES" sz="2400" dirty="0">
                <a:latin typeface="Trebuchet MS" pitchFamily="34" charset="0"/>
              </a:rPr>
              <a:t> </a:t>
            </a:r>
            <a:r>
              <a:rPr lang="es-ES" sz="2400" dirty="0" err="1">
                <a:latin typeface="Trebuchet MS" pitchFamily="34" charset="0"/>
              </a:rPr>
              <a:t>Egli</a:t>
            </a:r>
            <a:r>
              <a:rPr lang="es-ES" sz="2400" dirty="0">
                <a:latin typeface="Trebuchet MS" pitchFamily="34" charset="0"/>
              </a:rPr>
              <a:t>, </a:t>
            </a:r>
            <a:r>
              <a:rPr lang="es-ES" sz="2400" dirty="0" err="1">
                <a:latin typeface="Trebuchet MS" pitchFamily="34" charset="0"/>
              </a:rPr>
              <a:t>Melhorando</a:t>
            </a:r>
            <a:r>
              <a:rPr lang="es-ES" sz="2400" dirty="0">
                <a:latin typeface="Trebuchet MS" pitchFamily="34" charset="0"/>
              </a:rPr>
              <a:t> a </a:t>
            </a:r>
            <a:r>
              <a:rPr lang="es-ES" sz="2400" dirty="0" err="1">
                <a:latin typeface="Trebuchet MS" pitchFamily="34" charset="0"/>
              </a:rPr>
              <a:t>dinâmica</a:t>
            </a:r>
            <a:r>
              <a:rPr lang="es-ES" sz="2400" dirty="0">
                <a:latin typeface="Trebuchet MS" pitchFamily="34" charset="0"/>
              </a:rPr>
              <a:t> da Célula [Mejorando la dinámica de la célula], p. 30). </a:t>
            </a:r>
          </a:p>
        </p:txBody>
      </p:sp>
    </p:spTree>
    <p:extLst>
      <p:ext uri="{BB962C8B-B14F-4D97-AF65-F5344CB8AC3E}">
        <p14:creationId xmlns="" xmlns:p14="http://schemas.microsoft.com/office/powerpoint/2010/main" val="41232788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39701" y="1340768"/>
            <a:ext cx="5088512" cy="4154984"/>
          </a:xfrm>
          <a:prstGeom prst="rect">
            <a:avLst/>
          </a:prstGeom>
        </p:spPr>
        <p:txBody>
          <a:bodyPr wrap="square">
            <a:spAutoFit/>
          </a:bodyPr>
          <a:lstStyle/>
          <a:p>
            <a:pPr lvl="0" algn="just"/>
            <a:r>
              <a:rPr lang="es-ES" sz="2400" dirty="0">
                <a:latin typeface="Trebuchet MS" pitchFamily="34" charset="0"/>
              </a:rPr>
              <a:t>“Nos reunimos para edificarnos los unos a los otros a través del intercambio de pensamientos y de sentimientos, y para recibir fuerza, luz y coraje al conocer las esperanzas y las aspiraciones los unos de los otros, y a través de nuestras oraciones sinceras y sentidas, ofrecidas por la fe, recibimos refrigerio y vigor de la fuente de nuestra fuerza [...]</a:t>
            </a:r>
          </a:p>
        </p:txBody>
      </p:sp>
    </p:spTree>
    <p:extLst>
      <p:ext uri="{BB962C8B-B14F-4D97-AF65-F5344CB8AC3E}">
        <p14:creationId xmlns="" xmlns:p14="http://schemas.microsoft.com/office/powerpoint/2010/main" val="16044577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47584" y="836712"/>
            <a:ext cx="5664576" cy="6001643"/>
          </a:xfrm>
          <a:prstGeom prst="rect">
            <a:avLst/>
          </a:prstGeom>
        </p:spPr>
        <p:txBody>
          <a:bodyPr wrap="square">
            <a:spAutoFit/>
          </a:bodyPr>
          <a:lstStyle/>
          <a:p>
            <a:pPr lvl="0" algn="just"/>
            <a:r>
              <a:rPr lang="es-ES" sz="2400" dirty="0">
                <a:latin typeface="Trebuchet MS" pitchFamily="34" charset="0"/>
              </a:rPr>
              <a:t>Todos los que avanzan en la caminata cristiana deben tener, y tendrán, una experiencia que es viva, que es nueva e interesante. Una experiencia viva está compuesta de pruebas diarias, de conflictos y tentaciones, de grandes esfuerzos y de victorias, y de gran paz y alegría, que se ganan a través de Jesús</a:t>
            </a:r>
            <a:r>
              <a:rPr lang="es-ES" sz="2400" dirty="0" smtClean="0">
                <a:latin typeface="Trebuchet MS" pitchFamily="34" charset="0"/>
              </a:rPr>
              <a:t>.</a:t>
            </a:r>
          </a:p>
          <a:p>
            <a:pPr lvl="0" algn="just"/>
            <a:endParaRPr lang="es-ES" sz="2400" dirty="0">
              <a:latin typeface="Trebuchet MS" pitchFamily="34" charset="0"/>
            </a:endParaRPr>
          </a:p>
          <a:p>
            <a:pPr lvl="0" algn="just"/>
            <a:r>
              <a:rPr lang="es-ES" sz="2400" dirty="0">
                <a:latin typeface="Trebuchet MS" pitchFamily="34" charset="0"/>
              </a:rPr>
              <a:t>Un relato simple de estas experiencias</a:t>
            </a:r>
          </a:p>
          <a:p>
            <a:pPr lvl="0" algn="just"/>
            <a:r>
              <a:rPr lang="es-ES" sz="2400" dirty="0">
                <a:latin typeface="Trebuchet MS" pitchFamily="34" charset="0"/>
              </a:rPr>
              <a:t>da luz, fuerza y </a:t>
            </a:r>
            <a:r>
              <a:rPr lang="es-ES" sz="2400" dirty="0" smtClean="0">
                <a:latin typeface="Trebuchet MS" pitchFamily="34" charset="0"/>
              </a:rPr>
              <a:t>conocimiento, que </a:t>
            </a:r>
            <a:r>
              <a:rPr lang="es-ES" sz="2400" dirty="0">
                <a:latin typeface="Trebuchet MS" pitchFamily="34" charset="0"/>
              </a:rPr>
              <a:t>ayudará a otros </a:t>
            </a:r>
            <a:r>
              <a:rPr lang="es-ES" sz="2400" dirty="0" smtClean="0">
                <a:latin typeface="Trebuchet MS" pitchFamily="34" charset="0"/>
              </a:rPr>
              <a:t> en </a:t>
            </a:r>
            <a:r>
              <a:rPr lang="es-ES" sz="2400" dirty="0">
                <a:latin typeface="Trebuchet MS" pitchFamily="34" charset="0"/>
              </a:rPr>
              <a:t>su avance en </a:t>
            </a:r>
          </a:p>
          <a:p>
            <a:pPr lvl="0" algn="just"/>
            <a:r>
              <a:rPr lang="es-ES" sz="2400" dirty="0">
                <a:latin typeface="Trebuchet MS" pitchFamily="34" charset="0"/>
              </a:rPr>
              <a:t>la vida para Dios”</a:t>
            </a:r>
          </a:p>
          <a:p>
            <a:pPr lvl="0" algn="just"/>
            <a:r>
              <a:rPr lang="es-ES" sz="2000" i="1" dirty="0">
                <a:latin typeface="Trebuchet MS" pitchFamily="34" charset="0"/>
              </a:rPr>
              <a:t> (Elena de White, Testimonies, </a:t>
            </a:r>
            <a:r>
              <a:rPr lang="es-ES" sz="2000" i="1" dirty="0" smtClean="0">
                <a:latin typeface="Trebuchet MS" pitchFamily="34" charset="0"/>
              </a:rPr>
              <a:t>t</a:t>
            </a:r>
            <a:r>
              <a:rPr lang="es-ES" sz="2000" i="1" dirty="0">
                <a:latin typeface="Trebuchet MS" pitchFamily="34" charset="0"/>
              </a:rPr>
              <a:t>. 2, pp. </a:t>
            </a:r>
            <a:r>
              <a:rPr lang="es-ES" sz="2000" i="1" dirty="0" smtClean="0">
                <a:latin typeface="Trebuchet MS" pitchFamily="34" charset="0"/>
              </a:rPr>
              <a:t>578, 579</a:t>
            </a:r>
            <a:r>
              <a:rPr lang="es-ES" sz="2000" i="1" dirty="0">
                <a:latin typeface="Trebuchet MS" pitchFamily="34" charset="0"/>
              </a:rPr>
              <a:t>).</a:t>
            </a:r>
          </a:p>
        </p:txBody>
      </p:sp>
    </p:spTree>
    <p:extLst>
      <p:ext uri="{BB962C8B-B14F-4D97-AF65-F5344CB8AC3E}">
        <p14:creationId xmlns="" xmlns:p14="http://schemas.microsoft.com/office/powerpoint/2010/main" val="25079964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dirty="0">
                <a:latin typeface="Trebuchet MS"/>
                <a:cs typeface="Trebuchet MS"/>
              </a:rPr>
              <a:t>PRINCIPIOS DEL GP - HACIA ADENTRO: </a:t>
            </a:r>
          </a:p>
        </p:txBody>
      </p:sp>
    </p:spTree>
    <p:extLst>
      <p:ext uri="{BB962C8B-B14F-4D97-AF65-F5344CB8AC3E}">
        <p14:creationId xmlns="" xmlns:p14="http://schemas.microsoft.com/office/powerpoint/2010/main" val="29975966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15284" y="6135687"/>
            <a:ext cx="349262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Atmosfera agradable </a:t>
            </a:r>
            <a:endParaRPr lang="es-PE" sz="2400" dirty="0">
              <a:latin typeface="Trebuchet MS" pitchFamily="34" charset="0"/>
            </a:endParaRPr>
          </a:p>
        </p:txBody>
      </p:sp>
      <p:sp>
        <p:nvSpPr>
          <p:cNvPr id="3" name="Retângulo 2"/>
          <p:cNvSpPr/>
          <p:nvPr/>
        </p:nvSpPr>
        <p:spPr>
          <a:xfrm>
            <a:off x="179512" y="917621"/>
            <a:ext cx="35283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Afirmación</a:t>
            </a:r>
            <a:endParaRPr lang="es-PE" sz="2400" dirty="0">
              <a:latin typeface="Trebuchet MS" pitchFamily="34" charset="0"/>
            </a:endParaRPr>
          </a:p>
        </p:txBody>
      </p:sp>
      <p:sp>
        <p:nvSpPr>
          <p:cNvPr id="4" name="Retângulo 3"/>
          <p:cNvSpPr/>
          <p:nvPr/>
        </p:nvSpPr>
        <p:spPr>
          <a:xfrm>
            <a:off x="179512" y="1484784"/>
            <a:ext cx="35283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Compromiso</a:t>
            </a:r>
            <a:endParaRPr lang="es-PE" sz="2400" dirty="0">
              <a:latin typeface="Trebuchet MS" pitchFamily="34" charset="0"/>
            </a:endParaRPr>
          </a:p>
        </p:txBody>
      </p:sp>
      <p:sp>
        <p:nvSpPr>
          <p:cNvPr id="5" name="Retângulo 4"/>
          <p:cNvSpPr/>
          <p:nvPr/>
        </p:nvSpPr>
        <p:spPr>
          <a:xfrm>
            <a:off x="179512" y="2060848"/>
            <a:ext cx="352839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Honestidad</a:t>
            </a:r>
            <a:endParaRPr lang="es-PE" sz="2400" dirty="0">
              <a:latin typeface="Trebuchet MS" pitchFamily="34" charset="0"/>
            </a:endParaRPr>
          </a:p>
        </p:txBody>
      </p:sp>
      <p:sp>
        <p:nvSpPr>
          <p:cNvPr id="6" name="Retângulo 5"/>
          <p:cNvSpPr/>
          <p:nvPr/>
        </p:nvSpPr>
        <p:spPr>
          <a:xfrm>
            <a:off x="166401" y="2636912"/>
            <a:ext cx="354368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pt-BR" sz="2400" dirty="0">
                <a:latin typeface="Trebuchet MS" pitchFamily="34" charset="0"/>
              </a:rPr>
              <a:t>Apertura</a:t>
            </a:r>
          </a:p>
        </p:txBody>
      </p:sp>
      <p:sp>
        <p:nvSpPr>
          <p:cNvPr id="7" name="Retângulo 6"/>
          <p:cNvSpPr/>
          <p:nvPr/>
        </p:nvSpPr>
        <p:spPr>
          <a:xfrm>
            <a:off x="182851" y="3212976"/>
            <a:ext cx="352449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Confidencialidad</a:t>
            </a:r>
            <a:endParaRPr lang="es-PE" sz="2400" dirty="0">
              <a:latin typeface="Trebuchet MS" pitchFamily="34" charset="0"/>
            </a:endParaRPr>
          </a:p>
        </p:txBody>
      </p:sp>
      <p:sp>
        <p:nvSpPr>
          <p:cNvPr id="8" name="Retângulo 7"/>
          <p:cNvSpPr/>
          <p:nvPr/>
        </p:nvSpPr>
        <p:spPr>
          <a:xfrm>
            <a:off x="196919" y="3794264"/>
            <a:ext cx="3508084"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Sensibilidad</a:t>
            </a:r>
            <a:endParaRPr lang="es-PE" sz="2400" dirty="0">
              <a:latin typeface="Trebuchet MS" pitchFamily="34" charset="0"/>
            </a:endParaRPr>
          </a:p>
        </p:txBody>
      </p:sp>
      <p:sp>
        <p:nvSpPr>
          <p:cNvPr id="10" name="Retângulo 9"/>
          <p:cNvSpPr/>
          <p:nvPr/>
        </p:nvSpPr>
        <p:spPr>
          <a:xfrm>
            <a:off x="205977" y="4379620"/>
            <a:ext cx="3497515"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Responsabilidad</a:t>
            </a:r>
            <a:endParaRPr lang="es-PE" sz="2400" dirty="0">
              <a:latin typeface="Trebuchet MS" pitchFamily="34" charset="0"/>
            </a:endParaRPr>
          </a:p>
        </p:txBody>
      </p:sp>
      <p:sp>
        <p:nvSpPr>
          <p:cNvPr id="11" name="Retângulo 10"/>
          <p:cNvSpPr/>
          <p:nvPr/>
        </p:nvSpPr>
        <p:spPr>
          <a:xfrm>
            <a:off x="215284" y="4955684"/>
            <a:ext cx="348665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Reproducción</a:t>
            </a:r>
            <a:endParaRPr lang="es-PE" sz="2400" dirty="0">
              <a:latin typeface="Trebuchet MS" pitchFamily="34" charset="0"/>
            </a:endParaRPr>
          </a:p>
        </p:txBody>
      </p:sp>
      <p:sp>
        <p:nvSpPr>
          <p:cNvPr id="12" name="Retângulo 11"/>
          <p:cNvSpPr/>
          <p:nvPr/>
        </p:nvSpPr>
        <p:spPr>
          <a:xfrm>
            <a:off x="197165" y="5550331"/>
            <a:ext cx="350779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es-PE" sz="2400" dirty="0" smtClean="0">
                <a:latin typeface="Trebuchet MS" pitchFamily="34" charset="0"/>
              </a:rPr>
              <a:t>Relevancia</a:t>
            </a:r>
            <a:endParaRPr lang="es-PE" sz="2400" dirty="0">
              <a:latin typeface="Trebuchet MS" pitchFamily="34" charset="0"/>
            </a:endParaRPr>
          </a:p>
        </p:txBody>
      </p:sp>
    </p:spTree>
    <p:extLst>
      <p:ext uri="{BB962C8B-B14F-4D97-AF65-F5344CB8AC3E}">
        <p14:creationId xmlns="" xmlns:p14="http://schemas.microsoft.com/office/powerpoint/2010/main" val="14036691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dirty="0">
                <a:latin typeface="Trebuchet MS"/>
                <a:cs typeface="Trebuchet MS"/>
              </a:rPr>
              <a:t>HACIA FUERA</a:t>
            </a:r>
          </a:p>
        </p:txBody>
      </p:sp>
    </p:spTree>
    <p:extLst>
      <p:ext uri="{BB962C8B-B14F-4D97-AF65-F5344CB8AC3E}">
        <p14:creationId xmlns="" xmlns:p14="http://schemas.microsoft.com/office/powerpoint/2010/main" val="24749791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47584" y="836712"/>
            <a:ext cx="5088512" cy="5447645"/>
          </a:xfrm>
          <a:prstGeom prst="rect">
            <a:avLst/>
          </a:prstGeom>
        </p:spPr>
        <p:txBody>
          <a:bodyPr wrap="square">
            <a:spAutoFit/>
          </a:bodyPr>
          <a:lstStyle/>
          <a:p>
            <a:pPr algn="just"/>
            <a:r>
              <a:rPr lang="es-ES" sz="2400" dirty="0">
                <a:latin typeface="Trebuchet MS"/>
                <a:cs typeface="Trebuchet MS"/>
              </a:rPr>
              <a:t>“Un grupo no puede ser lleno del Espíritu Santo si no busca a otros afuera del grupo. Dios llamó a las personas para que se ‘reúnan’, pero también las llamó para ‘ir’. Dios desafía a los grupos pequeños para que lo ayuden a cumplir su misión evangélica. Los líderes de los Grupos deben ser el modelo del evangelismo. Ese es un factor indispensable para el éxito de un grupo pequeño”. </a:t>
            </a:r>
          </a:p>
          <a:p>
            <a:pPr algn="just"/>
            <a:r>
              <a:rPr lang="es-ES" sz="2000" i="1" dirty="0">
                <a:latin typeface="Trebuchet MS"/>
                <a:cs typeface="Trebuchet MS"/>
              </a:rPr>
              <a:t>(</a:t>
            </a:r>
            <a:r>
              <a:rPr lang="es-ES" sz="2000" i="1" dirty="0" err="1">
                <a:latin typeface="Trebuchet MS"/>
                <a:cs typeface="Trebuchet MS"/>
              </a:rPr>
              <a:t>Kurt</a:t>
            </a:r>
            <a:r>
              <a:rPr lang="es-ES" sz="2000" i="1" dirty="0">
                <a:latin typeface="Trebuchet MS"/>
                <a:cs typeface="Trebuchet MS"/>
              </a:rPr>
              <a:t> Johnson, </a:t>
            </a:r>
            <a:r>
              <a:rPr lang="es-ES" sz="2000" i="1" dirty="0" err="1">
                <a:latin typeface="Trebuchet MS"/>
                <a:cs typeface="Trebuchet MS"/>
              </a:rPr>
              <a:t>Pequenos</a:t>
            </a:r>
            <a:r>
              <a:rPr lang="es-ES" sz="2000" i="1" dirty="0">
                <a:latin typeface="Trebuchet MS"/>
                <a:cs typeface="Trebuchet MS"/>
              </a:rPr>
              <a:t> Grupos Para o Tempo do </a:t>
            </a:r>
            <a:r>
              <a:rPr lang="es-ES" sz="2000" i="1" dirty="0" err="1">
                <a:latin typeface="Trebuchet MS"/>
                <a:cs typeface="Trebuchet MS"/>
              </a:rPr>
              <a:t>Fim</a:t>
            </a:r>
            <a:r>
              <a:rPr lang="es-ES" sz="2000" i="1" dirty="0">
                <a:latin typeface="Trebuchet MS"/>
                <a:cs typeface="Trebuchet MS"/>
              </a:rPr>
              <a:t> [Grupos pequeños para el tiempo del fin], p. 119) </a:t>
            </a:r>
            <a:endParaRPr lang="en-US" sz="2000" i="1" dirty="0">
              <a:latin typeface="Trebuchet MS"/>
              <a:cs typeface="Trebuchet MS"/>
            </a:endParaRPr>
          </a:p>
        </p:txBody>
      </p:sp>
    </p:spTree>
    <p:extLst>
      <p:ext uri="{BB962C8B-B14F-4D97-AF65-F5344CB8AC3E}">
        <p14:creationId xmlns="" xmlns:p14="http://schemas.microsoft.com/office/powerpoint/2010/main" val="3228007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dirty="0">
                <a:latin typeface="Trebuchet MS"/>
                <a:cs typeface="Trebuchet MS"/>
              </a:rPr>
              <a:t>ACCIONES DEL GP – HACIA FUERA</a:t>
            </a:r>
          </a:p>
        </p:txBody>
      </p:sp>
    </p:spTree>
    <p:extLst>
      <p:ext uri="{BB962C8B-B14F-4D97-AF65-F5344CB8AC3E}">
        <p14:creationId xmlns="" xmlns:p14="http://schemas.microsoft.com/office/powerpoint/2010/main" val="235608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54974" y="1196752"/>
            <a:ext cx="4656464" cy="4832092"/>
          </a:xfrm>
          <a:prstGeom prst="rect">
            <a:avLst/>
          </a:prstGeom>
        </p:spPr>
        <p:txBody>
          <a:bodyPr wrap="square">
            <a:spAutoFit/>
          </a:bodyPr>
          <a:lstStyle/>
          <a:p>
            <a:pPr marL="342900" indent="173038">
              <a:buFont typeface="Arial"/>
              <a:buChar char="•"/>
            </a:pPr>
            <a:r>
              <a:rPr lang="es-ES" sz="2800" dirty="0">
                <a:latin typeface="Trebuchet MS" pitchFamily="34" charset="0"/>
              </a:rPr>
              <a:t>Organizado en parejas misioneras.</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Integración con las Clases bíblicas.</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Plantación de iglesias.</a:t>
            </a:r>
          </a:p>
          <a:p>
            <a:pPr marL="342900" indent="173038">
              <a:buFont typeface="Arial"/>
              <a:buChar char="•"/>
            </a:pPr>
            <a:endParaRPr lang="es-ES" sz="2800" dirty="0">
              <a:latin typeface="Trebuchet MS" pitchFamily="34" charset="0"/>
            </a:endParaRPr>
          </a:p>
          <a:p>
            <a:pPr marL="342900" indent="173038">
              <a:buFont typeface="Arial"/>
              <a:buChar char="•"/>
            </a:pPr>
            <a:r>
              <a:rPr lang="es-ES" sz="2800" dirty="0">
                <a:latin typeface="Trebuchet MS" pitchFamily="34" charset="0"/>
              </a:rPr>
              <a:t>Evangelismo de Semana Santa en el Grupo pequeño.</a:t>
            </a:r>
          </a:p>
        </p:txBody>
      </p:sp>
    </p:spTree>
    <p:extLst>
      <p:ext uri="{BB962C8B-B14F-4D97-AF65-F5344CB8AC3E}">
        <p14:creationId xmlns="" xmlns:p14="http://schemas.microsoft.com/office/powerpoint/2010/main" val="20242561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dirty="0">
                <a:latin typeface="Trebuchet MS"/>
                <a:cs typeface="Trebuchet MS"/>
              </a:rPr>
              <a:t>HACIA DELANTE</a:t>
            </a:r>
          </a:p>
        </p:txBody>
      </p:sp>
    </p:spTree>
    <p:extLst>
      <p:ext uri="{BB962C8B-B14F-4D97-AF65-F5344CB8AC3E}">
        <p14:creationId xmlns="" xmlns:p14="http://schemas.microsoft.com/office/powerpoint/2010/main" val="39169406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54974" y="1196752"/>
            <a:ext cx="4656464" cy="4832092"/>
          </a:xfrm>
          <a:prstGeom prst="rect">
            <a:avLst/>
          </a:prstGeom>
        </p:spPr>
        <p:txBody>
          <a:bodyPr wrap="square">
            <a:spAutoFit/>
          </a:bodyPr>
          <a:lstStyle/>
          <a:p>
            <a:pPr marL="4763" algn="ctr"/>
            <a:r>
              <a:rPr lang="es-ES" sz="2800" dirty="0">
                <a:latin typeface="Trebuchet MS" pitchFamily="34" charset="0"/>
              </a:rPr>
              <a:t>“Por tanto, vayan y hagan discípulos de todas las naciones, bautizándolos en el nombre del Padre y del Hijo y del Espíritu Santo, enseñándoles a obedecer todo lo que les he mandado a ustedes. Y les aseguro que estaré con ustedes siempre, hasta el fin del mundo” (Mat. 28:19, 20)</a:t>
            </a:r>
          </a:p>
        </p:txBody>
      </p:sp>
    </p:spTree>
    <p:extLst>
      <p:ext uri="{BB962C8B-B14F-4D97-AF65-F5344CB8AC3E}">
        <p14:creationId xmlns="" xmlns:p14="http://schemas.microsoft.com/office/powerpoint/2010/main" val="264918091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dirty="0">
                <a:latin typeface="Trebuchet MS"/>
                <a:cs typeface="Trebuchet MS"/>
              </a:rPr>
              <a:t>Acciones del GP – Hacia adelante</a:t>
            </a:r>
          </a:p>
        </p:txBody>
      </p:sp>
    </p:spTree>
    <p:extLst>
      <p:ext uri="{BB962C8B-B14F-4D97-AF65-F5344CB8AC3E}">
        <p14:creationId xmlns="" xmlns:p14="http://schemas.microsoft.com/office/powerpoint/2010/main" val="9776323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35812" y="936213"/>
            <a:ext cx="5632332" cy="6001643"/>
          </a:xfrm>
          <a:prstGeom prst="rect">
            <a:avLst/>
          </a:prstGeom>
        </p:spPr>
        <p:txBody>
          <a:bodyPr wrap="square">
            <a:spAutoFit/>
          </a:bodyPr>
          <a:lstStyle/>
          <a:p>
            <a:pPr marL="342900" lvl="0" indent="231775">
              <a:buFont typeface="Arial"/>
              <a:buChar char="•"/>
            </a:pPr>
            <a:r>
              <a:rPr lang="es-ES" sz="2400" dirty="0">
                <a:latin typeface="Trebuchet MS" pitchFamily="34" charset="0"/>
              </a:rPr>
              <a:t>Oración.</a:t>
            </a:r>
          </a:p>
          <a:p>
            <a:pPr marL="342900" lvl="0" indent="231775">
              <a:buFont typeface="Arial"/>
              <a:buChar char="•"/>
            </a:pPr>
            <a:endParaRPr lang="es-ES" sz="2400" dirty="0">
              <a:latin typeface="Trebuchet MS" pitchFamily="34" charset="0"/>
            </a:endParaRPr>
          </a:p>
          <a:p>
            <a:pPr marL="342900" lvl="0" indent="231775">
              <a:buFont typeface="Arial"/>
              <a:buChar char="•"/>
            </a:pPr>
            <a:r>
              <a:rPr lang="es-ES" sz="2400" dirty="0">
                <a:latin typeface="Trebuchet MS" pitchFamily="34" charset="0"/>
              </a:rPr>
              <a:t>Visión del potencial de cada persona.</a:t>
            </a:r>
          </a:p>
          <a:p>
            <a:pPr marL="342900" lvl="0" indent="231775">
              <a:buFont typeface="Arial"/>
              <a:buChar char="•"/>
            </a:pPr>
            <a:endParaRPr lang="es-ES" sz="2400" dirty="0">
              <a:latin typeface="Trebuchet MS" pitchFamily="34" charset="0"/>
            </a:endParaRPr>
          </a:p>
          <a:p>
            <a:pPr marL="342900" lvl="0" indent="231775">
              <a:buFont typeface="Arial"/>
              <a:buChar char="•"/>
            </a:pPr>
            <a:r>
              <a:rPr lang="es-ES" sz="2400" dirty="0">
                <a:latin typeface="Trebuchet MS" pitchFamily="34" charset="0"/>
              </a:rPr>
              <a:t>Compromiso constante de parte de todos.</a:t>
            </a:r>
          </a:p>
          <a:p>
            <a:pPr marL="342900" lvl="0" indent="231775">
              <a:buFont typeface="Arial"/>
              <a:buChar char="•"/>
            </a:pPr>
            <a:endParaRPr lang="es-ES" sz="2400" dirty="0">
              <a:latin typeface="Trebuchet MS" pitchFamily="34" charset="0"/>
            </a:endParaRPr>
          </a:p>
          <a:p>
            <a:pPr marL="342900" lvl="0" indent="231775">
              <a:buFont typeface="Arial"/>
              <a:buChar char="•"/>
            </a:pPr>
            <a:r>
              <a:rPr lang="es-ES" sz="2400" dirty="0">
                <a:latin typeface="Trebuchet MS" pitchFamily="34" charset="0"/>
              </a:rPr>
              <a:t>Antes de transformarse en conductores, las personas reciben responsabilidades de forma gradual</a:t>
            </a:r>
            <a:r>
              <a:rPr lang="es-ES" sz="2400" dirty="0" smtClean="0">
                <a:latin typeface="Trebuchet MS" pitchFamily="34" charset="0"/>
              </a:rPr>
              <a:t>.</a:t>
            </a:r>
          </a:p>
          <a:p>
            <a:pPr marL="342900" lvl="0" indent="231775">
              <a:buFont typeface="Arial"/>
              <a:buChar char="•"/>
            </a:pPr>
            <a:endParaRPr lang="es-ES" sz="2400" dirty="0" smtClean="0">
              <a:latin typeface="Trebuchet MS" pitchFamily="34" charset="0"/>
            </a:endParaRPr>
          </a:p>
          <a:p>
            <a:pPr marL="342900" indent="231775">
              <a:buFont typeface="Arial"/>
              <a:buChar char="•"/>
            </a:pPr>
            <a:r>
              <a:rPr lang="es-ES" sz="2400" dirty="0" smtClean="0">
                <a:latin typeface="Trebuchet MS" pitchFamily="34" charset="0"/>
              </a:rPr>
              <a:t>Los diversos niveles organizacionales son consultados frente a las decisiones.</a:t>
            </a:r>
          </a:p>
          <a:p>
            <a:pPr marL="342900" lvl="0" indent="231775"/>
            <a:endParaRPr lang="es-ES" sz="2400" dirty="0">
              <a:latin typeface="Trebuchet MS" pitchFamily="34" charset="0"/>
            </a:endParaRPr>
          </a:p>
        </p:txBody>
      </p:sp>
    </p:spTree>
    <p:extLst>
      <p:ext uri="{BB962C8B-B14F-4D97-AF65-F5344CB8AC3E}">
        <p14:creationId xmlns="" xmlns:p14="http://schemas.microsoft.com/office/powerpoint/2010/main" val="70388491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235812" y="836712"/>
            <a:ext cx="6496428" cy="5262979"/>
          </a:xfrm>
          <a:prstGeom prst="rect">
            <a:avLst/>
          </a:prstGeom>
        </p:spPr>
        <p:txBody>
          <a:bodyPr wrap="square">
            <a:spAutoFit/>
          </a:bodyPr>
          <a:lstStyle/>
          <a:p>
            <a:pPr marL="342900" lvl="0" indent="-342900">
              <a:buFont typeface="Arial" pitchFamily="34" charset="0"/>
              <a:buChar char="•"/>
            </a:pPr>
            <a:endParaRPr lang="es-ES" sz="2400" dirty="0">
              <a:latin typeface="Trebuchet MS" pitchFamily="34" charset="0"/>
            </a:endParaRPr>
          </a:p>
          <a:p>
            <a:pPr marL="342900" lvl="0" indent="-342900">
              <a:buFont typeface="Arial" pitchFamily="34" charset="0"/>
              <a:buChar char="•"/>
            </a:pPr>
            <a:r>
              <a:rPr lang="es-ES" sz="2400" dirty="0">
                <a:latin typeface="Trebuchet MS" pitchFamily="34" charset="0"/>
              </a:rPr>
              <a:t> Los líderes y los auxiliares oran </a:t>
            </a:r>
            <a:r>
              <a:rPr lang="es-ES" sz="2400" dirty="0" smtClean="0">
                <a:latin typeface="Trebuchet MS" pitchFamily="34" charset="0"/>
              </a:rPr>
              <a:t>y planifican </a:t>
            </a:r>
            <a:r>
              <a:rPr lang="es-ES" sz="2400" dirty="0">
                <a:latin typeface="Trebuchet MS" pitchFamily="34" charset="0"/>
              </a:rPr>
              <a:t>juntos.</a:t>
            </a:r>
          </a:p>
          <a:p>
            <a:pPr marL="342900" lvl="0" indent="-342900">
              <a:buFont typeface="Arial" pitchFamily="34" charset="0"/>
              <a:buChar char="•"/>
            </a:pPr>
            <a:endParaRPr lang="es-ES" sz="2400" dirty="0">
              <a:latin typeface="Trebuchet MS" pitchFamily="34" charset="0"/>
            </a:endParaRPr>
          </a:p>
          <a:p>
            <a:pPr marL="342900" lvl="0" indent="-342900">
              <a:buFont typeface="Arial" pitchFamily="34" charset="0"/>
              <a:buChar char="•"/>
            </a:pPr>
            <a:r>
              <a:rPr lang="es-ES" sz="2400" dirty="0">
                <a:latin typeface="Trebuchet MS" pitchFamily="34" charset="0"/>
              </a:rPr>
              <a:t> Lo que ocurra es sometido </a:t>
            </a:r>
            <a:r>
              <a:rPr lang="es-ES" sz="2400" dirty="0" smtClean="0">
                <a:latin typeface="Trebuchet MS" pitchFamily="34" charset="0"/>
              </a:rPr>
              <a:t>a diferentes </a:t>
            </a:r>
            <a:r>
              <a:rPr lang="es-ES" sz="2400" dirty="0">
                <a:latin typeface="Trebuchet MS" pitchFamily="34" charset="0"/>
              </a:rPr>
              <a:t>evaluaciones.</a:t>
            </a:r>
          </a:p>
          <a:p>
            <a:pPr marL="342900" lvl="0" indent="-342900">
              <a:buFont typeface="Arial" pitchFamily="34" charset="0"/>
              <a:buChar char="•"/>
            </a:pPr>
            <a:endParaRPr lang="es-ES" sz="2400" dirty="0" smtClean="0">
              <a:latin typeface="Trebuchet MS" pitchFamily="34" charset="0"/>
            </a:endParaRPr>
          </a:p>
          <a:p>
            <a:pPr marL="342900" lvl="0" indent="-342900">
              <a:buFont typeface="Arial" pitchFamily="34" charset="0"/>
              <a:buChar char="•"/>
            </a:pPr>
            <a:r>
              <a:rPr lang="es-ES" sz="2400" dirty="0" smtClean="0">
                <a:latin typeface="Trebuchet MS" pitchFamily="34" charset="0"/>
              </a:rPr>
              <a:t>Las </a:t>
            </a:r>
            <a:r>
              <a:rPr lang="es-ES" sz="2400" dirty="0">
                <a:latin typeface="Trebuchet MS" pitchFamily="34" charset="0"/>
              </a:rPr>
              <a:t>personas participan de </a:t>
            </a:r>
            <a:r>
              <a:rPr lang="es-ES" sz="2400" dirty="0" smtClean="0">
                <a:latin typeface="Trebuchet MS" pitchFamily="34" charset="0"/>
              </a:rPr>
              <a:t>entrenamientos</a:t>
            </a:r>
            <a:r>
              <a:rPr lang="es-ES" sz="2400" dirty="0">
                <a:latin typeface="Trebuchet MS" pitchFamily="34" charset="0"/>
              </a:rPr>
              <a:t>.</a:t>
            </a:r>
          </a:p>
          <a:p>
            <a:pPr marL="342900" lvl="0" indent="-342900">
              <a:buFont typeface="Arial" pitchFamily="34" charset="0"/>
              <a:buChar char="•"/>
            </a:pPr>
            <a:endParaRPr lang="es-ES" sz="2400" dirty="0">
              <a:latin typeface="Trebuchet MS" pitchFamily="34" charset="0"/>
            </a:endParaRPr>
          </a:p>
          <a:p>
            <a:pPr marL="342900" lvl="0" indent="-342900">
              <a:buFont typeface="Arial" pitchFamily="34" charset="0"/>
              <a:buChar char="•"/>
            </a:pPr>
            <a:r>
              <a:rPr lang="es-ES" sz="2400" dirty="0">
                <a:latin typeface="Trebuchet MS" pitchFamily="34" charset="0"/>
              </a:rPr>
              <a:t> Apoyo mutuo.</a:t>
            </a:r>
          </a:p>
          <a:p>
            <a:pPr marL="342900" lvl="0" indent="-342900">
              <a:buFont typeface="Arial" pitchFamily="34" charset="0"/>
              <a:buChar char="•"/>
            </a:pPr>
            <a:endParaRPr lang="es-ES" sz="2400" dirty="0">
              <a:latin typeface="Trebuchet MS" pitchFamily="34" charset="0"/>
            </a:endParaRPr>
          </a:p>
          <a:p>
            <a:pPr marL="342900" lvl="0" indent="-342900">
              <a:buFont typeface="Arial" pitchFamily="34" charset="0"/>
              <a:buChar char="•"/>
            </a:pPr>
            <a:r>
              <a:rPr lang="es-ES" sz="2400" dirty="0">
                <a:latin typeface="Trebuchet MS" pitchFamily="34" charset="0"/>
              </a:rPr>
              <a:t>La visión de multiplicación del</a:t>
            </a:r>
          </a:p>
          <a:p>
            <a:pPr lvl="0"/>
            <a:r>
              <a:rPr lang="es-ES" sz="2400" dirty="0" smtClean="0">
                <a:latin typeface="Trebuchet MS" pitchFamily="34" charset="0"/>
              </a:rPr>
              <a:t>   grupo </a:t>
            </a:r>
            <a:r>
              <a:rPr lang="es-ES" sz="2400" dirty="0">
                <a:latin typeface="Trebuchet MS" pitchFamily="34" charset="0"/>
              </a:rPr>
              <a:t>es ampliamente trabajada.</a:t>
            </a:r>
          </a:p>
        </p:txBody>
      </p:sp>
    </p:spTree>
    <p:extLst>
      <p:ext uri="{BB962C8B-B14F-4D97-AF65-F5344CB8AC3E}">
        <p14:creationId xmlns="" xmlns:p14="http://schemas.microsoft.com/office/powerpoint/2010/main" val="22840448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AR" sz="4000" dirty="0">
                <a:latin typeface="Trebuchet MS"/>
                <a:cs typeface="Trebuchet MS"/>
              </a:rPr>
              <a:t>EL MUNDO DE MICROSOFT</a:t>
            </a:r>
          </a:p>
        </p:txBody>
      </p:sp>
    </p:spTree>
    <p:extLst>
      <p:ext uri="{BB962C8B-B14F-4D97-AF65-F5344CB8AC3E}">
        <p14:creationId xmlns="" xmlns:p14="http://schemas.microsoft.com/office/powerpoint/2010/main" val="2097888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827584" y="1713493"/>
            <a:ext cx="7360524" cy="1815882"/>
          </a:xfrm>
          <a:prstGeom prst="rect">
            <a:avLst/>
          </a:prstGeom>
        </p:spPr>
        <p:txBody>
          <a:bodyPr wrap="square">
            <a:spAutoFit/>
          </a:bodyPr>
          <a:lstStyle/>
          <a:p>
            <a:pPr lvl="0" algn="ctr"/>
            <a:r>
              <a:rPr lang="es-ES" sz="2800" dirty="0"/>
              <a:t>“Como recompensa de sus esfuerzos abnegados por sembrar las semillas de verdad, cosecharán una rica </a:t>
            </a:r>
            <a:r>
              <a:rPr lang="es-ES" sz="2800"/>
              <a:t>mies</a:t>
            </a:r>
            <a:r>
              <a:rPr lang="es-ES" sz="2800" smtClean="0"/>
              <a:t>.”</a:t>
            </a:r>
          </a:p>
          <a:p>
            <a:pPr lvl="0" algn="ctr"/>
            <a:r>
              <a:rPr lang="es-ES" sz="2800" smtClean="0"/>
              <a:t> </a:t>
            </a:r>
            <a:r>
              <a:rPr lang="es-ES" sz="2400" i="1" dirty="0" smtClean="0"/>
              <a:t>(Elena de White, Joyas de los testimonios], t. 3, p. 85).</a:t>
            </a:r>
            <a:endParaRPr lang="en-US" sz="2800" i="1" baseline="30000" dirty="0"/>
          </a:p>
        </p:txBody>
      </p:sp>
    </p:spTree>
    <p:extLst>
      <p:ext uri="{BB962C8B-B14F-4D97-AF65-F5344CB8AC3E}">
        <p14:creationId xmlns="" xmlns:p14="http://schemas.microsoft.com/office/powerpoint/2010/main" val="2709126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395536" y="2276872"/>
            <a:ext cx="6336704" cy="659540"/>
          </a:xfrm>
          <a:prstGeom prst="rect">
            <a:avLst/>
          </a:prstGeom>
        </p:spPr>
        <p:txBody>
          <a:bodyPr wrap="square">
            <a:spAutoFit/>
          </a:bodyPr>
          <a:lstStyle/>
          <a:p>
            <a:pPr marL="457200" indent="-457200">
              <a:lnSpc>
                <a:spcPct val="150000"/>
              </a:lnSpc>
              <a:buFont typeface="Arial" pitchFamily="34" charset="0"/>
              <a:buChar char="•"/>
            </a:pPr>
            <a:endParaRPr lang="pt-BR" sz="2800" b="1" dirty="0">
              <a:latin typeface="Trebuchet MS" pitchFamily="34" charset="0"/>
            </a:endParaRPr>
          </a:p>
        </p:txBody>
      </p:sp>
    </p:spTree>
    <p:extLst>
      <p:ext uri="{BB962C8B-B14F-4D97-AF65-F5344CB8AC3E}">
        <p14:creationId xmlns="" xmlns:p14="http://schemas.microsoft.com/office/powerpoint/2010/main" val="164994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636912"/>
            <a:ext cx="9649072" cy="1323439"/>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dirty="0">
                <a:latin typeface="Trebuchet MS"/>
                <a:cs typeface="Trebuchet MS"/>
              </a:rPr>
              <a:t>VISIÓN DE GRUPOS PEQUEÑOS EN LA IASD:</a:t>
            </a:r>
          </a:p>
        </p:txBody>
      </p:sp>
    </p:spTree>
    <p:extLst>
      <p:ext uri="{BB962C8B-B14F-4D97-AF65-F5344CB8AC3E}">
        <p14:creationId xmlns="" xmlns:p14="http://schemas.microsoft.com/office/powerpoint/2010/main" val="196046694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Retângulo 8"/>
          <p:cNvSpPr/>
          <p:nvPr/>
        </p:nvSpPr>
        <p:spPr>
          <a:xfrm>
            <a:off x="179512" y="1196751"/>
            <a:ext cx="7878459" cy="4524315"/>
          </a:xfrm>
          <a:prstGeom prst="rect">
            <a:avLst/>
          </a:prstGeom>
        </p:spPr>
        <p:txBody>
          <a:bodyPr wrap="square">
            <a:spAutoFit/>
          </a:bodyPr>
          <a:lstStyle/>
          <a:p>
            <a:r>
              <a:rPr lang="es-ES" sz="2400" dirty="0">
                <a:latin typeface="Trebuchet MS" pitchFamily="34" charset="0"/>
              </a:rPr>
              <a:t>“Que los grupos pequeños sean la estructura espiritual y relacional básica de la iglesia y de las acciones relacionadas con el pastoreo, el discipulado y la participación de los miembros, de acuerdo con sus dones espirituales en el cumplimiento de la misión; constituyéndose en un estilo de vida de cada adventista del séptimo día y que los departamentos de la iglesia y sus programas sean facilitadores en el desarrollo de grupos pequeños y que estos sean el vehículo adecuado del programa de la iglesia” </a:t>
            </a:r>
            <a:r>
              <a:rPr lang="es-ES" sz="2400" dirty="0" smtClean="0">
                <a:latin typeface="Trebuchet MS" pitchFamily="34" charset="0"/>
              </a:rPr>
              <a:t>.</a:t>
            </a:r>
          </a:p>
          <a:p>
            <a:endParaRPr lang="es-ES" sz="2400" dirty="0" smtClean="0">
              <a:latin typeface="Trebuchet MS" pitchFamily="34" charset="0"/>
            </a:endParaRPr>
          </a:p>
          <a:p>
            <a:r>
              <a:rPr lang="es-ES" sz="2400" i="1" dirty="0" smtClean="0">
                <a:latin typeface="Trebuchet MS" pitchFamily="34" charset="0"/>
              </a:rPr>
              <a:t>(</a:t>
            </a:r>
            <a:r>
              <a:rPr lang="es-ES" sz="2400" i="1" dirty="0">
                <a:latin typeface="Trebuchet MS" pitchFamily="34" charset="0"/>
              </a:rPr>
              <a:t>II Foro de grupos pequeños </a:t>
            </a:r>
            <a:r>
              <a:rPr lang="es-ES" sz="2400" i="1" dirty="0" smtClean="0">
                <a:latin typeface="Trebuchet MS" pitchFamily="34" charset="0"/>
              </a:rPr>
              <a:t>–DSA)</a:t>
            </a:r>
            <a:endParaRPr lang="es-ES" sz="2400" i="1" dirty="0">
              <a:latin typeface="Trebuchet MS" pitchFamily="34" charset="0"/>
            </a:endParaRPr>
          </a:p>
        </p:txBody>
      </p:sp>
    </p:spTree>
    <p:extLst>
      <p:ext uri="{BB962C8B-B14F-4D97-AF65-F5344CB8AC3E}">
        <p14:creationId xmlns="" xmlns:p14="http://schemas.microsoft.com/office/powerpoint/2010/main" val="19127283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dirty="0">
                <a:latin typeface="Trebuchet MS"/>
                <a:cs typeface="Trebuchet MS"/>
              </a:rPr>
              <a:t>CUATRO DIMENSIONES DE UN </a:t>
            </a:r>
            <a:r>
              <a:rPr lang="es-ES" sz="4000" dirty="0" smtClean="0">
                <a:latin typeface="Trebuchet MS"/>
                <a:cs typeface="Trebuchet MS"/>
              </a:rPr>
              <a:t>GP</a:t>
            </a:r>
            <a:endParaRPr lang="es-ES" sz="4000" dirty="0">
              <a:latin typeface="Trebuchet MS"/>
              <a:cs typeface="Trebuchet MS"/>
            </a:endParaRPr>
          </a:p>
        </p:txBody>
      </p:sp>
    </p:spTree>
    <p:extLst>
      <p:ext uri="{BB962C8B-B14F-4D97-AF65-F5344CB8AC3E}">
        <p14:creationId xmlns="" xmlns:p14="http://schemas.microsoft.com/office/powerpoint/2010/main" val="17522090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lipse 1"/>
          <p:cNvSpPr/>
          <p:nvPr/>
        </p:nvSpPr>
        <p:spPr>
          <a:xfrm>
            <a:off x="2195736" y="1124744"/>
            <a:ext cx="4824536" cy="4248472"/>
          </a:xfrm>
          <a:prstGeom prst="ellipse">
            <a:avLst/>
          </a:prstGeom>
          <a:blipFill dpi="0" rotWithShape="1">
            <a:blip r:embed="rId4" cstate="print">
              <a:extLst>
                <a:ext uri="{28A0092B-C50C-407E-A947-70E740481C1C}">
                  <a14:useLocalDpi xmlns="" xmlns:a14="http://schemas.microsoft.com/office/drawing/2010/main" val="0"/>
                </a:ext>
              </a:extLst>
            </a:blip>
            <a:srcRec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Seta para baixo 2"/>
          <p:cNvSpPr/>
          <p:nvPr/>
        </p:nvSpPr>
        <p:spPr>
          <a:xfrm rot="10800000">
            <a:off x="3980934" y="188640"/>
            <a:ext cx="1254139" cy="13681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4" name="CaixaDeTexto 3"/>
          <p:cNvSpPr txBox="1"/>
          <p:nvPr/>
        </p:nvSpPr>
        <p:spPr>
          <a:xfrm>
            <a:off x="3278805" y="5373216"/>
            <a:ext cx="2674130" cy="523220"/>
          </a:xfrm>
          <a:prstGeom prst="rect">
            <a:avLst/>
          </a:prstGeom>
          <a:noFill/>
        </p:spPr>
        <p:txBody>
          <a:bodyPr wrap="none" rtlCol="0">
            <a:spAutoFit/>
          </a:bodyPr>
          <a:lstStyle/>
          <a:p>
            <a:r>
              <a:rPr lang="es-PE" sz="2800" b="1" dirty="0" smtClean="0">
                <a:latin typeface="Trebuchet MS" pitchFamily="34" charset="0"/>
              </a:rPr>
              <a:t>Hacia adelante</a:t>
            </a:r>
            <a:endParaRPr lang="es-PE" sz="2800" b="1" dirty="0">
              <a:latin typeface="Trebuchet MS" pitchFamily="34" charset="0"/>
            </a:endParaRPr>
          </a:p>
        </p:txBody>
      </p:sp>
      <p:sp>
        <p:nvSpPr>
          <p:cNvPr id="6" name="Seta para baixo 5"/>
          <p:cNvSpPr/>
          <p:nvPr/>
        </p:nvSpPr>
        <p:spPr>
          <a:xfrm rot="16200000">
            <a:off x="1763688" y="2060848"/>
            <a:ext cx="1254139" cy="13681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7" name="CaixaDeTexto 6"/>
          <p:cNvSpPr txBox="1"/>
          <p:nvPr/>
        </p:nvSpPr>
        <p:spPr>
          <a:xfrm>
            <a:off x="107504" y="1592984"/>
            <a:ext cx="2528256" cy="523220"/>
          </a:xfrm>
          <a:prstGeom prst="rect">
            <a:avLst/>
          </a:prstGeom>
          <a:noFill/>
        </p:spPr>
        <p:txBody>
          <a:bodyPr wrap="none" rtlCol="0">
            <a:spAutoFit/>
          </a:bodyPr>
          <a:lstStyle/>
          <a:p>
            <a:r>
              <a:rPr lang="es-PE" sz="2800" b="1" dirty="0" smtClean="0">
                <a:latin typeface="Trebuchet MS" pitchFamily="34" charset="0"/>
              </a:rPr>
              <a:t>Hacia adentro</a:t>
            </a:r>
            <a:endParaRPr lang="es-PE" sz="2800" b="1" dirty="0">
              <a:latin typeface="Trebuchet MS" pitchFamily="34" charset="0"/>
            </a:endParaRPr>
          </a:p>
        </p:txBody>
      </p:sp>
      <p:sp>
        <p:nvSpPr>
          <p:cNvPr id="8" name="Seta para baixo 7"/>
          <p:cNvSpPr/>
          <p:nvPr/>
        </p:nvSpPr>
        <p:spPr>
          <a:xfrm rot="16200000">
            <a:off x="6789465" y="2079055"/>
            <a:ext cx="1254139" cy="1368152"/>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0" name="CaixaDeTexto 9"/>
          <p:cNvSpPr txBox="1"/>
          <p:nvPr/>
        </p:nvSpPr>
        <p:spPr>
          <a:xfrm>
            <a:off x="6997022" y="3366205"/>
            <a:ext cx="2095445" cy="523220"/>
          </a:xfrm>
          <a:prstGeom prst="rect">
            <a:avLst/>
          </a:prstGeom>
          <a:noFill/>
        </p:spPr>
        <p:txBody>
          <a:bodyPr wrap="none" rtlCol="0">
            <a:spAutoFit/>
          </a:bodyPr>
          <a:lstStyle/>
          <a:p>
            <a:r>
              <a:rPr lang="es-PE" sz="2800" b="1" dirty="0" smtClean="0">
                <a:latin typeface="Trebuchet MS" pitchFamily="34" charset="0"/>
              </a:rPr>
              <a:t>Hacia fuera</a:t>
            </a:r>
            <a:endParaRPr lang="es-PE" sz="2800" b="1" dirty="0">
              <a:latin typeface="Trebuchet MS" pitchFamily="34" charset="0"/>
            </a:endParaRPr>
          </a:p>
        </p:txBody>
      </p:sp>
      <p:sp>
        <p:nvSpPr>
          <p:cNvPr id="11" name="Seta para baixo 10"/>
          <p:cNvSpPr/>
          <p:nvPr/>
        </p:nvSpPr>
        <p:spPr>
          <a:xfrm rot="5400000" flipV="1">
            <a:off x="3988799" y="3633604"/>
            <a:ext cx="1254142" cy="803508"/>
          </a:xfrm>
          <a:prstGeom prst="downArrow">
            <a:avLst>
              <a:gd name="adj1" fmla="val 52243"/>
              <a:gd name="adj2" fmla="val 50000"/>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t-BR"/>
          </a:p>
        </p:txBody>
      </p:sp>
      <p:sp>
        <p:nvSpPr>
          <p:cNvPr id="12" name="CaixaDeTexto 11"/>
          <p:cNvSpPr txBox="1"/>
          <p:nvPr/>
        </p:nvSpPr>
        <p:spPr>
          <a:xfrm>
            <a:off x="5357634" y="611106"/>
            <a:ext cx="2215671" cy="523220"/>
          </a:xfrm>
          <a:prstGeom prst="rect">
            <a:avLst/>
          </a:prstGeom>
          <a:noFill/>
        </p:spPr>
        <p:txBody>
          <a:bodyPr wrap="none" rtlCol="0">
            <a:spAutoFit/>
          </a:bodyPr>
          <a:lstStyle/>
          <a:p>
            <a:r>
              <a:rPr lang="es-PE" sz="2800" b="1" dirty="0" smtClean="0">
                <a:latin typeface="Trebuchet MS" pitchFamily="34" charset="0"/>
              </a:rPr>
              <a:t>Hacia arriba</a:t>
            </a:r>
            <a:endParaRPr lang="es-PE" sz="2800" b="1" dirty="0">
              <a:latin typeface="Trebuchet MS" pitchFamily="34" charset="0"/>
            </a:endParaRPr>
          </a:p>
        </p:txBody>
      </p:sp>
    </p:spTree>
    <p:extLst>
      <p:ext uri="{BB962C8B-B14F-4D97-AF65-F5344CB8AC3E}">
        <p14:creationId xmlns="" xmlns:p14="http://schemas.microsoft.com/office/powerpoint/2010/main" val="42271977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dirty="0">
                <a:latin typeface="Trebuchet MS"/>
                <a:cs typeface="Trebuchet MS"/>
              </a:rPr>
              <a:t>HACIA ARRIBA</a:t>
            </a:r>
          </a:p>
        </p:txBody>
      </p:sp>
    </p:spTree>
    <p:extLst>
      <p:ext uri="{BB962C8B-B14F-4D97-AF65-F5344CB8AC3E}">
        <p14:creationId xmlns="" xmlns:p14="http://schemas.microsoft.com/office/powerpoint/2010/main" val="27243505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1895</TotalTime>
  <Words>1005</Words>
  <Application>Microsoft Office PowerPoint</Application>
  <PresentationFormat>Apresentação na tela (4:3)</PresentationFormat>
  <Paragraphs>113</Paragraphs>
  <Slides>30</Slides>
  <Notes>17</Notes>
  <HiddenSlides>0</HiddenSlides>
  <MMClips>0</MMClips>
  <ScaleCrop>false</ScaleCrop>
  <HeadingPairs>
    <vt:vector size="4" baseType="variant">
      <vt:variant>
        <vt:lpstr>Tema</vt:lpstr>
      </vt:variant>
      <vt:variant>
        <vt:i4>1</vt:i4>
      </vt:variant>
      <vt:variant>
        <vt:lpstr>Títulos de slides</vt:lpstr>
      </vt:variant>
      <vt:variant>
        <vt:i4>30</vt:i4>
      </vt:variant>
    </vt:vector>
  </HeadingPairs>
  <TitlesOfParts>
    <vt:vector size="31"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133</cp:revision>
  <dcterms:created xsi:type="dcterms:W3CDTF">2012-04-28T23:49:53Z</dcterms:created>
  <dcterms:modified xsi:type="dcterms:W3CDTF">2012-05-09T14:43:35Z</dcterms:modified>
</cp:coreProperties>
</file>