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5FA26"/>
    <a:srgbClr val="FEFA60"/>
    <a:srgbClr val="FCFC96"/>
    <a:srgbClr val="FFFF66"/>
    <a:srgbClr val="FF6600"/>
    <a:srgbClr val="E7E200"/>
    <a:srgbClr val="7A0C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64" autoAdjust="0"/>
  </p:normalViewPr>
  <p:slideViewPr>
    <p:cSldViewPr>
      <p:cViewPr varScale="1">
        <p:scale>
          <a:sx n="95" d="100"/>
          <a:sy n="95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48217-BB16-4738-B980-7BEBE749326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D33B7-E7E0-47E4-B0D5-92F7C4E83B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776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009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092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4218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830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5297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4532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8559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566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748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1437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9583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0045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285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4544" y="2348880"/>
            <a:ext cx="9793088" cy="12961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-27424" y="2535287"/>
            <a:ext cx="9351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cap="all" dirty="0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Ejemplos de </a:t>
            </a:r>
            <a:r>
              <a:rPr lang="pt-BR" sz="4400" b="1" cap="all" dirty="0" err="1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Implementación</a:t>
            </a:r>
            <a:r>
              <a:rPr lang="pt-BR" sz="4400" b="1" cap="all" dirty="0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2708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51520" y="1064349"/>
            <a:ext cx="52565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pt-BR" sz="2400" dirty="0">
                <a:latin typeface="Trebuchet MS" pitchFamily="34" charset="0"/>
              </a:rPr>
              <a:t>	</a:t>
            </a:r>
            <a:r>
              <a:rPr lang="pt-BR" sz="2400" dirty="0" err="1">
                <a:latin typeface="Trebuchet MS" pitchFamily="34" charset="0"/>
              </a:rPr>
              <a:t>En</a:t>
            </a:r>
            <a:r>
              <a:rPr lang="pt-BR" sz="2400" dirty="0">
                <a:latin typeface="Trebuchet MS" pitchFamily="34" charset="0"/>
              </a:rPr>
              <a:t> </a:t>
            </a:r>
            <a:r>
              <a:rPr lang="pt-BR" sz="2400" dirty="0" err="1">
                <a:latin typeface="Trebuchet MS" pitchFamily="34" charset="0"/>
              </a:rPr>
              <a:t>Ecuador</a:t>
            </a:r>
            <a:r>
              <a:rPr lang="pt-BR" sz="2400" dirty="0">
                <a:latin typeface="Trebuchet MS" pitchFamily="34" charset="0"/>
              </a:rPr>
              <a:t>: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3849" y="341074"/>
            <a:ext cx="85311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1</a:t>
            </a:r>
            <a:endParaRPr lang="pt-BR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93500" y="1787624"/>
            <a:ext cx="50146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400" dirty="0">
                <a:latin typeface="Trebuchet MS" pitchFamily="34" charset="0"/>
              </a:rPr>
              <a:t>Realización del Foro a nivel de Unión, Campos, Distrito e Iglesias, para reafirmar la visión, con el propósito de desafiar a la feligresía a la formación, consolidación y multiplicación de Grupos Pequeños</a:t>
            </a:r>
            <a:r>
              <a:rPr lang="es-ES" sz="2400" dirty="0" smtClean="0">
                <a:latin typeface="Trebuchet MS" pitchFamily="34" charset="0"/>
              </a:rPr>
              <a:t>.</a:t>
            </a:r>
          </a:p>
          <a:p>
            <a:pPr lvl="1" algn="just"/>
            <a:endParaRPr lang="es-ES" sz="2400" dirty="0">
              <a:latin typeface="Trebuchet MS" pitchFamily="34" charset="0"/>
            </a:endParaRPr>
          </a:p>
          <a:p>
            <a:pPr lvl="1" algn="just"/>
            <a:r>
              <a:rPr lang="es-ES" sz="2400" dirty="0">
                <a:latin typeface="Trebuchet MS" pitchFamily="34" charset="0"/>
              </a:rPr>
              <a:t>Establecer nuevos Grupos Pequeños en lugares no alcanzados, en cada distrito pastoral.</a:t>
            </a:r>
          </a:p>
        </p:txBody>
      </p:sp>
    </p:spTree>
    <p:extLst>
      <p:ext uri="{BB962C8B-B14F-4D97-AF65-F5344CB8AC3E}">
        <p14:creationId xmlns:p14="http://schemas.microsoft.com/office/powerpoint/2010/main" xmlns="" val="414170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5468" y="761686"/>
            <a:ext cx="50146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algn="just"/>
            <a:r>
              <a:rPr lang="es-ES" sz="2400" dirty="0">
                <a:latin typeface="Trebuchet MS" pitchFamily="34" charset="0"/>
              </a:rPr>
              <a:t>Capacitación sistemática del nuevo liderazgo de los Grupos Pequeños en tres ámbitos: Distrital (Semanalmente); de misiones (mensualmente); de la Unión (dos veces al año).</a:t>
            </a:r>
          </a:p>
          <a:p>
            <a:pPr marL="6350" lvl="1" algn="just"/>
            <a:endParaRPr lang="es-ES" sz="2400" dirty="0">
              <a:latin typeface="Trebuchet MS" pitchFamily="34" charset="0"/>
            </a:endParaRPr>
          </a:p>
          <a:p>
            <a:pPr marL="6350" lvl="1" algn="just"/>
            <a:r>
              <a:rPr lang="es-ES" sz="2400" dirty="0">
                <a:latin typeface="Trebuchet MS" pitchFamily="34" charset="0"/>
              </a:rPr>
              <a:t>Multiplicación de los nuevos Grupos Pequeños en torno a los nuevos líderes capacitados.</a:t>
            </a:r>
          </a:p>
          <a:p>
            <a:pPr marL="6350" lvl="1" algn="just"/>
            <a:endParaRPr lang="es-ES" sz="2400" dirty="0">
              <a:latin typeface="Trebuchet MS" pitchFamily="34" charset="0"/>
            </a:endParaRPr>
          </a:p>
          <a:p>
            <a:pPr marL="6350" lvl="1" algn="just"/>
            <a:r>
              <a:rPr lang="es-ES" sz="2400" dirty="0">
                <a:latin typeface="Trebuchet MS" pitchFamily="34" charset="0"/>
              </a:rPr>
              <a:t>Elaboración del informe definitivo y plan estratégico sobre el establecimiento, consolidación y multiplicación de los Grupos Pequeños en el Ecuador.</a:t>
            </a:r>
          </a:p>
        </p:txBody>
      </p:sp>
    </p:spTree>
    <p:extLst>
      <p:ext uri="{BB962C8B-B14F-4D97-AF65-F5344CB8AC3E}">
        <p14:creationId xmlns:p14="http://schemas.microsoft.com/office/powerpoint/2010/main" xmlns="" val="5234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51520" y="1064349"/>
            <a:ext cx="576064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pt-BR" sz="2400" dirty="0" smtClean="0">
                <a:latin typeface="Trebuchet MS" pitchFamily="34" charset="0"/>
              </a:rPr>
              <a:t>	</a:t>
            </a:r>
            <a:r>
              <a:rPr lang="es-ES" sz="2400" dirty="0">
                <a:latin typeface="Trebuchet MS" pitchFamily="34" charset="0"/>
              </a:rPr>
              <a:t>En la Unión Nordeste Brasilera</a:t>
            </a:r>
            <a:r>
              <a:rPr lang="es-ES" sz="2400" dirty="0" smtClean="0">
                <a:latin typeface="Trebuchet MS" pitchFamily="34" charset="0"/>
              </a:rPr>
              <a:t>:</a:t>
            </a:r>
            <a:endParaRPr lang="es-ES" sz="2400" dirty="0">
              <a:latin typeface="Trebuchet MS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849" y="341074"/>
            <a:ext cx="85311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2</a:t>
            </a:r>
            <a:endParaRPr lang="pt-BR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93500" y="1628800"/>
            <a:ext cx="573468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300" dirty="0">
                <a:latin typeface="Trebuchet MS" pitchFamily="34" charset="0"/>
              </a:rPr>
              <a:t>Compartir la visión con el pastor distrital</a:t>
            </a:r>
            <a:r>
              <a:rPr lang="es-ES" sz="2300" dirty="0" smtClean="0">
                <a:latin typeface="Trebuchet MS" pitchFamily="34" charset="0"/>
              </a:rPr>
              <a:t>.</a:t>
            </a:r>
          </a:p>
          <a:p>
            <a:pPr marL="0" lvl="1" algn="just"/>
            <a:endParaRPr lang="es-ES" sz="2300" dirty="0">
              <a:latin typeface="Trebuchet MS" pitchFamily="34" charset="0"/>
            </a:endParaRPr>
          </a:p>
          <a:p>
            <a:pPr marL="0" lvl="1" algn="just"/>
            <a:r>
              <a:rPr lang="es-ES" sz="2300" dirty="0">
                <a:latin typeface="Trebuchet MS" pitchFamily="34" charset="0"/>
              </a:rPr>
              <a:t>Elegir una iglesia por distrito, con el fin de iniciar el proceso de transición</a:t>
            </a:r>
            <a:r>
              <a:rPr lang="es-ES" sz="2300" dirty="0" smtClean="0">
                <a:latin typeface="Trebuchet MS" pitchFamily="34" charset="0"/>
              </a:rPr>
              <a:t>.</a:t>
            </a:r>
          </a:p>
          <a:p>
            <a:pPr marL="0" lvl="1" algn="just"/>
            <a:endParaRPr lang="es-ES" sz="2300" dirty="0">
              <a:latin typeface="Trebuchet MS" pitchFamily="34" charset="0"/>
            </a:endParaRPr>
          </a:p>
          <a:p>
            <a:pPr marL="0" lvl="1" algn="just"/>
            <a:r>
              <a:rPr lang="es-ES" sz="2300" dirty="0">
                <a:latin typeface="Trebuchet MS" pitchFamily="34" charset="0"/>
              </a:rPr>
              <a:t>Iglesia que tenga liderazgo abierto a los cambios</a:t>
            </a:r>
            <a:r>
              <a:rPr lang="es-ES" sz="2300" dirty="0" smtClean="0">
                <a:latin typeface="Trebuchet MS" pitchFamily="34" charset="0"/>
              </a:rPr>
              <a:t>.</a:t>
            </a:r>
          </a:p>
          <a:p>
            <a:pPr marL="0" lvl="1" algn="just"/>
            <a:endParaRPr lang="es-ES" sz="2300" dirty="0">
              <a:latin typeface="Trebuchet MS" pitchFamily="34" charset="0"/>
            </a:endParaRPr>
          </a:p>
          <a:p>
            <a:pPr marL="0" lvl="1" algn="just"/>
            <a:r>
              <a:rPr lang="es-ES" sz="2300" dirty="0">
                <a:latin typeface="Trebuchet MS" pitchFamily="34" charset="0"/>
              </a:rPr>
              <a:t>Influencia en el distrito, a fin de causar un impacto y llamar la atención de las </a:t>
            </a:r>
            <a:r>
              <a:rPr lang="es-ES" sz="2300" dirty="0" err="1" smtClean="0">
                <a:latin typeface="Trebuchet MS" pitchFamily="34" charset="0"/>
              </a:rPr>
              <a:t>demásiglesias</a:t>
            </a:r>
            <a:r>
              <a:rPr lang="es-ES" sz="2300" dirty="0" smtClean="0">
                <a:latin typeface="Trebuchet MS" pitchFamily="34" charset="0"/>
              </a:rPr>
              <a:t> </a:t>
            </a:r>
            <a:r>
              <a:rPr lang="es-ES" sz="2300" dirty="0">
                <a:latin typeface="Trebuchet MS" pitchFamily="34" charset="0"/>
              </a:rPr>
              <a:t>al nuevo modelo implantado</a:t>
            </a:r>
            <a:r>
              <a:rPr lang="es-ES" sz="2300" dirty="0" smtClean="0">
                <a:latin typeface="Trebuchet MS" pitchFamily="34" charset="0"/>
              </a:rPr>
              <a:t>.</a:t>
            </a:r>
          </a:p>
          <a:p>
            <a:pPr marL="0" lvl="1" algn="just"/>
            <a:endParaRPr lang="es-ES" sz="2300" dirty="0">
              <a:latin typeface="Trebuchet MS" pitchFamily="34" charset="0"/>
            </a:endParaRPr>
          </a:p>
          <a:p>
            <a:pPr marL="0" lvl="1" algn="just"/>
            <a:r>
              <a:rPr lang="es-ES" sz="2300" dirty="0">
                <a:latin typeface="Trebuchet MS" pitchFamily="34" charset="0"/>
              </a:rPr>
              <a:t>Que esté dispuesta a pagar el precio.</a:t>
            </a:r>
          </a:p>
        </p:txBody>
      </p:sp>
    </p:spTree>
    <p:extLst>
      <p:ext uri="{BB962C8B-B14F-4D97-AF65-F5344CB8AC3E}">
        <p14:creationId xmlns:p14="http://schemas.microsoft.com/office/powerpoint/2010/main" xmlns="" val="278525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2358" y="980728"/>
            <a:ext cx="50146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400" dirty="0">
                <a:latin typeface="Trebuchet MS" pitchFamily="34" charset="0"/>
              </a:rPr>
              <a:t>Compartir la visión con los ancianos</a:t>
            </a:r>
            <a:r>
              <a:rPr lang="es-ES" sz="2400" dirty="0" smtClean="0">
                <a:latin typeface="Trebuchet MS" pitchFamily="34" charset="0"/>
              </a:rPr>
              <a:t>.</a:t>
            </a:r>
          </a:p>
          <a:p>
            <a:pPr marL="0" lvl="1" algn="just"/>
            <a:endParaRPr lang="es-ES" sz="2400" dirty="0">
              <a:latin typeface="Trebuchet MS" pitchFamily="34" charset="0"/>
            </a:endParaRPr>
          </a:p>
          <a:p>
            <a:pPr marL="0" lvl="1" algn="just"/>
            <a:r>
              <a:rPr lang="es-ES" sz="2400" dirty="0">
                <a:latin typeface="Trebuchet MS" pitchFamily="34" charset="0"/>
              </a:rPr>
              <a:t>Reunir la comisión de la iglesia y presentar la propuesta a todos los directivos de los departamentos</a:t>
            </a:r>
            <a:r>
              <a:rPr lang="es-ES" sz="2400" dirty="0" smtClean="0">
                <a:latin typeface="Trebuchet MS" pitchFamily="34" charset="0"/>
              </a:rPr>
              <a:t>.</a:t>
            </a:r>
          </a:p>
          <a:p>
            <a:pPr marL="0" lvl="1" algn="just"/>
            <a:endParaRPr lang="es-ES" sz="2400" dirty="0">
              <a:latin typeface="Trebuchet MS" pitchFamily="34" charset="0"/>
            </a:endParaRPr>
          </a:p>
          <a:p>
            <a:pPr marL="0" lvl="1" algn="just"/>
            <a:r>
              <a:rPr lang="es-ES" sz="2400" dirty="0">
                <a:latin typeface="Trebuchet MS" pitchFamily="34" charset="0"/>
              </a:rPr>
              <a:t>Formar un grupo prototipo. Con líderes que tengan influencia sobre los demás dirigentes y miembros de iglesia.</a:t>
            </a:r>
          </a:p>
          <a:p>
            <a:pPr marL="0" lvl="1" algn="just"/>
            <a:endParaRPr lang="es-ES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27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4544" y="2348880"/>
            <a:ext cx="9793088" cy="12961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-27424" y="2276872"/>
            <a:ext cx="9351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Estrategia</a:t>
            </a:r>
            <a:r>
              <a:rPr lang="pt-BR" sz="4400" b="1" dirty="0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del</a:t>
            </a:r>
            <a:r>
              <a:rPr lang="pt-BR" sz="4400" b="1" dirty="0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 Grupo </a:t>
            </a:r>
            <a:r>
              <a:rPr lang="pt-BR" sz="44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Prototipo</a:t>
            </a:r>
            <a:r>
              <a:rPr lang="pt-BR" sz="4400" b="1" dirty="0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 (UNB):</a:t>
            </a:r>
          </a:p>
        </p:txBody>
      </p:sp>
    </p:spTree>
    <p:extLst>
      <p:ext uri="{BB962C8B-B14F-4D97-AF65-F5344CB8AC3E}">
        <p14:creationId xmlns:p14="http://schemas.microsoft.com/office/powerpoint/2010/main" xmlns="" val="368124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08520" y="749895"/>
            <a:ext cx="501460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/>
            <a:r>
              <a:rPr lang="pt-BR" sz="2800" b="1" dirty="0">
                <a:latin typeface="Trebuchet MS" pitchFamily="34" charset="0"/>
              </a:rPr>
              <a:t>Objetivos: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9512" y="1461820"/>
            <a:ext cx="5014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400" dirty="0">
                <a:latin typeface="Trebuchet MS" pitchFamily="34" charset="0"/>
              </a:rPr>
              <a:t>Tener una experiencia de vida en comunidad con líderes en potencia.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512" y="2721695"/>
            <a:ext cx="5014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400" dirty="0">
                <a:latin typeface="Trebuchet MS" pitchFamily="34" charset="0"/>
              </a:rPr>
              <a:t>Transmitir la visión de una iglesia en grupos pequeños.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3966155"/>
            <a:ext cx="5014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400" dirty="0">
                <a:latin typeface="Trebuchet MS" pitchFamily="34" charset="0"/>
              </a:rPr>
              <a:t>Discipular a los futuros líderes para la tarea del </a:t>
            </a:r>
            <a:r>
              <a:rPr lang="es-ES" sz="2400" dirty="0" err="1">
                <a:latin typeface="Trebuchet MS" pitchFamily="34" charset="0"/>
              </a:rPr>
              <a:t>pastorado</a:t>
            </a:r>
            <a:r>
              <a:rPr lang="es-ES" sz="2400" dirty="0">
                <a:latin typeface="Trebuchet MS" pitchFamily="34" charset="0"/>
              </a:rPr>
              <a:t>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14079" y="5025951"/>
            <a:ext cx="5014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400" dirty="0">
                <a:latin typeface="Trebuchet MS" pitchFamily="34" charset="0"/>
              </a:rPr>
              <a:t>Preparar un grupo de líderes sanos.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4079" y="6002705"/>
            <a:ext cx="5014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400" dirty="0">
                <a:latin typeface="Trebuchet MS" pitchFamily="34" charset="0"/>
              </a:rPr>
              <a:t>Evitar el síndrome de prisa.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512" y="1554152"/>
            <a:ext cx="60144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a</a:t>
            </a:r>
            <a:endParaRPr lang="pt-B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58026" y="2629361"/>
            <a:ext cx="63831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b</a:t>
            </a:r>
            <a:endParaRPr lang="pt-B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2643" y="3833171"/>
            <a:ext cx="58541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c</a:t>
            </a:r>
            <a:endParaRPr lang="pt-B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2643" y="4933617"/>
            <a:ext cx="63831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d</a:t>
            </a:r>
            <a:endParaRPr lang="pt-B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16193" y="5725705"/>
            <a:ext cx="63831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e</a:t>
            </a:r>
            <a:endParaRPr lang="pt-B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07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08520" y="749895"/>
            <a:ext cx="501460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/>
            <a:r>
              <a:rPr lang="pt-BR" sz="2800" b="1" dirty="0">
                <a:latin typeface="Trebuchet MS" pitchFamily="34" charset="0"/>
              </a:rPr>
              <a:t>Formato: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9512" y="1733907"/>
            <a:ext cx="5014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400" dirty="0">
                <a:latin typeface="Trebuchet MS" pitchFamily="34" charset="0"/>
              </a:rPr>
              <a:t>Duración aproximada de 3 meses.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512" y="2721695"/>
            <a:ext cx="5014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400" dirty="0">
                <a:latin typeface="Trebuchet MS" pitchFamily="34" charset="0"/>
              </a:rPr>
              <a:t>El pastor selecciona de 10 a 12 participantes, después de un periodo de oración.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90458" y="4035690"/>
            <a:ext cx="5014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400" dirty="0">
                <a:latin typeface="Trebuchet MS" pitchFamily="34" charset="0"/>
              </a:rPr>
              <a:t>Visita a los seleccionados para confirmar la elección.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512" y="1554152"/>
            <a:ext cx="60144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a</a:t>
            </a:r>
            <a:endParaRPr lang="pt-B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58026" y="2629361"/>
            <a:ext cx="63831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b</a:t>
            </a:r>
            <a:endParaRPr lang="pt-B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2643" y="3833171"/>
            <a:ext cx="58541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c</a:t>
            </a:r>
            <a:endParaRPr lang="pt-B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89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4544" y="2348880"/>
            <a:ext cx="9793088" cy="12961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-103976" y="2612231"/>
            <a:ext cx="9351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Dinámica</a:t>
            </a:r>
            <a:r>
              <a:rPr lang="pt-BR" sz="4400" b="1" dirty="0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del</a:t>
            </a:r>
            <a:r>
              <a:rPr lang="pt-BR" sz="4400" b="1" dirty="0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prototipo</a:t>
            </a:r>
            <a:r>
              <a:rPr lang="pt-BR" sz="4400" b="1" dirty="0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57549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08520" y="749895"/>
            <a:ext cx="501460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/>
            <a:r>
              <a:rPr lang="pt-BR" sz="2800" b="1" dirty="0">
                <a:latin typeface="Trebuchet MS" pitchFamily="34" charset="0"/>
              </a:rPr>
              <a:t>Durante </a:t>
            </a:r>
            <a:r>
              <a:rPr lang="pt-BR" sz="2800" b="1" dirty="0" err="1">
                <a:latin typeface="Trebuchet MS" pitchFamily="34" charset="0"/>
              </a:rPr>
              <a:t>el</a:t>
            </a:r>
            <a:r>
              <a:rPr lang="pt-BR" sz="2800" b="1" dirty="0">
                <a:latin typeface="Trebuchet MS" pitchFamily="34" charset="0"/>
              </a:rPr>
              <a:t> </a:t>
            </a:r>
            <a:r>
              <a:rPr lang="pt-BR" sz="2800" b="1" dirty="0" err="1">
                <a:latin typeface="Trebuchet MS" pitchFamily="34" charset="0"/>
              </a:rPr>
              <a:t>Prototipo</a:t>
            </a:r>
            <a:r>
              <a:rPr lang="pt-BR" sz="2800" b="1" dirty="0">
                <a:latin typeface="Trebuchet MS" pitchFamily="34" charset="0"/>
              </a:rPr>
              <a:t>:</a:t>
            </a:r>
          </a:p>
        </p:txBody>
      </p:sp>
      <p:sp>
        <p:nvSpPr>
          <p:cNvPr id="7" name="Retângulo 6"/>
          <p:cNvSpPr/>
          <p:nvPr/>
        </p:nvSpPr>
        <p:spPr>
          <a:xfrm>
            <a:off x="349483" y="1412776"/>
            <a:ext cx="6238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400" dirty="0">
                <a:latin typeface="Trebuchet MS" pitchFamily="34" charset="0"/>
              </a:rPr>
              <a:t>Estudiar materiales que brinden una visión amplia sobre la vida en comunidad.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512" y="1340768"/>
            <a:ext cx="60144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a</a:t>
            </a:r>
            <a:endParaRPr lang="pt-B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9483" y="2613105"/>
            <a:ext cx="6238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400" dirty="0">
                <a:latin typeface="Trebuchet MS" pitchFamily="34" charset="0"/>
              </a:rPr>
              <a:t>Formar parejas, a fin de realizar la práctica del trabajo del mentor.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9512" y="2541097"/>
            <a:ext cx="63831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b</a:t>
            </a:r>
            <a:endParaRPr lang="pt-B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25616" y="3813434"/>
            <a:ext cx="62626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400" dirty="0">
                <a:latin typeface="Trebuchet MS" pitchFamily="34" charset="0"/>
              </a:rPr>
              <a:t>Cada miembro del prototipo deberá traer los nombres de las personas de su iglesia que pretende invitar para su futuro grupo pequeño y orar por ellas.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55645" y="3741426"/>
            <a:ext cx="58541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c</a:t>
            </a:r>
            <a:endParaRPr lang="pt-B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03419" y="5478323"/>
            <a:ext cx="537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400" dirty="0">
                <a:latin typeface="Trebuchet MS" pitchFamily="34" charset="0"/>
              </a:rPr>
              <a:t>Componer el grupo respetando el criterio de afinidad y geografía.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33447" y="5311086"/>
            <a:ext cx="63831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xmlns="" val="147001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6803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08520" y="749895"/>
            <a:ext cx="501460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/>
            <a:r>
              <a:rPr lang="pt-BR" sz="2800" b="1" dirty="0">
                <a:latin typeface="Trebuchet MS" pitchFamily="34" charset="0"/>
              </a:rPr>
              <a:t>Durante o Protótipo:</a:t>
            </a:r>
          </a:p>
        </p:txBody>
      </p:sp>
      <p:sp>
        <p:nvSpPr>
          <p:cNvPr id="7" name="Retângulo 6"/>
          <p:cNvSpPr/>
          <p:nvPr/>
        </p:nvSpPr>
        <p:spPr>
          <a:xfrm>
            <a:off x="349484" y="1412776"/>
            <a:ext cx="5806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400" dirty="0">
                <a:latin typeface="Trebuchet MS" pitchFamily="34" charset="0"/>
              </a:rPr>
              <a:t>Formar o reorganizar los grupos pequeños a partir de las personas que participaron en el prototipo.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512" y="134076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e</a:t>
            </a:r>
            <a:endParaRPr lang="pt-B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9484" y="2823319"/>
            <a:ext cx="5806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400" dirty="0">
                <a:latin typeface="Trebuchet MS" pitchFamily="34" charset="0"/>
              </a:rPr>
              <a:t>Realizar un evento de </a:t>
            </a:r>
            <a:r>
              <a:rPr lang="es-ES" sz="2400" dirty="0" smtClean="0">
                <a:latin typeface="Trebuchet MS" pitchFamily="34" charset="0"/>
              </a:rPr>
              <a:t>celebración</a:t>
            </a:r>
            <a:r>
              <a:rPr lang="pt-BR" sz="2400" dirty="0" smtClean="0">
                <a:latin typeface="Trebuchet MS" pitchFamily="34" charset="0"/>
              </a:rPr>
              <a:t>.</a:t>
            </a:r>
            <a:endParaRPr lang="pt-BR" sz="2400" dirty="0">
              <a:latin typeface="Trebuchet MS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79512" y="2492896"/>
            <a:ext cx="47481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f</a:t>
            </a:r>
            <a:endParaRPr lang="pt-B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25616" y="3573016"/>
            <a:ext cx="5830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400" dirty="0">
                <a:latin typeface="Trebuchet MS" pitchFamily="34" charset="0"/>
              </a:rPr>
              <a:t>Después del tiempo de consolidación, promover una segunda multiplicación de grupos pequeños, alcanzando al resto de la iglesia.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55645" y="3501008"/>
            <a:ext cx="58541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g</a:t>
            </a:r>
            <a:endParaRPr lang="pt-B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03418" y="5383094"/>
            <a:ext cx="5852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400" dirty="0">
                <a:latin typeface="Trebuchet MS" pitchFamily="34" charset="0"/>
              </a:rPr>
              <a:t>Mantener un programa regular de entrenamiento de líderes y coordinadores de los grupos.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33447" y="5311086"/>
            <a:ext cx="64793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h</a:t>
            </a:r>
            <a:endParaRPr lang="pt-B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63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4544" y="2348880"/>
            <a:ext cx="9793088" cy="12961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-103976" y="2612231"/>
            <a:ext cx="9351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cap="all" dirty="0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xmlns="" val="86788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771800" y="1124744"/>
            <a:ext cx="58066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" sz="2800" b="1" dirty="0">
                <a:latin typeface="Trebuchet MS" pitchFamily="34" charset="0"/>
              </a:rPr>
              <a:t>Una transición bien equilibrada hacia iglesias en grupos pequeños da la garantía de un crecimiento integral.</a:t>
            </a:r>
          </a:p>
        </p:txBody>
      </p:sp>
    </p:spTree>
    <p:extLst>
      <p:ext uri="{BB962C8B-B14F-4D97-AF65-F5344CB8AC3E}">
        <p14:creationId xmlns:p14="http://schemas.microsoft.com/office/powerpoint/2010/main" xmlns="" val="74914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4544" y="2348880"/>
            <a:ext cx="9793088" cy="12961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746821" y="2612231"/>
            <a:ext cx="4171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cap="all" dirty="0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xmlns="" val="178664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539552" y="908720"/>
            <a:ext cx="813690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/>
              <a:t>Ningún cambio ocurrirá si los paradigmas permanecen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Modelo tradicional: </a:t>
            </a:r>
          </a:p>
          <a:p>
            <a:pPr algn="just"/>
            <a:r>
              <a:rPr lang="es-ES" dirty="0"/>
              <a:t>Basado en programas y eventos, el  cambio será progresivo y demandará esfuerzo y determinación.</a:t>
            </a:r>
          </a:p>
          <a:p>
            <a:pPr algn="just">
              <a:buFont typeface="Arial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7151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4544" y="2348880"/>
            <a:ext cx="9793088" cy="12961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235858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Propuestas del Foro de Grupos Pequeños (2008):</a:t>
            </a:r>
            <a:endParaRPr lang="pt-BR" sz="4000" b="1" dirty="0">
              <a:solidFill>
                <a:schemeClr val="bg1"/>
              </a:solidFill>
              <a:effectLst>
                <a:innerShdw blurRad="63500" dist="50800" dir="13500000">
                  <a:prstClr val="black"/>
                </a:inn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25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672647" y="1232756"/>
            <a:ext cx="5411521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2400" dirty="0" smtClean="0">
                <a:latin typeface="Trebuchet MS" pitchFamily="34" charset="0"/>
              </a:rPr>
              <a:t>	</a:t>
            </a:r>
            <a:r>
              <a:rPr lang="es-ES" sz="2400" dirty="0">
                <a:latin typeface="Trebuchet MS" pitchFamily="34" charset="0"/>
              </a:rPr>
              <a:t>“Considerando que el proceso de cambio es algo difícil y desafiante.</a:t>
            </a:r>
          </a:p>
          <a:p>
            <a:pPr marL="0" indent="0" algn="r">
              <a:buNone/>
            </a:pPr>
            <a:endParaRPr lang="pt-BR" sz="2400" dirty="0">
              <a:latin typeface="Trebuchet MS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251520" y="1052736"/>
            <a:ext cx="1224136" cy="12241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 smtClean="0">
                <a:latin typeface="Trebuchet MS" pitchFamily="34" charset="0"/>
              </a:rPr>
              <a:t>1</a:t>
            </a:r>
            <a:endParaRPr lang="pt-BR" sz="6600" dirty="0">
              <a:latin typeface="Trebuchet MS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72647" y="2766436"/>
            <a:ext cx="5411521" cy="10946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2400" dirty="0" smtClean="0">
                <a:latin typeface="Trebuchet MS" pitchFamily="34" charset="0"/>
              </a:rPr>
              <a:t>	</a:t>
            </a:r>
            <a:r>
              <a:rPr lang="es-ES" sz="2200" dirty="0">
                <a:latin typeface="Trebuchet MS" pitchFamily="34" charset="0"/>
              </a:rPr>
              <a:t>“Considerando que todo cambio demanda tiempo, esfuerzo y mucha determinación.</a:t>
            </a:r>
          </a:p>
        </p:txBody>
      </p:sp>
      <p:sp>
        <p:nvSpPr>
          <p:cNvPr id="5" name="Elipse 4"/>
          <p:cNvSpPr/>
          <p:nvPr/>
        </p:nvSpPr>
        <p:spPr>
          <a:xfrm>
            <a:off x="251520" y="2708920"/>
            <a:ext cx="1224136" cy="12241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 smtClean="0">
                <a:latin typeface="Trebuchet MS" pitchFamily="34" charset="0"/>
              </a:rPr>
              <a:t>2</a:t>
            </a:r>
            <a:endParaRPr lang="pt-BR" sz="6600" dirty="0">
              <a:latin typeface="Trebuchet MS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87179" y="4566636"/>
            <a:ext cx="5411521" cy="10946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2400" dirty="0" smtClean="0">
                <a:latin typeface="Trebuchet MS" pitchFamily="34" charset="0"/>
              </a:rPr>
              <a:t>	</a:t>
            </a:r>
            <a:r>
              <a:rPr lang="es-ES" sz="2200" dirty="0">
                <a:latin typeface="Trebuchet MS" pitchFamily="34" charset="0"/>
              </a:rPr>
              <a:t>“Considerando que la visión que </a:t>
            </a:r>
            <a:r>
              <a:rPr lang="es-ES" sz="2200" dirty="0" smtClean="0">
                <a:latin typeface="Trebuchet MS" pitchFamily="34" charset="0"/>
              </a:rPr>
              <a:t>	hoy </a:t>
            </a:r>
            <a:r>
              <a:rPr lang="es-ES" sz="2200" dirty="0">
                <a:latin typeface="Trebuchet MS" pitchFamily="34" charset="0"/>
              </a:rPr>
              <a:t>tenemos en relación con los grupos pequeños….</a:t>
            </a:r>
          </a:p>
          <a:p>
            <a:pPr marL="0" indent="0" algn="r">
              <a:buNone/>
            </a:pPr>
            <a:endParaRPr lang="pt-BR" sz="2200" dirty="0">
              <a:latin typeface="Trebuchet MS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266052" y="4509120"/>
            <a:ext cx="1224136" cy="12241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 smtClean="0">
                <a:latin typeface="Trebuchet MS" pitchFamily="34" charset="0"/>
              </a:rPr>
              <a:t>3</a:t>
            </a:r>
            <a:endParaRPr lang="pt-BR" sz="6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09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4544" y="2348880"/>
            <a:ext cx="9793088" cy="12961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-27424" y="253528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Proponemos</a:t>
            </a:r>
            <a:r>
              <a:rPr lang="pt-BR" sz="5400" b="1" dirty="0">
                <a:solidFill>
                  <a:schemeClr val="bg1"/>
                </a:solidFill>
                <a:effectLst>
                  <a:innerShdw blurRad="63500" dist="50800" dir="13500000">
                    <a:prstClr val="black"/>
                  </a:innerShdw>
                </a:effectLst>
                <a:latin typeface="Trebuchet MS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xmlns="" val="302167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899592" y="1556792"/>
            <a:ext cx="590465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pt-BR" sz="2400" dirty="0" smtClean="0">
                <a:latin typeface="Trebuchet MS" pitchFamily="34" charset="0"/>
              </a:rPr>
              <a:t>	</a:t>
            </a:r>
            <a:r>
              <a:rPr lang="es-ES" sz="2400" dirty="0">
                <a:latin typeface="Trebuchet MS" pitchFamily="34" charset="0"/>
              </a:rPr>
              <a:t>“Que la iglesia en todos sus </a:t>
            </a:r>
            <a:r>
              <a:rPr lang="es-ES" sz="2400" dirty="0" smtClean="0">
                <a:latin typeface="Trebuchet MS" pitchFamily="34" charset="0"/>
              </a:rPr>
              <a:t>	niveles </a:t>
            </a:r>
            <a:r>
              <a:rPr lang="es-ES" sz="2400" dirty="0">
                <a:latin typeface="Trebuchet MS" pitchFamily="34" charset="0"/>
              </a:rPr>
              <a:t>de organización, </a:t>
            </a:r>
            <a:r>
              <a:rPr lang="es-ES" sz="2400" dirty="0" smtClean="0">
                <a:latin typeface="Trebuchet MS" pitchFamily="34" charset="0"/>
              </a:rPr>
              <a:t>	incluyendo </a:t>
            </a:r>
            <a:r>
              <a:rPr lang="es-ES" sz="2400" dirty="0">
                <a:latin typeface="Trebuchet MS" pitchFamily="34" charset="0"/>
              </a:rPr>
              <a:t>la iglesia local, priorice </a:t>
            </a:r>
            <a:r>
              <a:rPr lang="es-ES" sz="2400" dirty="0" smtClean="0">
                <a:latin typeface="Trebuchet MS" pitchFamily="34" charset="0"/>
              </a:rPr>
              <a:t>	implantación </a:t>
            </a:r>
            <a:r>
              <a:rPr lang="es-ES" sz="2400" dirty="0">
                <a:latin typeface="Trebuchet MS" pitchFamily="34" charset="0"/>
              </a:rPr>
              <a:t>y la consolidación de los grupos pequeños en su plan de trabajo.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83568" y="1196752"/>
            <a:ext cx="122822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1</a:t>
            </a:r>
            <a:endParaRPr lang="pt-BR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99592" y="4437112"/>
            <a:ext cx="525658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pt-BR" sz="2400" dirty="0">
                <a:latin typeface="Trebuchet MS" pitchFamily="34" charset="0"/>
              </a:rPr>
              <a:t>	</a:t>
            </a:r>
            <a:r>
              <a:rPr lang="es-ES" sz="2400" dirty="0">
                <a:latin typeface="Trebuchet MS" pitchFamily="34" charset="0"/>
              </a:rPr>
              <a:t>Que el proceso de cambio sea </a:t>
            </a:r>
            <a:r>
              <a:rPr lang="es-ES" sz="2400" dirty="0" smtClean="0">
                <a:latin typeface="Trebuchet MS" pitchFamily="34" charset="0"/>
              </a:rPr>
              <a:t>	gradual </a:t>
            </a:r>
            <a:r>
              <a:rPr lang="es-ES" sz="2400" dirty="0">
                <a:latin typeface="Trebuchet MS" pitchFamily="34" charset="0"/>
              </a:rPr>
              <a:t>y progresivo</a:t>
            </a:r>
            <a:endParaRPr lang="pt-BR" sz="2400" dirty="0" smtClean="0">
              <a:latin typeface="Trebuchet MS" pitchFamily="34" charset="0"/>
            </a:endParaRPr>
          </a:p>
          <a:p>
            <a:pPr lvl="0" algn="just">
              <a:spcBef>
                <a:spcPts val="0"/>
              </a:spcBef>
            </a:pPr>
            <a:endParaRPr lang="pt-BR" sz="2400" dirty="0">
              <a:latin typeface="Trebuchet MS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3568" y="4077072"/>
            <a:ext cx="122822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2</a:t>
            </a:r>
            <a:endParaRPr lang="pt-BR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63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67544" y="814646"/>
            <a:ext cx="525658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>
              <a:spcBef>
                <a:spcPts val="0"/>
              </a:spcBef>
            </a:pPr>
            <a:r>
              <a:rPr lang="pt-BR" sz="2400" dirty="0" smtClean="0">
                <a:latin typeface="Trebuchet MS" pitchFamily="34" charset="0"/>
              </a:rPr>
              <a:t>	</a:t>
            </a:r>
            <a:r>
              <a:rPr lang="es-ES" sz="2400" dirty="0">
                <a:latin typeface="Trebuchet MS" pitchFamily="34" charset="0"/>
              </a:rPr>
              <a:t>Que los pastores trabajen con el plan de implementación y </a:t>
            </a:r>
            <a:r>
              <a:rPr lang="es-ES" sz="2400" dirty="0" smtClean="0">
                <a:latin typeface="Trebuchet MS" pitchFamily="34" charset="0"/>
              </a:rPr>
              <a:t>	consolidación </a:t>
            </a:r>
            <a:r>
              <a:rPr lang="es-ES" sz="2400" dirty="0">
                <a:latin typeface="Trebuchet MS" pitchFamily="34" charset="0"/>
              </a:rPr>
              <a:t>a través de grupos pequeños prototipo</a:t>
            </a:r>
          </a:p>
          <a:p>
            <a:pPr lvl="0" algn="r">
              <a:spcBef>
                <a:spcPts val="0"/>
              </a:spcBef>
            </a:pPr>
            <a:endParaRPr lang="pt-BR" sz="2400" dirty="0">
              <a:latin typeface="Trebuchet MS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454606"/>
            <a:ext cx="122822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3</a:t>
            </a:r>
            <a:endParaRPr lang="pt-BR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67544" y="2848868"/>
            <a:ext cx="525658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pt-BR" sz="2400" dirty="0" smtClean="0">
                <a:latin typeface="Trebuchet MS" pitchFamily="34" charset="0"/>
              </a:rPr>
              <a:t>	</a:t>
            </a:r>
            <a:r>
              <a:rPr lang="es-ES" sz="2400" dirty="0">
                <a:latin typeface="Trebuchet MS" pitchFamily="34" charset="0"/>
              </a:rPr>
              <a:t>Que la iglesia mantenga la </a:t>
            </a:r>
            <a:r>
              <a:rPr lang="es-ES" sz="2400" dirty="0" smtClean="0">
                <a:latin typeface="Trebuchet MS" pitchFamily="34" charset="0"/>
              </a:rPr>
              <a:t>	visión </a:t>
            </a:r>
            <a:r>
              <a:rPr lang="es-ES" sz="2400" dirty="0">
                <a:latin typeface="Trebuchet MS" pitchFamily="34" charset="0"/>
              </a:rPr>
              <a:t>permanente de una </a:t>
            </a:r>
            <a:r>
              <a:rPr lang="es-ES" sz="2400" dirty="0" smtClean="0">
                <a:latin typeface="Trebuchet MS" pitchFamily="34" charset="0"/>
              </a:rPr>
              <a:t>	iglesia </a:t>
            </a:r>
            <a:r>
              <a:rPr lang="es-ES" sz="2400" dirty="0">
                <a:latin typeface="Trebuchet MS" pitchFamily="34" charset="0"/>
              </a:rPr>
              <a:t>en grupos pequeños a </a:t>
            </a:r>
            <a:r>
              <a:rPr lang="es-ES" sz="2400" dirty="0" smtClean="0">
                <a:latin typeface="Trebuchet MS" pitchFamily="34" charset="0"/>
              </a:rPr>
              <a:t>	través </a:t>
            </a:r>
            <a:r>
              <a:rPr lang="es-ES" sz="2400" dirty="0">
                <a:latin typeface="Trebuchet MS" pitchFamily="34" charset="0"/>
              </a:rPr>
              <a:t>de foros, festivales, retiros espirituales, materiales, testimonios, etc.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2488828"/>
            <a:ext cx="122822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4</a:t>
            </a:r>
            <a:endParaRPr lang="pt-BR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068" y="5229200"/>
            <a:ext cx="525658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>
              <a:spcBef>
                <a:spcPts val="0"/>
              </a:spcBef>
            </a:pPr>
            <a:r>
              <a:rPr lang="pt-BR" sz="2400" dirty="0" smtClean="0">
                <a:latin typeface="Trebuchet MS" pitchFamily="34" charset="0"/>
              </a:rPr>
              <a:t>	</a:t>
            </a:r>
            <a:r>
              <a:rPr lang="es-ES" sz="2400" dirty="0">
                <a:latin typeface="Trebuchet MS" pitchFamily="34" charset="0"/>
              </a:rPr>
              <a:t>Que haya un esfuerzo intencional y constante en la </a:t>
            </a:r>
            <a:r>
              <a:rPr lang="es-ES" sz="2400" dirty="0" smtClean="0">
                <a:latin typeface="Trebuchet MS" pitchFamily="34" charset="0"/>
              </a:rPr>
              <a:t>	búsqueda </a:t>
            </a:r>
            <a:r>
              <a:rPr lang="es-ES" sz="2400" dirty="0">
                <a:latin typeface="Trebuchet MS" pitchFamily="34" charset="0"/>
              </a:rPr>
              <a:t>de la multiplicación de los grupos pequeños”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1044" y="4869160"/>
            <a:ext cx="122822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5</a:t>
            </a:r>
            <a:endParaRPr lang="pt-BR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97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536</Words>
  <Application>Microsoft Office PowerPoint</Application>
  <PresentationFormat>Apresentação na tela (4:3)</PresentationFormat>
  <Paragraphs>90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Bergamo</dc:creator>
  <cp:lastModifiedBy>ruth.leon</cp:lastModifiedBy>
  <cp:revision>136</cp:revision>
  <dcterms:created xsi:type="dcterms:W3CDTF">2012-04-28T23:49:53Z</dcterms:created>
  <dcterms:modified xsi:type="dcterms:W3CDTF">2012-05-04T14:56:12Z</dcterms:modified>
</cp:coreProperties>
</file>