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8" r:id="rId2"/>
    <p:sldId id="295" r:id="rId3"/>
    <p:sldId id="274" r:id="rId4"/>
    <p:sldId id="273" r:id="rId5"/>
    <p:sldId id="272" r:id="rId6"/>
    <p:sldId id="271" r:id="rId7"/>
    <p:sldId id="292" r:id="rId8"/>
    <p:sldId id="279" r:id="rId9"/>
    <p:sldId id="294" r:id="rId10"/>
    <p:sldId id="278" r:id="rId11"/>
    <p:sldId id="293" r:id="rId12"/>
    <p:sldId id="277" r:id="rId13"/>
    <p:sldId id="276" r:id="rId14"/>
    <p:sldId id="275" r:id="rId15"/>
    <p:sldId id="270" r:id="rId16"/>
    <p:sldId id="267" r:id="rId17"/>
    <p:sldId id="281" r:id="rId18"/>
    <p:sldId id="280" r:id="rId19"/>
    <p:sldId id="266" r:id="rId20"/>
    <p:sldId id="265" r:id="rId21"/>
    <p:sldId id="264" r:id="rId22"/>
    <p:sldId id="283" r:id="rId23"/>
    <p:sldId id="282" r:id="rId24"/>
    <p:sldId id="260" r:id="rId25"/>
    <p:sldId id="259" r:id="rId26"/>
    <p:sldId id="258" r:id="rId27"/>
    <p:sldId id="284" r:id="rId28"/>
    <p:sldId id="286" r:id="rId29"/>
    <p:sldId id="288" r:id="rId30"/>
    <p:sldId id="287" r:id="rId31"/>
    <p:sldId id="290" r:id="rId3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A8ED8-FA77-45CC-A65C-88997C80FFC7}" type="datetimeFigureOut">
              <a:rPr lang="es-PE" smtClean="0"/>
              <a:t>05/07/2012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D841-BE79-4853-AEE2-8670761F03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023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0686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94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0299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5783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0630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658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695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5224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867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209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142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A6B5-7B33-45E8-9E1D-39FF24E4C38F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43E3-C2F5-4918-9659-348552BCE3A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4072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as.Torres\Pictures\noo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6315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C. En una iglesia local la estructura es</a:t>
            </a: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Pastor Distrital: 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Coordinador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Distrital de los GPs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Primer Anciano o Dir. Congreg. 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Coordinador de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                                                    los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GPs       </a:t>
            </a:r>
          </a:p>
          <a:p>
            <a:pPr lvl="0"/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c.   Anciano 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Iglesia:  </a:t>
            </a:r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Supervisor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local de los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         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                                       GP(si hay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más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de 3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GPs)                                   </a:t>
            </a:r>
          </a:p>
          <a:p>
            <a:pPr lvl="0"/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  Director 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Ministerio Personal</a:t>
            </a:r>
          </a:p>
          <a:p>
            <a:pPr lvl="0"/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e.  Líder 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GP: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	  De un grupo de miembros de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                        Iglesia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Discípulos</a:t>
            </a:r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55776" y="764704"/>
            <a:ext cx="41764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Pastor Distrital</a:t>
            </a:r>
          </a:p>
          <a:p>
            <a:pPr algn="ctr"/>
            <a:r>
              <a:rPr lang="es-PE" sz="2000" b="1" dirty="0" smtClean="0"/>
              <a:t>Coordinador Distrital GPs</a:t>
            </a:r>
            <a:endParaRPr lang="es-PE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2555776" y="1916832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 smtClean="0"/>
          </a:p>
          <a:p>
            <a:pPr algn="ctr"/>
            <a:endParaRPr lang="es-PE" sz="2000" b="1" dirty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Primer Anciano o Dir. Congregación</a:t>
            </a:r>
          </a:p>
          <a:p>
            <a:pPr algn="ctr"/>
            <a:r>
              <a:rPr lang="es-PE" sz="2000" b="1" dirty="0" smtClean="0"/>
              <a:t>Coordinador local de los GPs</a:t>
            </a:r>
          </a:p>
          <a:p>
            <a:pPr algn="ctr"/>
            <a:endParaRPr lang="es-PE" sz="2000" b="1" dirty="0" smtClean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9512" y="3247504"/>
            <a:ext cx="3096344" cy="929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 smtClean="0"/>
          </a:p>
          <a:p>
            <a:pPr algn="ctr"/>
            <a:endParaRPr lang="es-PE" sz="2000" b="1" dirty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Anciano de Iglesia</a:t>
            </a:r>
          </a:p>
          <a:p>
            <a:pPr algn="ctr"/>
            <a:r>
              <a:rPr lang="es-PE" sz="2000" b="1" dirty="0" smtClean="0"/>
              <a:t>Supervisor local de los GPs (mas de tres GPs)</a:t>
            </a:r>
          </a:p>
          <a:p>
            <a:pPr algn="ctr"/>
            <a:endParaRPr lang="es-PE" sz="2000" b="1" dirty="0" smtClean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563888" y="3247504"/>
            <a:ext cx="2160240" cy="929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 smtClean="0"/>
          </a:p>
          <a:p>
            <a:pPr algn="ctr"/>
            <a:endParaRPr lang="es-PE" sz="2000" b="1" dirty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Director de Ministerio Personal</a:t>
            </a:r>
          </a:p>
          <a:p>
            <a:pPr algn="ctr"/>
            <a:endParaRPr lang="es-PE" sz="2000" b="1" dirty="0" smtClean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940152" y="3247504"/>
            <a:ext cx="3096344" cy="929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 smtClean="0"/>
          </a:p>
          <a:p>
            <a:pPr algn="ctr"/>
            <a:endParaRPr lang="es-PE" sz="2000" b="1" dirty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Anciano de Iglesia</a:t>
            </a:r>
          </a:p>
          <a:p>
            <a:pPr algn="ctr"/>
            <a:r>
              <a:rPr lang="es-PE" sz="2000" b="1" dirty="0" smtClean="0"/>
              <a:t>Supervisor local de los GPs (mas de tres GPs)</a:t>
            </a:r>
          </a:p>
          <a:p>
            <a:pPr algn="ctr"/>
            <a:endParaRPr lang="es-PE" sz="2000" b="1" dirty="0" smtClean="0"/>
          </a:p>
          <a:p>
            <a:pPr algn="ctr"/>
            <a:endParaRPr lang="es-PE" sz="2000" b="1" dirty="0" smtClean="0"/>
          </a:p>
          <a:p>
            <a:pPr algn="ctr"/>
            <a:r>
              <a:rPr lang="es-PE" sz="2000" b="1" dirty="0" smtClean="0"/>
              <a:t> 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619672" y="4176599"/>
            <a:ext cx="0" cy="620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55576" y="4653136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55576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619672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411760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Elipse"/>
          <p:cNvSpPr/>
          <p:nvPr/>
        </p:nvSpPr>
        <p:spPr>
          <a:xfrm>
            <a:off x="539552" y="494116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L</a:t>
            </a:r>
          </a:p>
        </p:txBody>
      </p:sp>
      <p:sp>
        <p:nvSpPr>
          <p:cNvPr id="25" name="24 Elipse"/>
          <p:cNvSpPr/>
          <p:nvPr/>
        </p:nvSpPr>
        <p:spPr>
          <a:xfrm>
            <a:off x="2159732" y="494955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</a:t>
            </a:r>
            <a:endParaRPr lang="es-PE" dirty="0"/>
          </a:p>
        </p:txBody>
      </p:sp>
      <p:sp>
        <p:nvSpPr>
          <p:cNvPr id="26" name="25 Elipse"/>
          <p:cNvSpPr/>
          <p:nvPr/>
        </p:nvSpPr>
        <p:spPr>
          <a:xfrm>
            <a:off x="1403648" y="494955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</a:t>
            </a:r>
            <a:endParaRPr lang="es-PE" dirty="0"/>
          </a:p>
        </p:txBody>
      </p:sp>
      <p:cxnSp>
        <p:nvCxnSpPr>
          <p:cNvPr id="32" name="31 Conector recto"/>
          <p:cNvCxnSpPr/>
          <p:nvPr/>
        </p:nvCxnSpPr>
        <p:spPr>
          <a:xfrm>
            <a:off x="7524328" y="4149080"/>
            <a:ext cx="0" cy="620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6660232" y="4625617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6660232" y="4625617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7524328" y="4625617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8316416" y="4625617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Elipse"/>
          <p:cNvSpPr/>
          <p:nvPr/>
        </p:nvSpPr>
        <p:spPr>
          <a:xfrm>
            <a:off x="6444208" y="4913649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L</a:t>
            </a:r>
          </a:p>
        </p:txBody>
      </p:sp>
      <p:sp>
        <p:nvSpPr>
          <p:cNvPr id="38" name="37 Elipse"/>
          <p:cNvSpPr/>
          <p:nvPr/>
        </p:nvSpPr>
        <p:spPr>
          <a:xfrm>
            <a:off x="8064388" y="4922033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</a:t>
            </a:r>
            <a:endParaRPr lang="es-PE" dirty="0"/>
          </a:p>
        </p:txBody>
      </p:sp>
      <p:sp>
        <p:nvSpPr>
          <p:cNvPr id="39" name="38 Elipse"/>
          <p:cNvSpPr/>
          <p:nvPr/>
        </p:nvSpPr>
        <p:spPr>
          <a:xfrm>
            <a:off x="7308304" y="4922033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</a:t>
            </a:r>
            <a:endParaRPr lang="es-PE" dirty="0"/>
          </a:p>
        </p:txBody>
      </p:sp>
      <p:cxnSp>
        <p:nvCxnSpPr>
          <p:cNvPr id="43" name="42 Conector recto"/>
          <p:cNvCxnSpPr>
            <a:endCxn id="9" idx="0"/>
          </p:cNvCxnSpPr>
          <p:nvPr/>
        </p:nvCxnSpPr>
        <p:spPr>
          <a:xfrm>
            <a:off x="4644008" y="16288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endCxn id="8" idx="0"/>
          </p:cNvCxnSpPr>
          <p:nvPr/>
        </p:nvCxnSpPr>
        <p:spPr>
          <a:xfrm>
            <a:off x="4644008" y="2852936"/>
            <a:ext cx="0" cy="39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799539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dirty="0" smtClean="0">
                <a:latin typeface="Arial" pitchFamily="34" charset="0"/>
                <a:cs typeface="Arial" pitchFamily="34" charset="0"/>
              </a:rPr>
              <a:t>IV</a:t>
            </a:r>
            <a:r>
              <a:rPr lang="es-PE" sz="2600" b="1" dirty="0">
                <a:latin typeface="Arial" pitchFamily="34" charset="0"/>
                <a:cs typeface="Arial" pitchFamily="34" charset="0"/>
              </a:rPr>
              <a:t>. Funciones 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DEL DIRECTOR DE MINISTERIO PERSONAL DE LA ASOCIACIÓN/MISIÓN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Es el responsable del cumplimiento de la misión de la IASD en su campo local, a través del desarrollo y ejecución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del Programa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Anual Misionero, proporcionado por Ministerio Personal-UPS, de ejecución permanente, con el que se moviliza a toda la iglesia; orientando el trabajo principalmente a través de los GPs, pero sin excluir ni dejar inactivos a los miembros que aún no forman parte de los GPs.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Es el responsable de implementar y fortalecer los frentes misioneros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s-P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34076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3. Elabora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materiales de acuerdo al Programa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Anual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Misionero y todos aquellos necesarios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para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el avance evangelístico y el trabajo y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fortalecimiento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los GPs.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4. Promociona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, ejecuta y monitorea el Proyecto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Misionero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Anual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5. Apoya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supervisa las actividades del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Coordinador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GPs-Asociación/Misión, y el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trabajo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la Secretaria de registros. </a:t>
            </a:r>
          </a:p>
        </p:txBody>
      </p:sp>
    </p:spTree>
    <p:extLst>
      <p:ext uri="{BB962C8B-B14F-4D97-AF65-F5344CB8AC3E}">
        <p14:creationId xmlns:p14="http://schemas.microsoft.com/office/powerpoint/2010/main" val="12165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55679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6. Supervisa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evalúa el trabajo del coordinador, en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base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a las metas establecidas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7. Lograr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que todos los planes evangelísticos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tengan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como eje base a los GPs, para su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ejecución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8. Coordinar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con el presidente y la junta del campo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local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el cronograma de actividades que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favorezca el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trabajo ininterrumpido de los GPs.</a:t>
            </a:r>
          </a:p>
        </p:txBody>
      </p:sp>
    </p:spTree>
    <p:extLst>
      <p:ext uri="{BB962C8B-B14F-4D97-AF65-F5344CB8AC3E}">
        <p14:creationId xmlns:p14="http://schemas.microsoft.com/office/powerpoint/2010/main" val="24089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39552" y="1268760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DEL COORDINADOR DE LOS </a:t>
            </a:r>
            <a:r>
              <a:rPr lang="es-PE" sz="2600" b="1" dirty="0" err="1" smtClean="0">
                <a:latin typeface="Arial" pitchFamily="34" charset="0"/>
                <a:cs typeface="Arial" pitchFamily="34" charset="0"/>
              </a:rPr>
              <a:t>GPs</a:t>
            </a:r>
            <a:r>
              <a:rPr lang="es-PE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b="1" dirty="0">
                <a:latin typeface="Arial" pitchFamily="34" charset="0"/>
                <a:cs typeface="Arial" pitchFamily="34" charset="0"/>
              </a:rPr>
              <a:t>DEL CAMPO ASOCIACIÓN/MISIÓN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 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PERFIL </a:t>
            </a:r>
            <a:endParaRPr lang="es-PE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PE" sz="2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El Coordinador es parte de la estructura del Gerenciamiento de la Iglesia a nivel del campo local.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Es nombrado por la junta directiva del campo local, y es obrero ministerial.</a:t>
            </a:r>
          </a:p>
        </p:txBody>
      </p:sp>
    </p:spTree>
    <p:extLst>
      <p:ext uri="{BB962C8B-B14F-4D97-AF65-F5344CB8AC3E}">
        <p14:creationId xmlns:p14="http://schemas.microsoft.com/office/powerpoint/2010/main" val="24944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539552" y="1700808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Debe contar con experiencia pastoral en distrito misionero. Conocer, valorar y apreciar el trabajo de los GPs.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Coordina su trabajo permanentemente con el Ministerio Personal y Presidente del campo.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Su trabajo es exclusivo para el crecimiento, desarrollo y fortalecimiento de los GPs.</a:t>
            </a:r>
          </a:p>
        </p:txBody>
      </p:sp>
    </p:spTree>
    <p:extLst>
      <p:ext uri="{BB962C8B-B14F-4D97-AF65-F5344CB8AC3E}">
        <p14:creationId xmlns:p14="http://schemas.microsoft.com/office/powerpoint/2010/main" val="7771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726951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700" b="1" dirty="0">
                <a:latin typeface="Arial" pitchFamily="34" charset="0"/>
                <a:cs typeface="Arial" pitchFamily="34" charset="0"/>
              </a:rPr>
              <a:t>FUNCIONES:</a:t>
            </a:r>
            <a:endParaRPr lang="es-PE" sz="27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Inventario de GPs e informatización al 100%.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Implementar la estructura de los GPs en la iglesia local.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Capacitar a los coordinadores y supervisores locales de cada iglesia.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Discipular a los pastores distritales en el proceso de gerenciamiento de los GPs.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Instruir, apoyar y evaluar a los líderes de GP en el desarrollo del Programa Misionero.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sz="2700" dirty="0">
                <a:latin typeface="Arial" pitchFamily="34" charset="0"/>
                <a:cs typeface="Arial" pitchFamily="34" charset="0"/>
              </a:rPr>
              <a:t>Elaborar su plan de trabajo en coordinación con el Presidente y director de Ministerio Personal.</a:t>
            </a:r>
          </a:p>
        </p:txBody>
      </p:sp>
    </p:spTree>
    <p:extLst>
      <p:ext uri="{BB962C8B-B14F-4D97-AF65-F5344CB8AC3E}">
        <p14:creationId xmlns:p14="http://schemas.microsoft.com/office/powerpoint/2010/main" val="82919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764704"/>
            <a:ext cx="841350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7. Coordinar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y elaborar su itinerario  con el director de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Ministerio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Personal del campo para su aprobación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por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la junta directiva.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8. Recabar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quincenalmente los informes de los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pastores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distritales. 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9. Evaluar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semanalmente los GPs de los Distritos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Misioneros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10. Informar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semanalmente sobre la evaluación de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  cada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GP.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11. Apoyar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al director de </a:t>
            </a:r>
            <a:r>
              <a:rPr lang="es-PE" sz="2700" dirty="0" err="1" smtClean="0">
                <a:latin typeface="Arial" pitchFamily="34" charset="0"/>
                <a:cs typeface="Arial" pitchFamily="34" charset="0"/>
              </a:rPr>
              <a:t>MiP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en la organización  y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 ejecución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de fórums, convenciones, etc., y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 cualquier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actividad del campo relacionada con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 GPs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974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556792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12. Colaborar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con la secretaria de GP para tener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al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100% informatizado los GP en la página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web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la UPS. 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13. Monitorear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el trabajo de los viernes en los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GPs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asesorar a los responsables que estén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visitando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evaluando los GP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14. Apoya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a los Pastores sobre la consolidación y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multiplicación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los GPs.</a:t>
            </a:r>
          </a:p>
        </p:txBody>
      </p:sp>
    </p:spTree>
    <p:extLst>
      <p:ext uri="{BB962C8B-B14F-4D97-AF65-F5344CB8AC3E}">
        <p14:creationId xmlns:p14="http://schemas.microsoft.com/office/powerpoint/2010/main" val="8436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609917" y="1105580"/>
            <a:ext cx="3525965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Unión Peruana del Sur</a:t>
            </a:r>
          </a:p>
          <a:p>
            <a:r>
              <a:rPr lang="es-PE" sz="1400" dirty="0" smtClean="0"/>
              <a:t>Pr. Abimael Obando	  Presidente</a:t>
            </a:r>
          </a:p>
          <a:p>
            <a:r>
              <a:rPr lang="es-PE" sz="1400" dirty="0" smtClean="0"/>
              <a:t>Pr. Gilberto Urcia	  Secretario</a:t>
            </a:r>
          </a:p>
          <a:p>
            <a:r>
              <a:rPr lang="es-PE" sz="1400" dirty="0" smtClean="0"/>
              <a:t>CPC David Echevarría	  Tesorero</a:t>
            </a:r>
          </a:p>
          <a:p>
            <a:r>
              <a:rPr lang="es-PE" sz="1400" dirty="0" smtClean="0"/>
              <a:t>Pr. Elías Torres	  Ministerio Personal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2688595"/>
            <a:ext cx="34817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Asociación Peruana Central Sur</a:t>
            </a:r>
          </a:p>
          <a:p>
            <a:r>
              <a:rPr lang="es-PE" sz="1400" dirty="0" smtClean="0"/>
              <a:t>Pr. Héctor Roncal                Ministerio Personal</a:t>
            </a:r>
          </a:p>
          <a:p>
            <a:r>
              <a:rPr lang="es-PE" sz="1400" dirty="0" smtClean="0"/>
              <a:t>Pr. Eduardo Gonzales         Coordinador GPs</a:t>
            </a:r>
          </a:p>
          <a:p>
            <a:r>
              <a:rPr lang="es-PE" sz="1400" dirty="0" smtClean="0"/>
              <a:t>Pr. Carlos López                   Coordinador GPs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496583" y="2688595"/>
            <a:ext cx="35318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Misión Andina Central</a:t>
            </a:r>
          </a:p>
          <a:p>
            <a:r>
              <a:rPr lang="es-PE" sz="1400" dirty="0" smtClean="0"/>
              <a:t>Pr. Jesús Arriaga                   Ministerio Personal</a:t>
            </a:r>
          </a:p>
          <a:p>
            <a:r>
              <a:rPr lang="es-PE" sz="1400" dirty="0" smtClean="0"/>
              <a:t>Pr. Silas López                       Coordinador GPs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99592" y="3912731"/>
            <a:ext cx="346011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Misión del Lago Titicaca</a:t>
            </a:r>
          </a:p>
          <a:p>
            <a:r>
              <a:rPr lang="es-PE" sz="1400" dirty="0" smtClean="0"/>
              <a:t>Pr. Javier Tula                      Ministerio Personal</a:t>
            </a:r>
          </a:p>
          <a:p>
            <a:r>
              <a:rPr lang="es-PE" sz="1400" dirty="0" smtClean="0"/>
              <a:t>Pr. Heber Castillo                Coordinador GPs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13213" y="3912731"/>
            <a:ext cx="3487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del Oriente Peruano</a:t>
            </a:r>
          </a:p>
          <a:p>
            <a:r>
              <a:rPr lang="es-PE" sz="1400" dirty="0" smtClean="0"/>
              <a:t>Pr. Wilberth Maluquish      Ministerio Personal</a:t>
            </a:r>
          </a:p>
          <a:p>
            <a:r>
              <a:rPr lang="es-PE" sz="1400" dirty="0" smtClean="0"/>
              <a:t>Pr. Heyssen Cordero           Coordinador GPs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99593" y="4994592"/>
            <a:ext cx="35406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Peruana del Sur</a:t>
            </a:r>
          </a:p>
          <a:p>
            <a:r>
              <a:rPr lang="es-PE" sz="1400" dirty="0" smtClean="0"/>
              <a:t>Pr. Félix Santamaría           Ministerio Personal</a:t>
            </a:r>
          </a:p>
          <a:p>
            <a:r>
              <a:rPr lang="es-PE" sz="1400" dirty="0" smtClean="0"/>
              <a:t>Pr. Joel  Güimac                  Coordinador GPs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11339" y="4994592"/>
            <a:ext cx="34890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Sur Oriental del Perú</a:t>
            </a:r>
          </a:p>
          <a:p>
            <a:r>
              <a:rPr lang="es-PE" sz="1400" dirty="0" smtClean="0"/>
              <a:t>Pr. Aladino Paico                 Ministerio Personal</a:t>
            </a:r>
          </a:p>
          <a:p>
            <a:r>
              <a:rPr lang="es-PE" sz="1400" dirty="0" smtClean="0"/>
              <a:t>Pr. Aladino Paico                 Coordinador GPs</a:t>
            </a:r>
          </a:p>
        </p:txBody>
      </p:sp>
    </p:spTree>
    <p:extLst>
      <p:ext uri="{BB962C8B-B14F-4D97-AF65-F5344CB8AC3E}">
        <p14:creationId xmlns:p14="http://schemas.microsoft.com/office/powerpoint/2010/main" val="39808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400577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DE LA SECRETARIA DE REGISTRO DE LA </a:t>
            </a: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ASOCCIACION/MISION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b="1" dirty="0" smtClean="0">
                <a:latin typeface="Arial" pitchFamily="34" charset="0"/>
                <a:cs typeface="Arial" pitchFamily="34" charset="0"/>
              </a:rPr>
              <a:t>PERFIL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dirty="0">
                <a:latin typeface="Arial" pitchFamily="34" charset="0"/>
                <a:cs typeface="Arial" pitchFamily="34" charset="0"/>
              </a:rPr>
              <a:t>1. Secretaria de Profesión</a:t>
            </a:r>
          </a:p>
          <a:p>
            <a:r>
              <a:rPr lang="es-PE" sz="2800" dirty="0">
                <a:latin typeface="Arial" pitchFamily="34" charset="0"/>
                <a:cs typeface="Arial" pitchFamily="34" charset="0"/>
              </a:rPr>
              <a:t>2. Conocimiento en informática</a:t>
            </a:r>
          </a:p>
        </p:txBody>
      </p:sp>
    </p:spTree>
    <p:extLst>
      <p:ext uri="{BB962C8B-B14F-4D97-AF65-F5344CB8AC3E}">
        <p14:creationId xmlns:p14="http://schemas.microsoft.com/office/powerpoint/2010/main" val="3662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951686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dirty="0" smtClean="0">
                <a:latin typeface="Arial" pitchFamily="34" charset="0"/>
                <a:cs typeface="Arial" pitchFamily="34" charset="0"/>
              </a:rPr>
              <a:t>FUNCIONES</a:t>
            </a:r>
          </a:p>
          <a:p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Inventario de GPs e informatizado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Tener actualizado la información requerida de los GPs.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Tener información actualizada de los </a:t>
            </a:r>
            <a:r>
              <a:rPr lang="es-PE" sz="2600" dirty="0" err="1">
                <a:latin typeface="Arial" pitchFamily="34" charset="0"/>
                <a:cs typeface="Arial" pitchFamily="34" charset="0"/>
              </a:rPr>
              <a:t>GPs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por iglesia (Nombres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del Coordinador, supervisor y líder) en cada iglesia de los distritos misioneros.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600" dirty="0" smtClean="0">
                <a:latin typeface="Arial" pitchFamily="34" charset="0"/>
                <a:cs typeface="Arial" pitchFamily="34" charset="0"/>
              </a:rPr>
              <a:t>Tener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datos de porcentajes de miembros involucrados en GPs, en relación a la feligresía actual de cada iglesia.</a:t>
            </a:r>
          </a:p>
        </p:txBody>
      </p:sp>
    </p:spTree>
    <p:extLst>
      <p:ext uri="{BB962C8B-B14F-4D97-AF65-F5344CB8AC3E}">
        <p14:creationId xmlns:p14="http://schemas.microsoft.com/office/powerpoint/2010/main" val="3644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135772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 startAt="6"/>
            </a:pPr>
            <a:r>
              <a:rPr lang="es-PE" sz="2600" dirty="0" smtClean="0">
                <a:latin typeface="Arial" pitchFamily="34" charset="0"/>
                <a:cs typeface="Arial" pitchFamily="34" charset="0"/>
              </a:rPr>
              <a:t>Reportar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semanalmente al Coordinador de GPs y a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       Ministerio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Personal, sobre los avances en su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  responsabilidad.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7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.   Responsable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de la digitación de las fichas de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 bautismos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 startAt="8"/>
            </a:pPr>
            <a:r>
              <a:rPr lang="es-PE" sz="2600" dirty="0" smtClean="0">
                <a:latin typeface="Arial" pitchFamily="34" charset="0"/>
                <a:cs typeface="Arial" pitchFamily="34" charset="0"/>
              </a:rPr>
              <a:t>Solicitar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periódicamente a la secretaria de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 administración las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fichas de bautismos para su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 debido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registro.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9.  Mantiene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actualizado el sistema de secretaria en el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  ingreso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y exclusión de los miembros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10. Conocer y capacitar el programa de secretaria</a:t>
            </a:r>
            <a:endParaRPr lang="es-P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39552" y="1268760"/>
            <a:ext cx="81369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DEL COORDINADOR LOCAL DE LOS GPs EN LA IGLESIA (1er. Anciano)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r>
              <a:rPr lang="es-PE" sz="2600" b="1" dirty="0">
                <a:latin typeface="Arial" pitchFamily="34" charset="0"/>
                <a:cs typeface="Arial" pitchFamily="34" charset="0"/>
              </a:rPr>
              <a:t> 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Apoyar el trabajo de los GPs en la iglesia local.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Trabajar armoniosamente y coordinadamente bajo el liderazgo del pastor distrital.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Proveer los materiales para los líderes.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Ayudar en la organización de las reuniones de líderes.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Dirigir las reuniones de líderes en ausencia del pastor.</a:t>
            </a:r>
          </a:p>
        </p:txBody>
      </p:sp>
    </p:spTree>
    <p:extLst>
      <p:ext uri="{BB962C8B-B14F-4D97-AF65-F5344CB8AC3E}">
        <p14:creationId xmlns:p14="http://schemas.microsoft.com/office/powerpoint/2010/main" val="37791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704592"/>
            <a:ext cx="864096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f. Trabajar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en armonía con el pastor, ancianos y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director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de ministerio personal.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g. Promover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reuniones generales para testificar,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motivar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y confraternizar.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h. Dirigir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la Comisión de GPs en la iglesia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i.  Velar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por que los líderes de grupos pequeños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    tengan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sus informes a tiempo.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j.  Servir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de nexo entre la Junta de Iglesia y los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Grupos Pequeños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k. Su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esfera de acción está al nivel de la iglesia.</a:t>
            </a:r>
          </a:p>
          <a:p>
            <a:pPr lvl="0"/>
            <a:r>
              <a:rPr lang="es-PE" sz="2700" dirty="0" smtClean="0">
                <a:latin typeface="Arial" pitchFamily="34" charset="0"/>
                <a:cs typeface="Arial" pitchFamily="34" charset="0"/>
              </a:rPr>
              <a:t>l.  Apoyar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al pastor del distrito en la coordinación del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trabajo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con todos los coordinadores de GPs de las </a:t>
            </a:r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otras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iglesias del distrito.</a:t>
            </a:r>
          </a:p>
          <a:p>
            <a:endParaRPr lang="es-PE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s-PE" sz="27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99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83671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DEL SUPERVISOR LOCAL DE LOS GPs EN LA IGLESIA  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(Ancianos o Director)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 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Ejercer su liderazgo sobre tres a cinco líderes de GPs.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Orientar, apoyar a los líderes que está bajo su responsabilidad, a fin de que se mantengan motivados, trabajen y los objetivos del GP sean alcanzados.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Visitar semanalmente los GPs que está a su cargo.</a:t>
            </a:r>
          </a:p>
        </p:txBody>
      </p:sp>
    </p:spTree>
    <p:extLst>
      <p:ext uri="{BB962C8B-B14F-4D97-AF65-F5344CB8AC3E}">
        <p14:creationId xmlns:p14="http://schemas.microsoft.com/office/powerpoint/2010/main" val="10139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901164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DIRECTOR DE MINISTERIO PERSONAL DE LA IGLESIA LOCAL  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 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Llevar a cabo el cumplimiento y desarrollo del Programa Anual Misionero en los grupos pequeños y en la iglesia para aquellos no involucrados en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algún GP.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Consolidar los frentes misioneros en los GPs y en la iglesia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Promocionar y supervisar las actividades de los supervisores.</a:t>
            </a:r>
          </a:p>
        </p:txBody>
      </p:sp>
    </p:spTree>
    <p:extLst>
      <p:ext uri="{BB962C8B-B14F-4D97-AF65-F5344CB8AC3E}">
        <p14:creationId xmlns:p14="http://schemas.microsoft.com/office/powerpoint/2010/main" val="24228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39552" y="82915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d. Supervisar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el cumplimiento del programa de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visitación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evaluación en la reunión de los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viernes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e. Lograr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que los planes evangelisticos tengan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como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eje base a los GPs para su ejecución.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f. Tener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actualizado la información de GPs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g. Ayudar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al monitoreo del uso y distribución de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los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materiales.</a:t>
            </a:r>
          </a:p>
          <a:p>
            <a:pPr lvl="0"/>
            <a:r>
              <a:rPr lang="es-PE" sz="2800" dirty="0" smtClean="0">
                <a:latin typeface="Arial" pitchFamily="34" charset="0"/>
                <a:cs typeface="Arial" pitchFamily="34" charset="0"/>
              </a:rPr>
              <a:t>h. Incentivar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la asistencia de los líderes al ELiGP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Escuela de líderes de GPs)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83671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DEL LIDER DE GRUPO PEQUEÑO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Discipular a cada miembro de su grupo pequeño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Dirigir la reunión semanal y el estudio de la Biblia en el GP.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Llevar al grupo a participar del evangelismo.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Visitar a los que no asisten para ayudarlos.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Orar diariamente por su GP.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Dialogar cada semana con el asociado y el anfitrión.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Asistir a la escuela de líderes de GPs.</a:t>
            </a:r>
          </a:p>
        </p:txBody>
      </p:sp>
    </p:spTree>
    <p:extLst>
      <p:ext uri="{BB962C8B-B14F-4D97-AF65-F5344CB8AC3E}">
        <p14:creationId xmlns:p14="http://schemas.microsoft.com/office/powerpoint/2010/main" val="34081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620688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h.  Alcanzar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los objetivos generales del grupo, con su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agenda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de trabajo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el crecimiento en amor y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unidad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i.  Identificar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capacidades y dones en los otros y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    encontrar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maneras de usarlos en el ministerio del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grupo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o en coordinación con otros grupos, donde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haya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hermanos con dones similares.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j.   Administrar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los conflictos en el seno del grupo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k.  Mantener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vivo, en la mente de los miembros, el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objetivo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del crecimiento.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l.   Entrenar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al asociado para estar listo a asumir el </a:t>
            </a:r>
            <a:endParaRPr lang="es-PE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    liderazgo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de un nuevo grupo.</a:t>
            </a:r>
          </a:p>
          <a:p>
            <a:pPr lvl="0"/>
            <a:r>
              <a:rPr lang="es-PE" sz="2600" dirty="0" smtClean="0">
                <a:latin typeface="Arial" pitchFamily="34" charset="0"/>
                <a:cs typeface="Arial" pitchFamily="34" charset="0"/>
              </a:rPr>
              <a:t>m. Multiplicar </a:t>
            </a:r>
            <a:r>
              <a:rPr lang="es-PE" sz="2600" dirty="0">
                <a:latin typeface="Arial" pitchFamily="34" charset="0"/>
                <a:cs typeface="Arial" pitchFamily="34" charset="0"/>
              </a:rPr>
              <a:t>su grupo pequeño </a:t>
            </a:r>
            <a:r>
              <a:rPr lang="es-PE" sz="2600" dirty="0" smtClean="0">
                <a:latin typeface="Arial" pitchFamily="34" charset="0"/>
                <a:cs typeface="Arial" pitchFamily="34" charset="0"/>
              </a:rPr>
              <a:t>cada año.</a:t>
            </a:r>
            <a:endParaRPr lang="es-P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54344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dirty="0" smtClean="0">
                <a:latin typeface="Arial" pitchFamily="34" charset="0"/>
                <a:cs typeface="Arial" pitchFamily="34" charset="0"/>
              </a:rPr>
              <a:t>I.   Justificación</a:t>
            </a:r>
            <a:endParaRPr lang="es-PE" sz="26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Considerando la orientación divina a través del Espíritu de Profecía en la iglesia remanente para el tiempo del fin, el trabajo misionero en GPs,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Considerando que Dios ha guiado a su iglesia desde el Edén y a través de los tiempos hasta nuestros días usando el mismo método para preservarla y hacerla crecer a través de los grupos pequeños,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Considerando que contamos  con una estructura propia para los Grupos Pequeños (GPs),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Considerando que debemos de consolidar y multiplicar los GPs,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PE" sz="2600" dirty="0">
                <a:latin typeface="Arial" pitchFamily="34" charset="0"/>
                <a:cs typeface="Arial" pitchFamily="34" charset="0"/>
              </a:rPr>
              <a:t>Considerando la necesidad de tener líderes de GPs a través del discipulado:</a:t>
            </a:r>
          </a:p>
        </p:txBody>
      </p:sp>
    </p:spTree>
    <p:extLst>
      <p:ext uri="{BB962C8B-B14F-4D97-AF65-F5344CB8AC3E}">
        <p14:creationId xmlns:p14="http://schemas.microsoft.com/office/powerpoint/2010/main" val="37377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05273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V. Estrategias </a:t>
            </a: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UPS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Capacitar a los Directores de Ministerio Personal, Coordinadores y Secretarias de todos los campos, en el Gerenciamiento de GPs y definir bien sus responsabilidades.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Discipular a los pastores distritales y pastores coordinadores de los GPs.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Promover el discipulado a nivel de la iglesia/congregación local.</a:t>
            </a:r>
          </a:p>
        </p:txBody>
      </p:sp>
    </p:spTree>
    <p:extLst>
      <p:ext uri="{BB962C8B-B14F-4D97-AF65-F5344CB8AC3E}">
        <p14:creationId xmlns:p14="http://schemas.microsoft.com/office/powerpoint/2010/main" val="29181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628800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 startAt="4"/>
            </a:pPr>
            <a:r>
              <a:rPr lang="es-PE" sz="2800" dirty="0" smtClean="0">
                <a:latin typeface="Arial" pitchFamily="34" charset="0"/>
                <a:cs typeface="Arial" pitchFamily="34" charset="0"/>
              </a:rPr>
              <a:t>Enfatizar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la atención de una manera especial a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GPs de menores y jóvenes.</a:t>
            </a:r>
          </a:p>
          <a:p>
            <a:pPr marL="514350" lvl="0" indent="-514350">
              <a:buAutoNum type="arabicPeriod" startAt="5"/>
            </a:pPr>
            <a:r>
              <a:rPr lang="es-PE" sz="2800" dirty="0" smtClean="0">
                <a:latin typeface="Arial" pitchFamily="34" charset="0"/>
                <a:cs typeface="Arial" pitchFamily="34" charset="0"/>
              </a:rPr>
              <a:t>Monitorear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evaluar el incremento de los GPs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mensualmente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cada campo, aplicando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metas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y determinando el progreso.</a:t>
            </a:r>
          </a:p>
          <a:p>
            <a:pPr marL="514350" lvl="0" indent="-514350">
              <a:buAutoNum type="arabicPeriod" startAt="6"/>
            </a:pPr>
            <a:r>
              <a:rPr lang="es-PE" sz="2800" dirty="0" smtClean="0">
                <a:latin typeface="Arial" pitchFamily="34" charset="0"/>
                <a:cs typeface="Arial" pitchFamily="34" charset="0"/>
              </a:rPr>
              <a:t>Debe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realizar acciones que consoliden la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estructura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una iglesia en GPs.</a:t>
            </a:r>
          </a:p>
        </p:txBody>
      </p:sp>
    </p:spTree>
    <p:extLst>
      <p:ext uri="{BB962C8B-B14F-4D97-AF65-F5344CB8AC3E}">
        <p14:creationId xmlns:p14="http://schemas.microsoft.com/office/powerpoint/2010/main" val="12553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9512" y="1124744"/>
            <a:ext cx="885698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dirty="0">
                <a:latin typeface="Arial" pitchFamily="34" charset="0"/>
                <a:cs typeface="Arial" pitchFamily="34" charset="0"/>
              </a:rPr>
              <a:t>Se propone implementar el proyecto </a:t>
            </a:r>
            <a:r>
              <a:rPr lang="es-PE" sz="2400" b="1" u="sng" dirty="0">
                <a:latin typeface="Arial" pitchFamily="34" charset="0"/>
                <a:cs typeface="Arial" pitchFamily="34" charset="0"/>
              </a:rPr>
              <a:t>“Gerenciamiento de los GPs</a:t>
            </a:r>
            <a:r>
              <a:rPr lang="es-PE" sz="2400" b="1" dirty="0">
                <a:latin typeface="Arial" pitchFamily="34" charset="0"/>
                <a:cs typeface="Arial" pitchFamily="34" charset="0"/>
              </a:rPr>
              <a:t>”,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 en todo el territorio de la Unión Peruana del Sur. </a:t>
            </a:r>
          </a:p>
          <a:p>
            <a:r>
              <a:rPr lang="es-PE" sz="2400" dirty="0">
                <a:latin typeface="Arial" pitchFamily="34" charset="0"/>
                <a:cs typeface="Arial" pitchFamily="34" charset="0"/>
              </a:rPr>
              <a:t>La base bíblica se encuentra en Éxodo 18: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13-26</a:t>
            </a:r>
          </a:p>
          <a:p>
            <a:endParaRPr lang="es-PE" sz="2400" dirty="0">
              <a:latin typeface="Arial" pitchFamily="34" charset="0"/>
              <a:cs typeface="Arial" pitchFamily="34" charset="0"/>
            </a:endParaRPr>
          </a:p>
          <a:p>
            <a:r>
              <a:rPr lang="es-PE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Líder de 10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Hermano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laico: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      Líder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del Grupo Pequeño (GP)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Líder de 50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Anciano de Iglesia: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Coordinador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en la iglesia </a:t>
            </a:r>
            <a:endParaRPr lang="es-PE" sz="23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                                                    local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de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los GPs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Líder de 100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:   Pastor Distrital:     Coordinador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distrital de los GPs.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Líder de 1000: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Pastor:                  MiP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de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campo, Coordinador de      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                                                    campo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de GPs</a:t>
            </a:r>
          </a:p>
          <a:p>
            <a:pPr lvl="0"/>
            <a:r>
              <a:rPr lang="es-PE" sz="2300" dirty="0">
                <a:latin typeface="Arial" pitchFamily="34" charset="0"/>
                <a:cs typeface="Arial" pitchFamily="34" charset="0"/>
              </a:rPr>
              <a:t>Moisés:          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Presidente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:          </a:t>
            </a:r>
            <a:r>
              <a:rPr lang="es-PE" sz="2300" dirty="0" smtClean="0">
                <a:latin typeface="Arial" pitchFamily="34" charset="0"/>
                <a:cs typeface="Arial" pitchFamily="34" charset="0"/>
              </a:rPr>
              <a:t> Coordinador </a:t>
            </a:r>
            <a:r>
              <a:rPr lang="es-PE" sz="2300" dirty="0">
                <a:latin typeface="Arial" pitchFamily="34" charset="0"/>
                <a:cs typeface="Arial" pitchFamily="34" charset="0"/>
              </a:rPr>
              <a:t>General de los GPs.    </a:t>
            </a:r>
          </a:p>
          <a:p>
            <a:r>
              <a:rPr lang="es-PE" sz="2400" dirty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021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0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19675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 startAt="2"/>
            </a:pP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Discipular a los líderes de los GPs. 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Fortalecer la estructura de una iglesia en GPs.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Involucrar a los miembros de iglesia hacer parte de nuevos GPs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latin typeface="Arial" pitchFamily="34" charset="0"/>
                <a:cs typeface="Arial" pitchFamily="34" charset="0"/>
              </a:rPr>
              <a:t>Lograr un incremento sostenido en GPs acorde al crecimiento de la feligresía.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9512" y="1052736"/>
            <a:ext cx="87849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III. </a:t>
            </a: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Organización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r>
              <a:rPr lang="es-PE" sz="2400" b="1" dirty="0">
                <a:latin typeface="Arial" pitchFamily="34" charset="0"/>
                <a:cs typeface="Arial" pitchFamily="34" charset="0"/>
              </a:rPr>
              <a:t>ESTRUCTURA DE UNA IGLESIA EN GRUPOS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PEQUEÑOS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s-PE" sz="27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PE" sz="2700" b="1" dirty="0">
                <a:latin typeface="Arial" pitchFamily="34" charset="0"/>
                <a:cs typeface="Arial" pitchFamily="34" charset="0"/>
              </a:rPr>
              <a:t>la  Unión la estructura es</a:t>
            </a:r>
            <a:r>
              <a:rPr lang="es-PE" sz="27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PE" sz="27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7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Presidente de la </a:t>
            </a:r>
            <a:r>
              <a:rPr lang="es-PE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UPS: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Coordinador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General de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los  </a:t>
            </a:r>
          </a:p>
          <a:p>
            <a:pPr lvl="0"/>
            <a:r>
              <a:rPr lang="es-PE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                                        GPs</a:t>
            </a:r>
            <a:endParaRPr lang="es-PE" sz="27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b.   Dir. </a:t>
            </a:r>
            <a:r>
              <a:rPr lang="es-PE" sz="27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PE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Ministerio Personal</a:t>
            </a:r>
            <a:endParaRPr lang="es-PE" sz="27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c.   Secretaria</a:t>
            </a:r>
            <a:r>
              <a:rPr lang="es-PE" sz="27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PE" sz="2700" dirty="0" smtClean="0">
                <a:latin typeface="Arial" pitchFamily="34" charset="0"/>
                <a:cs typeface="Arial" pitchFamily="34" charset="0"/>
              </a:rPr>
              <a:t> Secretaria </a:t>
            </a:r>
            <a:r>
              <a:rPr lang="es-PE" sz="2700" dirty="0">
                <a:latin typeface="Arial" pitchFamily="34" charset="0"/>
                <a:cs typeface="Arial" pitchFamily="34" charset="0"/>
              </a:rPr>
              <a:t>de registro</a:t>
            </a:r>
          </a:p>
          <a:p>
            <a:r>
              <a:rPr lang="es-PE" sz="27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19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915816" y="1196752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Presidente UPS</a:t>
            </a:r>
          </a:p>
          <a:p>
            <a:pPr algn="ctr"/>
            <a:r>
              <a:rPr lang="es-PE" sz="2000" b="1" dirty="0" smtClean="0"/>
              <a:t>Coordinador General</a:t>
            </a:r>
            <a:endParaRPr lang="es-PE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3131841" y="2636912"/>
            <a:ext cx="266429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Director Ministerio UPS Personal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131842" y="3933056"/>
            <a:ext cx="266429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Secretaria de Registros</a:t>
            </a:r>
          </a:p>
        </p:txBody>
      </p:sp>
      <p:cxnSp>
        <p:nvCxnSpPr>
          <p:cNvPr id="5" name="4 Conector recto de flecha"/>
          <p:cNvCxnSpPr>
            <a:stCxn id="2" idx="2"/>
          </p:cNvCxnSpPr>
          <p:nvPr/>
        </p:nvCxnSpPr>
        <p:spPr>
          <a:xfrm>
            <a:off x="4463988" y="20608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9" idx="2"/>
          </p:cNvCxnSpPr>
          <p:nvPr/>
        </p:nvCxnSpPr>
        <p:spPr>
          <a:xfrm flipH="1">
            <a:off x="4463988" y="3356992"/>
            <a:ext cx="1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70080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latin typeface="Arial" pitchFamily="34" charset="0"/>
                <a:cs typeface="Arial" pitchFamily="34" charset="0"/>
              </a:rPr>
              <a:t>B. En la  Asociación/Misión la estructura es</a:t>
            </a:r>
            <a:r>
              <a:rPr lang="es-PE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Presidente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Coordinador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General de los GPs.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Dir. 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Ministerio Personal</a:t>
            </a:r>
          </a:p>
          <a:p>
            <a:pPr marL="514350" lvl="0" indent="-514350">
              <a:buFont typeface="+mj-lt"/>
              <a:buAutoNum type="alphaLcPeriod"/>
            </a:pP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Pastor de los </a:t>
            </a:r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GPs: 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Coordinador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los GPs (si </a:t>
            </a:r>
            <a:endParaRPr lang="es-PE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                                     hay más 1000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GPs)                                            </a:t>
            </a:r>
          </a:p>
          <a:p>
            <a:r>
              <a:rPr lang="es-PE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  Secretaria</a:t>
            </a:r>
            <a:r>
              <a:rPr lang="es-PE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              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Secretaria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de registro </a:t>
            </a:r>
          </a:p>
        </p:txBody>
      </p:sp>
    </p:spTree>
    <p:extLst>
      <p:ext uri="{BB962C8B-B14F-4D97-AF65-F5344CB8AC3E}">
        <p14:creationId xmlns:p14="http://schemas.microsoft.com/office/powerpoint/2010/main" val="28662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Elias.Torres\Pictures\Imagen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-27384"/>
            <a:ext cx="913316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915816" y="908720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Presidente Asoc./Misión</a:t>
            </a:r>
          </a:p>
          <a:p>
            <a:pPr algn="ctr"/>
            <a:r>
              <a:rPr lang="es-PE" sz="2000" b="1" dirty="0" smtClean="0"/>
              <a:t>Coordinador General</a:t>
            </a:r>
            <a:endParaRPr lang="es-PE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3131841" y="2420888"/>
            <a:ext cx="266429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Director Ministerio Personal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131841" y="3789040"/>
            <a:ext cx="266429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Coordinador de los GPs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131842" y="5013176"/>
            <a:ext cx="266429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/>
              <a:t>Secretaria de Registros</a:t>
            </a:r>
          </a:p>
        </p:txBody>
      </p:sp>
      <p:cxnSp>
        <p:nvCxnSpPr>
          <p:cNvPr id="5" name="4 Conector recto de flecha"/>
          <p:cNvCxnSpPr>
            <a:stCxn id="2" idx="2"/>
          </p:cNvCxnSpPr>
          <p:nvPr/>
        </p:nvCxnSpPr>
        <p:spPr>
          <a:xfrm>
            <a:off x="4463988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>
            <a:stCxn id="9" idx="2"/>
          </p:cNvCxnSpPr>
          <p:nvPr/>
        </p:nvCxnSpPr>
        <p:spPr>
          <a:xfrm flipH="1">
            <a:off x="4463988" y="3140968"/>
            <a:ext cx="1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10" idx="2"/>
          </p:cNvCxnSpPr>
          <p:nvPr/>
        </p:nvCxnSpPr>
        <p:spPr>
          <a:xfrm>
            <a:off x="4463989" y="45091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5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1649</Words>
  <Application>Microsoft Office PowerPoint</Application>
  <PresentationFormat>Presentación en pantalla (4:3)</PresentationFormat>
  <Paragraphs>279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Elías Torres</dc:creator>
  <cp:lastModifiedBy>Elías Torres</cp:lastModifiedBy>
  <cp:revision>40</cp:revision>
  <dcterms:created xsi:type="dcterms:W3CDTF">2011-12-18T16:56:29Z</dcterms:created>
  <dcterms:modified xsi:type="dcterms:W3CDTF">2012-07-05T17:32:11Z</dcterms:modified>
</cp:coreProperties>
</file>