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57" r:id="rId3"/>
    <p:sldId id="296" r:id="rId4"/>
    <p:sldId id="258" r:id="rId5"/>
    <p:sldId id="261" r:id="rId6"/>
    <p:sldId id="262" r:id="rId7"/>
    <p:sldId id="263" r:id="rId8"/>
    <p:sldId id="264" r:id="rId9"/>
    <p:sldId id="266" r:id="rId10"/>
    <p:sldId id="265" r:id="rId11"/>
    <p:sldId id="292" r:id="rId12"/>
    <p:sldId id="291" r:id="rId13"/>
    <p:sldId id="260" r:id="rId14"/>
    <p:sldId id="270" r:id="rId15"/>
    <p:sldId id="269" r:id="rId16"/>
    <p:sldId id="268" r:id="rId17"/>
    <p:sldId id="267" r:id="rId18"/>
    <p:sldId id="272" r:id="rId19"/>
    <p:sldId id="271" r:id="rId20"/>
    <p:sldId id="277" r:id="rId21"/>
    <p:sldId id="290" r:id="rId22"/>
    <p:sldId id="276" r:id="rId23"/>
    <p:sldId id="275" r:id="rId24"/>
    <p:sldId id="280" r:id="rId25"/>
    <p:sldId id="279" r:id="rId26"/>
    <p:sldId id="278" r:id="rId27"/>
    <p:sldId id="274" r:id="rId28"/>
    <p:sldId id="285" r:id="rId29"/>
    <p:sldId id="286" r:id="rId30"/>
    <p:sldId id="287" r:id="rId31"/>
    <p:sldId id="288" r:id="rId32"/>
    <p:sldId id="284" r:id="rId33"/>
    <p:sldId id="289" r:id="rId34"/>
    <p:sldId id="282" r:id="rId35"/>
    <p:sldId id="281" r:id="rId36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BED26-2A01-4EFA-9FA5-3D261C22F135}" type="datetimeFigureOut">
              <a:rPr lang="es-PE" smtClean="0"/>
              <a:t>05/07/2012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FAA7F-229B-4A8D-88D2-B11F18E25865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180979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BED26-2A01-4EFA-9FA5-3D261C22F135}" type="datetimeFigureOut">
              <a:rPr lang="es-PE" smtClean="0"/>
              <a:t>05/07/2012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FAA7F-229B-4A8D-88D2-B11F18E25865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172117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BED26-2A01-4EFA-9FA5-3D261C22F135}" type="datetimeFigureOut">
              <a:rPr lang="es-PE" smtClean="0"/>
              <a:t>05/07/2012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FAA7F-229B-4A8D-88D2-B11F18E25865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922845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BED26-2A01-4EFA-9FA5-3D261C22F135}" type="datetimeFigureOut">
              <a:rPr lang="es-PE" smtClean="0"/>
              <a:t>05/07/2012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FAA7F-229B-4A8D-88D2-B11F18E25865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10144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BED26-2A01-4EFA-9FA5-3D261C22F135}" type="datetimeFigureOut">
              <a:rPr lang="es-PE" smtClean="0"/>
              <a:t>05/07/2012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FAA7F-229B-4A8D-88D2-B11F18E25865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209756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BED26-2A01-4EFA-9FA5-3D261C22F135}" type="datetimeFigureOut">
              <a:rPr lang="es-PE" smtClean="0"/>
              <a:t>05/07/2012</a:t>
            </a:fld>
            <a:endParaRPr lang="es-P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FAA7F-229B-4A8D-88D2-B11F18E25865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168791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BED26-2A01-4EFA-9FA5-3D261C22F135}" type="datetimeFigureOut">
              <a:rPr lang="es-PE" smtClean="0"/>
              <a:t>05/07/2012</a:t>
            </a:fld>
            <a:endParaRPr lang="es-PE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FAA7F-229B-4A8D-88D2-B11F18E25865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427107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BED26-2A01-4EFA-9FA5-3D261C22F135}" type="datetimeFigureOut">
              <a:rPr lang="es-PE" smtClean="0"/>
              <a:t>05/07/2012</a:t>
            </a:fld>
            <a:endParaRPr lang="es-PE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FAA7F-229B-4A8D-88D2-B11F18E25865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517688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BED26-2A01-4EFA-9FA5-3D261C22F135}" type="datetimeFigureOut">
              <a:rPr lang="es-PE" smtClean="0"/>
              <a:t>05/07/2012</a:t>
            </a:fld>
            <a:endParaRPr lang="es-PE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FAA7F-229B-4A8D-88D2-B11F18E25865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087352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BED26-2A01-4EFA-9FA5-3D261C22F135}" type="datetimeFigureOut">
              <a:rPr lang="es-PE" smtClean="0"/>
              <a:t>05/07/2012</a:t>
            </a:fld>
            <a:endParaRPr lang="es-P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FAA7F-229B-4A8D-88D2-B11F18E25865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873752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BED26-2A01-4EFA-9FA5-3D261C22F135}" type="datetimeFigureOut">
              <a:rPr lang="es-PE" smtClean="0"/>
              <a:t>05/07/2012</a:t>
            </a:fld>
            <a:endParaRPr lang="es-P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FAA7F-229B-4A8D-88D2-B11F18E25865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159351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BED26-2A01-4EFA-9FA5-3D261C22F135}" type="datetimeFigureOut">
              <a:rPr lang="es-PE" smtClean="0"/>
              <a:t>05/07/2012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FAA7F-229B-4A8D-88D2-B11F18E25865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265322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lias.Torres\Pictures\Imagen1aa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-3133"/>
            <a:ext cx="9163157" cy="6861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750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Elias.Torres\Pictures\Image2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" y="0"/>
            <a:ext cx="9138231" cy="686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187624" y="1290826"/>
            <a:ext cx="715477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3000" b="1" dirty="0">
                <a:solidFill>
                  <a:schemeClr val="tx2">
                    <a:lumMod val="75000"/>
                  </a:schemeClr>
                </a:solidFill>
              </a:rPr>
              <a:t>Estructura de la Iglesia en Grupos Pequeños</a:t>
            </a:r>
            <a:endParaRPr lang="es-PE" sz="3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467544" y="3412157"/>
            <a:ext cx="8424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PE" sz="2800" dirty="0" smtClean="0"/>
              <a:t>1. Coordinador General de GPs:       Presidente </a:t>
            </a:r>
            <a:endParaRPr lang="es-PE" sz="2800" dirty="0"/>
          </a:p>
          <a:p>
            <a:pPr lvl="0"/>
            <a:r>
              <a:rPr lang="es-PE" sz="2800" dirty="0" smtClean="0"/>
              <a:t>2. Director </a:t>
            </a:r>
            <a:r>
              <a:rPr lang="es-PE" sz="2800" dirty="0"/>
              <a:t>de </a:t>
            </a:r>
            <a:r>
              <a:rPr lang="es-PE" sz="2800" dirty="0" smtClean="0"/>
              <a:t>MiP.</a:t>
            </a:r>
            <a:endParaRPr lang="es-PE" sz="2800" dirty="0"/>
          </a:p>
          <a:p>
            <a:pPr lvl="0"/>
            <a:r>
              <a:rPr lang="es-PE" sz="2800" dirty="0" smtClean="0"/>
              <a:t>4. Secretaria de registro.</a:t>
            </a:r>
            <a:endParaRPr lang="es-PE" sz="2800" dirty="0"/>
          </a:p>
        </p:txBody>
      </p:sp>
      <p:sp>
        <p:nvSpPr>
          <p:cNvPr id="7" name="6 Rectángulo"/>
          <p:cNvSpPr/>
          <p:nvPr/>
        </p:nvSpPr>
        <p:spPr>
          <a:xfrm>
            <a:off x="467544" y="2514962"/>
            <a:ext cx="115127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3000" b="1" dirty="0" smtClean="0">
                <a:solidFill>
                  <a:schemeClr val="tx2">
                    <a:lumMod val="75000"/>
                  </a:schemeClr>
                </a:solidFill>
              </a:rPr>
              <a:t>Unión</a:t>
            </a:r>
            <a:endParaRPr lang="es-PE" sz="3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9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Elias.Torres\Pictures\Image2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" y="0"/>
            <a:ext cx="9138231" cy="686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467544" y="2492896"/>
            <a:ext cx="84249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PE" sz="2800" dirty="0" smtClean="0"/>
              <a:t>1. Coord. General de GPs:    Presidente </a:t>
            </a:r>
            <a:endParaRPr lang="es-PE" sz="2800" dirty="0"/>
          </a:p>
          <a:p>
            <a:pPr lvl="0"/>
            <a:r>
              <a:rPr lang="es-PE" sz="2800" dirty="0" smtClean="0"/>
              <a:t>2. Director </a:t>
            </a:r>
            <a:r>
              <a:rPr lang="es-PE" sz="2800" dirty="0"/>
              <a:t>de </a:t>
            </a:r>
            <a:r>
              <a:rPr lang="es-PE" sz="2800" dirty="0" smtClean="0"/>
              <a:t>Mip</a:t>
            </a:r>
            <a:endParaRPr lang="es-PE" sz="2800" dirty="0"/>
          </a:p>
          <a:p>
            <a:pPr lvl="0"/>
            <a:r>
              <a:rPr lang="es-PE" sz="2800" dirty="0" smtClean="0"/>
              <a:t>3. Coordinador de los GPs:   Pastor </a:t>
            </a:r>
            <a:r>
              <a:rPr lang="es-PE" sz="2800" dirty="0"/>
              <a:t>de Grupos Pequeños </a:t>
            </a:r>
            <a:r>
              <a:rPr lang="es-PE" sz="2800" dirty="0" smtClean="0"/>
              <a:t> </a:t>
            </a:r>
          </a:p>
          <a:p>
            <a:pPr lvl="0"/>
            <a:r>
              <a:rPr lang="es-PE" sz="2800" dirty="0"/>
              <a:t> </a:t>
            </a:r>
            <a:r>
              <a:rPr lang="es-PE" sz="2800" dirty="0" smtClean="0"/>
              <a:t>                                                 (</a:t>
            </a:r>
            <a:r>
              <a:rPr lang="es-PE" sz="2800" dirty="0"/>
              <a:t>si hay más de </a:t>
            </a:r>
            <a:r>
              <a:rPr lang="es-PE" sz="2800" dirty="0" smtClean="0"/>
              <a:t>1,000 </a:t>
            </a:r>
            <a:r>
              <a:rPr lang="es-PE" sz="2800" dirty="0"/>
              <a:t>GPs)  </a:t>
            </a:r>
          </a:p>
          <a:p>
            <a:pPr lvl="0"/>
            <a:r>
              <a:rPr lang="es-PE" sz="2800" dirty="0" smtClean="0"/>
              <a:t>4. Secretaria:</a:t>
            </a:r>
            <a:r>
              <a:rPr lang="es-PE" sz="2800" dirty="0"/>
              <a:t>	</a:t>
            </a:r>
            <a:r>
              <a:rPr lang="es-PE" sz="2800" dirty="0" smtClean="0"/>
              <a:t>                Secretaria de registro </a:t>
            </a:r>
            <a:endParaRPr lang="es-PE" sz="2800" dirty="0"/>
          </a:p>
        </p:txBody>
      </p:sp>
      <p:sp>
        <p:nvSpPr>
          <p:cNvPr id="7" name="6 Rectángulo"/>
          <p:cNvSpPr/>
          <p:nvPr/>
        </p:nvSpPr>
        <p:spPr>
          <a:xfrm>
            <a:off x="467544" y="1628800"/>
            <a:ext cx="314861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3000" b="1" dirty="0" smtClean="0">
                <a:solidFill>
                  <a:schemeClr val="tx2">
                    <a:lumMod val="75000"/>
                  </a:schemeClr>
                </a:solidFill>
              </a:rPr>
              <a:t>Asociación/Misión</a:t>
            </a:r>
            <a:endParaRPr lang="es-PE" sz="3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81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Elias.Torres\Pictures\Image2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" y="0"/>
            <a:ext cx="9138231" cy="686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395536" y="1484784"/>
            <a:ext cx="8568952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PE" sz="2600" dirty="0"/>
          </a:p>
          <a:p>
            <a:r>
              <a:rPr lang="es-PE" sz="3000" b="1" dirty="0">
                <a:solidFill>
                  <a:schemeClr val="tx2">
                    <a:lumMod val="75000"/>
                  </a:schemeClr>
                </a:solidFill>
              </a:rPr>
              <a:t>Iglesia </a:t>
            </a:r>
            <a:r>
              <a:rPr lang="es-PE" sz="3000" b="1" dirty="0" smtClean="0">
                <a:solidFill>
                  <a:schemeClr val="tx2">
                    <a:lumMod val="75000"/>
                  </a:schemeClr>
                </a:solidFill>
              </a:rPr>
              <a:t>Local</a:t>
            </a:r>
          </a:p>
          <a:p>
            <a:endParaRPr lang="es-PE" sz="2600" b="1" dirty="0"/>
          </a:p>
          <a:p>
            <a:r>
              <a:rPr lang="es-PE" sz="2800" dirty="0"/>
              <a:t>1. </a:t>
            </a:r>
            <a:r>
              <a:rPr lang="es-PE" sz="2800" dirty="0" smtClean="0"/>
              <a:t>Coord. Distrital de los GPs:   Pastor distrital</a:t>
            </a:r>
          </a:p>
          <a:p>
            <a:r>
              <a:rPr lang="es-PE" sz="2800" dirty="0" smtClean="0"/>
              <a:t>2. Coordinador de los GPs:       Primer Anciano o Dir.    </a:t>
            </a:r>
          </a:p>
          <a:p>
            <a:r>
              <a:rPr lang="es-PE" sz="2800" dirty="0"/>
              <a:t> </a:t>
            </a:r>
            <a:r>
              <a:rPr lang="es-PE" sz="2800" dirty="0" smtClean="0"/>
              <a:t>                                                     Congreg. local                                                   </a:t>
            </a:r>
            <a:endParaRPr lang="es-PE" sz="2800" dirty="0"/>
          </a:p>
          <a:p>
            <a:r>
              <a:rPr lang="es-PE" sz="2800" dirty="0"/>
              <a:t>2. </a:t>
            </a:r>
            <a:r>
              <a:rPr lang="es-PE" sz="2800" dirty="0" smtClean="0"/>
              <a:t>Supervisores </a:t>
            </a:r>
            <a:r>
              <a:rPr lang="es-PE" sz="2800" dirty="0"/>
              <a:t>de los </a:t>
            </a:r>
            <a:r>
              <a:rPr lang="es-PE" sz="2800" dirty="0" smtClean="0"/>
              <a:t>GPs</a:t>
            </a:r>
            <a:r>
              <a:rPr lang="es-PE" sz="2800" dirty="0"/>
              <a:t>:</a:t>
            </a:r>
            <a:r>
              <a:rPr lang="es-PE" sz="2800" dirty="0" smtClean="0"/>
              <a:t>      Anciano de iglesia local    </a:t>
            </a:r>
          </a:p>
          <a:p>
            <a:r>
              <a:rPr lang="es-PE" sz="2800" dirty="0"/>
              <a:t> </a:t>
            </a:r>
            <a:r>
              <a:rPr lang="es-PE" sz="2800" dirty="0" smtClean="0"/>
              <a:t>                                                     (mas de tres lideres)</a:t>
            </a:r>
            <a:endParaRPr lang="es-PE" sz="2800" dirty="0"/>
          </a:p>
          <a:p>
            <a:r>
              <a:rPr lang="es-PE" sz="2800" dirty="0"/>
              <a:t>3. Director de </a:t>
            </a:r>
            <a:r>
              <a:rPr lang="es-PE" sz="2800" dirty="0" smtClean="0"/>
              <a:t>Mip                   </a:t>
            </a:r>
            <a:endParaRPr lang="es-PE" sz="2800" dirty="0"/>
          </a:p>
          <a:p>
            <a:r>
              <a:rPr lang="es-PE" sz="2800" dirty="0" smtClean="0"/>
              <a:t>4. Líder de GP</a:t>
            </a:r>
          </a:p>
        </p:txBody>
      </p:sp>
    </p:spTree>
    <p:extLst>
      <p:ext uri="{BB962C8B-B14F-4D97-AF65-F5344CB8AC3E}">
        <p14:creationId xmlns:p14="http://schemas.microsoft.com/office/powerpoint/2010/main" val="248812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Elias.Torres\Pictures\Image2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" y="0"/>
            <a:ext cx="9138231" cy="686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899592" y="1405220"/>
            <a:ext cx="756084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800" b="1" dirty="0">
                <a:solidFill>
                  <a:schemeClr val="tx2">
                    <a:lumMod val="75000"/>
                  </a:schemeClr>
                </a:solidFill>
              </a:rPr>
              <a:t>Grupo Pequeño</a:t>
            </a:r>
          </a:p>
          <a:p>
            <a:r>
              <a:rPr lang="es-PE" sz="2800" dirty="0"/>
              <a:t>1. Líder</a:t>
            </a:r>
          </a:p>
          <a:p>
            <a:r>
              <a:rPr lang="es-PE" sz="2800" dirty="0"/>
              <a:t>2. Líder asociado</a:t>
            </a:r>
          </a:p>
          <a:p>
            <a:r>
              <a:rPr lang="es-PE" sz="2800" dirty="0"/>
              <a:t>3. </a:t>
            </a:r>
            <a:r>
              <a:rPr lang="es-PE" sz="2800" dirty="0" smtClean="0"/>
              <a:t>Anfitrión</a:t>
            </a:r>
            <a:endParaRPr lang="es-PE" sz="2800" dirty="0"/>
          </a:p>
          <a:p>
            <a:r>
              <a:rPr lang="es-PE" sz="2800" dirty="0"/>
              <a:t>4. Parejas </a:t>
            </a:r>
            <a:r>
              <a:rPr lang="es-PE" sz="2800" dirty="0" smtClean="0"/>
              <a:t>misioneras</a:t>
            </a:r>
          </a:p>
          <a:p>
            <a:endParaRPr lang="es-PE" sz="2800" dirty="0"/>
          </a:p>
          <a:p>
            <a:r>
              <a:rPr lang="es-PE" sz="2800" b="1" dirty="0">
                <a:solidFill>
                  <a:schemeClr val="tx2">
                    <a:lumMod val="75000"/>
                  </a:schemeClr>
                </a:solidFill>
              </a:rPr>
              <a:t>Programa en el Grupo Pequeño:</a:t>
            </a:r>
          </a:p>
          <a:p>
            <a:r>
              <a:rPr lang="es-PE" sz="2800" dirty="0"/>
              <a:t>a. Alabanza/Oración</a:t>
            </a:r>
          </a:p>
          <a:p>
            <a:r>
              <a:rPr lang="es-PE" sz="2800" dirty="0"/>
              <a:t>b. Confraternización</a:t>
            </a:r>
          </a:p>
          <a:p>
            <a:r>
              <a:rPr lang="es-PE" sz="2800" dirty="0"/>
              <a:t>c. Estudio de la Biblia</a:t>
            </a:r>
          </a:p>
          <a:p>
            <a:r>
              <a:rPr lang="es-PE" sz="2800" dirty="0"/>
              <a:t>d. Testimonio</a:t>
            </a:r>
          </a:p>
        </p:txBody>
      </p:sp>
    </p:spTree>
    <p:extLst>
      <p:ext uri="{BB962C8B-B14F-4D97-AF65-F5344CB8AC3E}">
        <p14:creationId xmlns:p14="http://schemas.microsoft.com/office/powerpoint/2010/main" val="15861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Elias.Torres\Pictures\Image2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" y="0"/>
            <a:ext cx="9138231" cy="686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971600" y="1322765"/>
            <a:ext cx="69847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sz="2800" b="1" dirty="0">
                <a:solidFill>
                  <a:schemeClr val="tx2">
                    <a:lumMod val="75000"/>
                  </a:schemeClr>
                </a:solidFill>
              </a:rPr>
              <a:t>PROCESOS PARA LA ORGANIZACIÓN DE LOS</a:t>
            </a:r>
          </a:p>
          <a:p>
            <a:pPr algn="ctr"/>
            <a:r>
              <a:rPr lang="es-PE" sz="2800" b="1" dirty="0">
                <a:solidFill>
                  <a:schemeClr val="tx2">
                    <a:lumMod val="75000"/>
                  </a:schemeClr>
                </a:solidFill>
              </a:rPr>
              <a:t>GRUPOS PEQUEÑOS</a:t>
            </a:r>
            <a:endParaRPr lang="es-PE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95536" y="2553866"/>
            <a:ext cx="84969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800" b="1" u="sng" dirty="0"/>
              <a:t>Primer Paso: </a:t>
            </a:r>
            <a:r>
              <a:rPr lang="es-PE" sz="2800" dirty="0"/>
              <a:t>Nombramiento de líderes de los Grupos Pequeños</a:t>
            </a:r>
          </a:p>
          <a:p>
            <a:r>
              <a:rPr lang="es-PE" sz="2800" b="1" i="1" dirty="0"/>
              <a:t>Responsables:</a:t>
            </a:r>
            <a:r>
              <a:rPr lang="es-PE" sz="2800" dirty="0"/>
              <a:t> Comisión de Ministerio Personal (anciano consejero, director </a:t>
            </a:r>
            <a:r>
              <a:rPr lang="es-PE" sz="2800" dirty="0" smtClean="0"/>
              <a:t>de Ministerio </a:t>
            </a:r>
            <a:r>
              <a:rPr lang="es-PE" sz="2800" dirty="0"/>
              <a:t>Personal, director de la Escuela Sabática, coordinador de interesados </a:t>
            </a:r>
            <a:r>
              <a:rPr lang="es-PE" sz="2800" dirty="0" smtClean="0"/>
              <a:t>y dos </a:t>
            </a:r>
            <a:r>
              <a:rPr lang="es-PE" sz="2800" dirty="0"/>
              <a:t>líderes (una dama y un varón) que tengan </a:t>
            </a:r>
            <a:r>
              <a:rPr lang="es-PE" sz="2800" dirty="0" smtClean="0"/>
              <a:t>una</a:t>
            </a:r>
          </a:p>
          <a:p>
            <a:r>
              <a:rPr lang="es-PE" sz="2800" dirty="0" smtClean="0"/>
              <a:t>experiencia </a:t>
            </a:r>
            <a:r>
              <a:rPr lang="es-PE" sz="2800" dirty="0"/>
              <a:t>positiva de </a:t>
            </a:r>
            <a:r>
              <a:rPr lang="es-PE" sz="2800" dirty="0" smtClean="0"/>
              <a:t>éxito en </a:t>
            </a:r>
            <a:r>
              <a:rPr lang="es-PE" sz="2800" dirty="0"/>
              <a:t>el liderazgo en Grupos Pequeños).</a:t>
            </a:r>
          </a:p>
        </p:txBody>
      </p:sp>
    </p:spTree>
    <p:extLst>
      <p:ext uri="{BB962C8B-B14F-4D97-AF65-F5344CB8AC3E}">
        <p14:creationId xmlns:p14="http://schemas.microsoft.com/office/powerpoint/2010/main" val="392462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Elias.Torres\Pictures\Image2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" y="0"/>
            <a:ext cx="9138231" cy="686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395536" y="759470"/>
            <a:ext cx="849694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PE" sz="2600" dirty="0" smtClean="0"/>
          </a:p>
          <a:p>
            <a:r>
              <a:rPr lang="es-PE" sz="2600" dirty="0" smtClean="0"/>
              <a:t>Esta </a:t>
            </a:r>
            <a:r>
              <a:rPr lang="es-PE" sz="2600" dirty="0"/>
              <a:t>comisión debe funcionar, durante todo el año, como un ente de apoyo </a:t>
            </a:r>
            <a:r>
              <a:rPr lang="es-PE" sz="2600" dirty="0" smtClean="0"/>
              <a:t>para el </a:t>
            </a:r>
            <a:r>
              <a:rPr lang="es-PE" sz="2600" dirty="0"/>
              <a:t>crecimiento de los Grupos Pequeños en las Iglesias.</a:t>
            </a:r>
          </a:p>
          <a:p>
            <a:endParaRPr lang="es-PE" sz="2800" dirty="0" smtClean="0"/>
          </a:p>
          <a:p>
            <a:r>
              <a:rPr lang="es-PE" sz="2800" b="1" dirty="0" smtClean="0">
                <a:solidFill>
                  <a:schemeClr val="tx2">
                    <a:lumMod val="75000"/>
                  </a:schemeClr>
                </a:solidFill>
              </a:rPr>
              <a:t>Funciones:</a:t>
            </a:r>
          </a:p>
          <a:p>
            <a:pPr marL="514350" indent="-514350">
              <a:buAutoNum type="arabicPeriod"/>
            </a:pPr>
            <a:r>
              <a:rPr lang="es-PE" sz="2800" dirty="0" smtClean="0"/>
              <a:t>Sensibilizar </a:t>
            </a:r>
            <a:r>
              <a:rPr lang="es-PE" sz="2800" dirty="0"/>
              <a:t>a la iglesia con temas de la Biblia y el </a:t>
            </a:r>
            <a:r>
              <a:rPr lang="es-PE" sz="2800" dirty="0" smtClean="0"/>
              <a:t>  Espíritu </a:t>
            </a:r>
            <a:r>
              <a:rPr lang="es-PE" sz="2800" dirty="0"/>
              <a:t>de </a:t>
            </a:r>
            <a:r>
              <a:rPr lang="es-PE" sz="2800" dirty="0" smtClean="0"/>
              <a:t>Profecía referente </a:t>
            </a:r>
            <a:r>
              <a:rPr lang="es-PE" sz="2800" dirty="0"/>
              <a:t>a los Grupos Pequeños.</a:t>
            </a:r>
          </a:p>
          <a:p>
            <a:r>
              <a:rPr lang="es-PE" sz="2800" dirty="0"/>
              <a:t>2. </a:t>
            </a:r>
            <a:r>
              <a:rPr lang="es-PE" sz="2800" dirty="0" smtClean="0"/>
              <a:t>  Solicitar </a:t>
            </a:r>
            <a:r>
              <a:rPr lang="es-PE" sz="2800" dirty="0"/>
              <a:t>a la junta de iglesia organizar a la feligresía en </a:t>
            </a:r>
            <a:endParaRPr lang="es-PE" sz="2800" dirty="0" smtClean="0"/>
          </a:p>
          <a:p>
            <a:r>
              <a:rPr lang="es-PE" sz="2800" dirty="0"/>
              <a:t> </a:t>
            </a:r>
            <a:r>
              <a:rPr lang="es-PE" sz="2800" dirty="0" smtClean="0"/>
              <a:t>     Grupos Pequeños para </a:t>
            </a:r>
            <a:r>
              <a:rPr lang="es-PE" sz="2800" dirty="0"/>
              <a:t>el trabajo evangelístico. </a:t>
            </a:r>
            <a:endParaRPr lang="es-PE" sz="2800" dirty="0" smtClean="0"/>
          </a:p>
          <a:p>
            <a:r>
              <a:rPr lang="es-PE" sz="2800" dirty="0"/>
              <a:t> </a:t>
            </a:r>
            <a:r>
              <a:rPr lang="es-PE" sz="2800" dirty="0" smtClean="0"/>
              <a:t>     Considerar </a:t>
            </a:r>
            <a:r>
              <a:rPr lang="es-PE" sz="2800" dirty="0"/>
              <a:t>la formación de </a:t>
            </a:r>
            <a:r>
              <a:rPr lang="es-PE" sz="2800" dirty="0" smtClean="0"/>
              <a:t>Grupos Pequeños      </a:t>
            </a:r>
          </a:p>
          <a:p>
            <a:r>
              <a:rPr lang="es-PE" sz="2800" dirty="0"/>
              <a:t> </a:t>
            </a:r>
            <a:r>
              <a:rPr lang="es-PE" sz="2800" dirty="0" smtClean="0"/>
              <a:t>     especiales </a:t>
            </a:r>
            <a:r>
              <a:rPr lang="es-PE" sz="2800" dirty="0"/>
              <a:t>de acuerdo a los dones y ministerios </a:t>
            </a:r>
            <a:r>
              <a:rPr lang="es-PE" sz="2800" dirty="0" smtClean="0"/>
              <a:t>    </a:t>
            </a:r>
          </a:p>
          <a:p>
            <a:r>
              <a:rPr lang="es-PE" sz="2800" dirty="0"/>
              <a:t> </a:t>
            </a:r>
            <a:r>
              <a:rPr lang="es-PE" sz="2800" dirty="0" smtClean="0"/>
              <a:t>     especiales, ejm</a:t>
            </a:r>
            <a:r>
              <a:rPr lang="es-PE" sz="2800" dirty="0"/>
              <a:t>. Oración intercesora, música, </a:t>
            </a:r>
            <a:endParaRPr lang="es-PE" sz="2800" dirty="0" smtClean="0"/>
          </a:p>
          <a:p>
            <a:r>
              <a:rPr lang="es-PE" sz="2800" dirty="0"/>
              <a:t> </a:t>
            </a:r>
            <a:r>
              <a:rPr lang="es-PE" sz="2800" dirty="0" smtClean="0"/>
              <a:t>     ministerio </a:t>
            </a:r>
            <a:r>
              <a:rPr lang="es-PE" sz="2800" dirty="0"/>
              <a:t>carcelario, dorcas, etc.</a:t>
            </a:r>
          </a:p>
        </p:txBody>
      </p:sp>
    </p:spTree>
    <p:extLst>
      <p:ext uri="{BB962C8B-B14F-4D97-AF65-F5344CB8AC3E}">
        <p14:creationId xmlns:p14="http://schemas.microsoft.com/office/powerpoint/2010/main" val="344557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Elias.Torres\Pictures\Image2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" y="0"/>
            <a:ext cx="9138231" cy="686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395536" y="1119510"/>
            <a:ext cx="835292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800" dirty="0"/>
              <a:t>3. Elaborar, con el pastor distrital, la lista de los futuros </a:t>
            </a:r>
            <a:endParaRPr lang="es-PE" sz="2800" dirty="0" smtClean="0"/>
          </a:p>
          <a:p>
            <a:r>
              <a:rPr lang="es-PE" sz="2800" dirty="0"/>
              <a:t> </a:t>
            </a:r>
            <a:r>
              <a:rPr lang="es-PE" sz="2800" dirty="0" smtClean="0"/>
              <a:t>    líderes. Haciendo la visitación</a:t>
            </a:r>
            <a:endParaRPr lang="es-PE" sz="2800" dirty="0"/>
          </a:p>
          <a:p>
            <a:r>
              <a:rPr lang="es-PE" sz="2800" dirty="0"/>
              <a:t>4. Proponer a la junta de la iglesia el nombramiento de </a:t>
            </a:r>
            <a:r>
              <a:rPr lang="es-PE" sz="2800" dirty="0" smtClean="0"/>
              <a:t> </a:t>
            </a:r>
          </a:p>
          <a:p>
            <a:r>
              <a:rPr lang="es-PE" sz="2800" dirty="0"/>
              <a:t> </a:t>
            </a:r>
            <a:r>
              <a:rPr lang="es-PE" sz="2800" dirty="0" smtClean="0"/>
              <a:t>    los </a:t>
            </a:r>
            <a:r>
              <a:rPr lang="es-PE" sz="2800" dirty="0"/>
              <a:t>líderes de </a:t>
            </a:r>
            <a:r>
              <a:rPr lang="es-PE" sz="2800" dirty="0" smtClean="0"/>
              <a:t>los Grupos </a:t>
            </a:r>
            <a:r>
              <a:rPr lang="es-PE" sz="2800" dirty="0"/>
              <a:t>Pequeños como mínimo </a:t>
            </a:r>
            <a:endParaRPr lang="es-PE" sz="2800" dirty="0" smtClean="0"/>
          </a:p>
          <a:p>
            <a:r>
              <a:rPr lang="es-PE" sz="2800" dirty="0"/>
              <a:t> </a:t>
            </a:r>
            <a:r>
              <a:rPr lang="es-PE" sz="2800" dirty="0" smtClean="0"/>
              <a:t>    por </a:t>
            </a:r>
            <a:r>
              <a:rPr lang="es-PE" sz="2800" dirty="0"/>
              <a:t>dos años. (Después de dos </a:t>
            </a:r>
            <a:r>
              <a:rPr lang="es-PE" sz="2800" dirty="0" smtClean="0"/>
              <a:t>años la </a:t>
            </a:r>
            <a:r>
              <a:rPr lang="es-PE" sz="2800" dirty="0"/>
              <a:t>junta volverá </a:t>
            </a:r>
            <a:endParaRPr lang="es-PE" sz="2800" dirty="0" smtClean="0"/>
          </a:p>
          <a:p>
            <a:r>
              <a:rPr lang="es-PE" sz="2800" dirty="0"/>
              <a:t> </a:t>
            </a:r>
            <a:r>
              <a:rPr lang="es-PE" sz="2800" dirty="0" smtClean="0"/>
              <a:t>    a </a:t>
            </a:r>
            <a:r>
              <a:rPr lang="es-PE" sz="2800" dirty="0"/>
              <a:t>nombrarlos según el desempeño del líder previa </a:t>
            </a:r>
            <a:r>
              <a:rPr lang="es-PE" sz="2800" dirty="0" smtClean="0"/>
              <a:t> </a:t>
            </a:r>
          </a:p>
          <a:p>
            <a:r>
              <a:rPr lang="es-PE" sz="2800" dirty="0"/>
              <a:t> </a:t>
            </a:r>
            <a:r>
              <a:rPr lang="es-PE" sz="2800" dirty="0" smtClean="0"/>
              <a:t>    evaluación</a:t>
            </a:r>
            <a:r>
              <a:rPr lang="es-PE" sz="2800" dirty="0"/>
              <a:t>).</a:t>
            </a:r>
          </a:p>
          <a:p>
            <a:r>
              <a:rPr lang="es-PE" sz="2800" dirty="0"/>
              <a:t>5. Visitar a los nuevos líderes nombrados por la junta </a:t>
            </a:r>
            <a:endParaRPr lang="es-PE" sz="2800" dirty="0" smtClean="0"/>
          </a:p>
          <a:p>
            <a:r>
              <a:rPr lang="es-PE" sz="2800" dirty="0"/>
              <a:t> </a:t>
            </a:r>
            <a:r>
              <a:rPr lang="es-PE" sz="2800" dirty="0" smtClean="0"/>
              <a:t>   de </a:t>
            </a:r>
            <a:r>
              <a:rPr lang="es-PE" sz="2800" dirty="0"/>
              <a:t>iglesia en </a:t>
            </a:r>
            <a:r>
              <a:rPr lang="es-PE" sz="2800" dirty="0" smtClean="0"/>
              <a:t>sus hogares </a:t>
            </a:r>
            <a:r>
              <a:rPr lang="es-PE" sz="2800" dirty="0"/>
              <a:t>para </a:t>
            </a:r>
            <a:r>
              <a:rPr lang="es-PE" sz="2800" dirty="0" smtClean="0"/>
              <a:t>confirmar el</a:t>
            </a:r>
          </a:p>
          <a:p>
            <a:r>
              <a:rPr lang="es-PE" sz="2800" dirty="0"/>
              <a:t> </a:t>
            </a:r>
            <a:r>
              <a:rPr lang="es-PE" sz="2800" dirty="0" smtClean="0"/>
              <a:t>   nombramiento </a:t>
            </a:r>
            <a:r>
              <a:rPr lang="es-PE" sz="2800" dirty="0"/>
              <a:t>y orar con la familia por el desafío</a:t>
            </a:r>
          </a:p>
          <a:p>
            <a:r>
              <a:rPr lang="es-PE" sz="2800" dirty="0"/>
              <a:t> </a:t>
            </a:r>
            <a:r>
              <a:rPr lang="es-PE" sz="2800" dirty="0" smtClean="0"/>
              <a:t>   encomendado</a:t>
            </a:r>
            <a:r>
              <a:rPr lang="es-PE" sz="2800" dirty="0"/>
              <a:t>, (la junta de la iglesia presenta la lista </a:t>
            </a:r>
            <a:endParaRPr lang="es-PE" sz="2800" dirty="0" smtClean="0"/>
          </a:p>
          <a:p>
            <a:r>
              <a:rPr lang="es-PE" sz="2800" dirty="0"/>
              <a:t> </a:t>
            </a:r>
            <a:r>
              <a:rPr lang="es-PE" sz="2800" dirty="0" smtClean="0"/>
              <a:t>   de </a:t>
            </a:r>
            <a:r>
              <a:rPr lang="es-PE" sz="2800" dirty="0"/>
              <a:t>los </a:t>
            </a:r>
            <a:r>
              <a:rPr lang="es-PE" sz="2800" dirty="0" smtClean="0"/>
              <a:t>nuevos líderes </a:t>
            </a:r>
            <a:r>
              <a:rPr lang="es-PE" sz="2800" dirty="0"/>
              <a:t>propuestos al pleno de la </a:t>
            </a:r>
            <a:endParaRPr lang="es-PE" sz="2800" dirty="0" smtClean="0"/>
          </a:p>
          <a:p>
            <a:r>
              <a:rPr lang="es-PE" sz="2800" dirty="0"/>
              <a:t> </a:t>
            </a:r>
            <a:r>
              <a:rPr lang="es-PE" sz="2800" dirty="0" smtClean="0"/>
              <a:t>   Iglesia </a:t>
            </a:r>
            <a:r>
              <a:rPr lang="es-PE" sz="2800" dirty="0"/>
              <a:t>para la respectiva aprobación).</a:t>
            </a:r>
          </a:p>
        </p:txBody>
      </p:sp>
    </p:spTree>
    <p:extLst>
      <p:ext uri="{BB962C8B-B14F-4D97-AF65-F5344CB8AC3E}">
        <p14:creationId xmlns:p14="http://schemas.microsoft.com/office/powerpoint/2010/main" val="81867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Elias.Torres\Pictures\Image2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" y="0"/>
            <a:ext cx="9138231" cy="686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539552" y="1556792"/>
            <a:ext cx="835292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800" dirty="0"/>
              <a:t>6. Apoyar a la escuela de líderes de los Grupos </a:t>
            </a:r>
            <a:r>
              <a:rPr lang="es-PE" sz="2800" dirty="0" smtClean="0"/>
              <a:t>    </a:t>
            </a:r>
          </a:p>
          <a:p>
            <a:r>
              <a:rPr lang="es-PE" sz="2800" dirty="0"/>
              <a:t> </a:t>
            </a:r>
            <a:r>
              <a:rPr lang="es-PE" sz="2800" dirty="0" smtClean="0"/>
              <a:t>   Pequeños organizada por el </a:t>
            </a:r>
            <a:r>
              <a:rPr lang="es-PE" sz="2800" dirty="0"/>
              <a:t>pastor distrital: en el </a:t>
            </a:r>
            <a:endParaRPr lang="es-PE" sz="2800" dirty="0" smtClean="0"/>
          </a:p>
          <a:p>
            <a:r>
              <a:rPr lang="es-PE" sz="2800" dirty="0"/>
              <a:t> </a:t>
            </a:r>
            <a:r>
              <a:rPr lang="es-PE" sz="2800" dirty="0" smtClean="0"/>
              <a:t>   desarrollo </a:t>
            </a:r>
            <a:r>
              <a:rPr lang="es-PE" sz="2800" dirty="0"/>
              <a:t>del </a:t>
            </a:r>
            <a:r>
              <a:rPr lang="es-PE" sz="2800" dirty="0" smtClean="0"/>
              <a:t>programa</a:t>
            </a:r>
            <a:r>
              <a:rPr lang="es-PE" sz="2800" dirty="0"/>
              <a:t>, en la convocatoria </a:t>
            </a:r>
            <a:r>
              <a:rPr lang="es-PE" sz="2800" dirty="0" smtClean="0"/>
              <a:t>a los </a:t>
            </a:r>
          </a:p>
          <a:p>
            <a:r>
              <a:rPr lang="es-PE" sz="2800" dirty="0"/>
              <a:t> </a:t>
            </a:r>
            <a:r>
              <a:rPr lang="es-PE" sz="2800" dirty="0" smtClean="0"/>
              <a:t>   líderes</a:t>
            </a:r>
            <a:r>
              <a:rPr lang="es-PE" sz="2800" dirty="0"/>
              <a:t>, en las </a:t>
            </a:r>
            <a:r>
              <a:rPr lang="es-PE" sz="2800" dirty="0" smtClean="0"/>
              <a:t>capacitaciones</a:t>
            </a:r>
            <a:r>
              <a:rPr lang="es-PE" sz="2800" dirty="0"/>
              <a:t>, en la promoción y </a:t>
            </a:r>
            <a:endParaRPr lang="es-PE" sz="2800" dirty="0" smtClean="0"/>
          </a:p>
          <a:p>
            <a:r>
              <a:rPr lang="es-PE" sz="2800" dirty="0"/>
              <a:t> </a:t>
            </a:r>
            <a:r>
              <a:rPr lang="es-PE" sz="2800" dirty="0" smtClean="0"/>
              <a:t>   distribución </a:t>
            </a:r>
            <a:r>
              <a:rPr lang="es-PE" sz="2800" dirty="0"/>
              <a:t>de </a:t>
            </a:r>
            <a:r>
              <a:rPr lang="es-PE" sz="2800" dirty="0" smtClean="0"/>
              <a:t>los materiales</a:t>
            </a:r>
            <a:r>
              <a:rPr lang="es-PE" sz="2800" dirty="0"/>
              <a:t>, etc. En ausencia del </a:t>
            </a:r>
            <a:endParaRPr lang="es-PE" sz="2800" dirty="0" smtClean="0"/>
          </a:p>
          <a:p>
            <a:r>
              <a:rPr lang="es-PE" sz="2800" dirty="0"/>
              <a:t> </a:t>
            </a:r>
            <a:r>
              <a:rPr lang="es-PE" sz="2800" dirty="0" smtClean="0"/>
              <a:t>   pastor </a:t>
            </a:r>
            <a:r>
              <a:rPr lang="es-PE" sz="2800" dirty="0"/>
              <a:t>esta comisión </a:t>
            </a:r>
            <a:r>
              <a:rPr lang="es-PE" sz="2800" dirty="0" smtClean="0"/>
              <a:t>continúa </a:t>
            </a:r>
            <a:r>
              <a:rPr lang="es-PE" sz="2800" dirty="0"/>
              <a:t>con </a:t>
            </a:r>
            <a:r>
              <a:rPr lang="es-PE" sz="2800" dirty="0" smtClean="0"/>
              <a:t>la escuela </a:t>
            </a:r>
            <a:r>
              <a:rPr lang="es-PE" sz="2800" dirty="0"/>
              <a:t>de </a:t>
            </a:r>
            <a:r>
              <a:rPr lang="es-PE" sz="2800" dirty="0" smtClean="0"/>
              <a:t>  </a:t>
            </a:r>
          </a:p>
          <a:p>
            <a:r>
              <a:rPr lang="es-PE" sz="2800" dirty="0"/>
              <a:t> </a:t>
            </a:r>
            <a:r>
              <a:rPr lang="es-PE" sz="2800" dirty="0" smtClean="0"/>
              <a:t>   líderes</a:t>
            </a:r>
            <a:r>
              <a:rPr lang="es-PE" sz="2800" dirty="0"/>
              <a:t>.</a:t>
            </a:r>
          </a:p>
          <a:p>
            <a:r>
              <a:rPr lang="es-PE" sz="2800" dirty="0"/>
              <a:t>7. Apoyar en el monitoreo y evaluación a los Grupos </a:t>
            </a:r>
            <a:endParaRPr lang="es-PE" sz="2800" dirty="0" smtClean="0"/>
          </a:p>
          <a:p>
            <a:r>
              <a:rPr lang="es-PE" sz="2800" dirty="0"/>
              <a:t> </a:t>
            </a:r>
            <a:r>
              <a:rPr lang="es-PE" sz="2800" dirty="0" smtClean="0"/>
              <a:t>   Pequeños</a:t>
            </a:r>
            <a:r>
              <a:rPr lang="es-PE" sz="2800" dirty="0"/>
              <a:t>.</a:t>
            </a:r>
          </a:p>
          <a:p>
            <a:r>
              <a:rPr lang="es-PE" sz="2800" dirty="0"/>
              <a:t>8. Apoyar permanentemente las actividades </a:t>
            </a:r>
            <a:endParaRPr lang="es-PE" sz="2800" dirty="0" smtClean="0"/>
          </a:p>
          <a:p>
            <a:r>
              <a:rPr lang="es-PE" sz="2800" dirty="0"/>
              <a:t> </a:t>
            </a:r>
            <a:r>
              <a:rPr lang="es-PE" sz="2800" dirty="0" smtClean="0"/>
              <a:t>   evangelistas a </a:t>
            </a:r>
            <a:r>
              <a:rPr lang="es-PE" sz="2800" dirty="0"/>
              <a:t>través de </a:t>
            </a:r>
            <a:r>
              <a:rPr lang="es-PE" sz="2800" dirty="0" smtClean="0"/>
              <a:t>los Grupos </a:t>
            </a:r>
            <a:r>
              <a:rPr lang="es-PE" sz="2800" dirty="0"/>
              <a:t>Pequeños.</a:t>
            </a:r>
          </a:p>
        </p:txBody>
      </p:sp>
    </p:spTree>
    <p:extLst>
      <p:ext uri="{BB962C8B-B14F-4D97-AF65-F5344CB8AC3E}">
        <p14:creationId xmlns:p14="http://schemas.microsoft.com/office/powerpoint/2010/main" val="243311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Elias.Torres\Pictures\Image2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" y="0"/>
            <a:ext cx="9138231" cy="686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467544" y="1539949"/>
            <a:ext cx="81369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800" dirty="0"/>
              <a:t>9. Proponer la creación de nuevos Grupos Pequeños.</a:t>
            </a:r>
          </a:p>
          <a:p>
            <a:r>
              <a:rPr lang="es-PE" sz="2800" dirty="0"/>
              <a:t>10. Proponer a los nuevos líderes de Grupos Pequeños </a:t>
            </a:r>
            <a:endParaRPr lang="es-PE" sz="2800" dirty="0" smtClean="0"/>
          </a:p>
          <a:p>
            <a:r>
              <a:rPr lang="es-PE" sz="2800" dirty="0"/>
              <a:t> </a:t>
            </a:r>
            <a:r>
              <a:rPr lang="es-PE" sz="2800" dirty="0" smtClean="0"/>
              <a:t>      para los dos próximos años.</a:t>
            </a:r>
            <a:endParaRPr lang="es-PE" sz="2800" dirty="0"/>
          </a:p>
        </p:txBody>
      </p:sp>
    </p:spTree>
    <p:extLst>
      <p:ext uri="{BB962C8B-B14F-4D97-AF65-F5344CB8AC3E}">
        <p14:creationId xmlns:p14="http://schemas.microsoft.com/office/powerpoint/2010/main" val="243937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Elias.Torres\Pictures\Image2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" y="0"/>
            <a:ext cx="9138231" cy="686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323528" y="1334373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800" b="1" u="sng" dirty="0"/>
              <a:t>Segundo Paso: </a:t>
            </a:r>
            <a:r>
              <a:rPr lang="es-PE" sz="2800" dirty="0"/>
              <a:t>Nombramiento de los integrantes de los Grupos Pequeños.</a:t>
            </a:r>
          </a:p>
          <a:p>
            <a:r>
              <a:rPr lang="es-PE" sz="2800" b="1" i="1" dirty="0"/>
              <a:t>Responsable:</a:t>
            </a:r>
            <a:r>
              <a:rPr lang="es-PE" sz="2800" i="1" dirty="0"/>
              <a:t> </a:t>
            </a:r>
            <a:r>
              <a:rPr lang="es-PE" sz="2800" dirty="0"/>
              <a:t>Comisión de Ministerio Personal y líder de GP.</a:t>
            </a:r>
          </a:p>
          <a:p>
            <a:pPr marL="514350" indent="-514350">
              <a:buAutoNum type="arabicPeriod"/>
            </a:pPr>
            <a:r>
              <a:rPr lang="es-PE" sz="2800" dirty="0" smtClean="0"/>
              <a:t>Elaborar </a:t>
            </a:r>
            <a:r>
              <a:rPr lang="es-PE" sz="2800" dirty="0"/>
              <a:t>una lista de los posibles integrantes de los </a:t>
            </a:r>
            <a:r>
              <a:rPr lang="es-PE" sz="2800" dirty="0" smtClean="0"/>
              <a:t>          </a:t>
            </a:r>
          </a:p>
          <a:p>
            <a:r>
              <a:rPr lang="es-PE" sz="2800" dirty="0"/>
              <a:t> </a:t>
            </a:r>
            <a:r>
              <a:rPr lang="es-PE" sz="2800" dirty="0" smtClean="0"/>
              <a:t>     Grupos Pequeños de </a:t>
            </a:r>
            <a:r>
              <a:rPr lang="es-PE" sz="2800" dirty="0"/>
              <a:t>la iglesia. Se recomienda elegir, </a:t>
            </a:r>
            <a:endParaRPr lang="es-PE" sz="2800" dirty="0" smtClean="0"/>
          </a:p>
          <a:p>
            <a:r>
              <a:rPr lang="es-PE" sz="2800" dirty="0"/>
              <a:t> </a:t>
            </a:r>
            <a:r>
              <a:rPr lang="es-PE" sz="2800" dirty="0" smtClean="0"/>
              <a:t>     por </a:t>
            </a:r>
            <a:r>
              <a:rPr lang="es-PE" sz="2800" dirty="0"/>
              <a:t>zonas </a:t>
            </a:r>
            <a:r>
              <a:rPr lang="es-PE" sz="2800" dirty="0" smtClean="0"/>
              <a:t>geográficas</a:t>
            </a:r>
            <a:r>
              <a:rPr lang="es-PE" sz="2800" dirty="0"/>
              <a:t>, </a:t>
            </a:r>
            <a:r>
              <a:rPr lang="es-PE" sz="2800" dirty="0" smtClean="0"/>
              <a:t>afinidad y/o dones.</a:t>
            </a:r>
          </a:p>
          <a:p>
            <a:r>
              <a:rPr lang="es-PE" sz="2800" dirty="0"/>
              <a:t> </a:t>
            </a:r>
            <a:r>
              <a:rPr lang="es-PE" sz="2800" dirty="0" smtClean="0"/>
              <a:t>     Grupos consolidados.</a:t>
            </a:r>
          </a:p>
          <a:p>
            <a:r>
              <a:rPr lang="es-PE" sz="2800" dirty="0"/>
              <a:t> </a:t>
            </a:r>
            <a:r>
              <a:rPr lang="es-PE" sz="2800" dirty="0" smtClean="0"/>
              <a:t>     Grupos </a:t>
            </a:r>
            <a:r>
              <a:rPr lang="es-PE" sz="2800" dirty="0"/>
              <a:t>que se multiplican de un grupo ya formado.</a:t>
            </a:r>
          </a:p>
          <a:p>
            <a:r>
              <a:rPr lang="es-PE" sz="2800" dirty="0" smtClean="0"/>
              <a:t>      Grupos </a:t>
            </a:r>
            <a:r>
              <a:rPr lang="es-PE" sz="2800" dirty="0"/>
              <a:t>nuevos con personas que no son adventistas.</a:t>
            </a:r>
          </a:p>
          <a:p>
            <a:r>
              <a:rPr lang="es-PE" sz="2800" dirty="0" smtClean="0"/>
              <a:t>      Grupos </a:t>
            </a:r>
            <a:r>
              <a:rPr lang="es-PE" sz="2800" dirty="0"/>
              <a:t>con miembros que no forman parte de un </a:t>
            </a:r>
            <a:endParaRPr lang="es-PE" sz="2800" dirty="0" smtClean="0"/>
          </a:p>
          <a:p>
            <a:r>
              <a:rPr lang="es-PE" sz="2800" dirty="0"/>
              <a:t> </a:t>
            </a:r>
            <a:r>
              <a:rPr lang="es-PE" sz="2800" dirty="0" smtClean="0"/>
              <a:t>     grupo</a:t>
            </a:r>
            <a:r>
              <a:rPr lang="es-PE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142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Elias.Torres\Pictures\Image2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" y="0"/>
            <a:ext cx="9138231" cy="686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2702219" y="1412776"/>
            <a:ext cx="3525965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PE" sz="1400" b="1" dirty="0" smtClean="0"/>
              <a:t>Unión Peruana del Sur</a:t>
            </a:r>
          </a:p>
          <a:p>
            <a:r>
              <a:rPr lang="es-PE" sz="1400" dirty="0" smtClean="0"/>
              <a:t>Pr. Abimael Obando	  Presidente</a:t>
            </a:r>
          </a:p>
          <a:p>
            <a:r>
              <a:rPr lang="es-PE" sz="1400" dirty="0" smtClean="0"/>
              <a:t>Pr. Gilberto Urcia	  Secretario</a:t>
            </a:r>
          </a:p>
          <a:p>
            <a:r>
              <a:rPr lang="es-PE" sz="1400" dirty="0" smtClean="0"/>
              <a:t>CPC David Echevarría	  Tesorero</a:t>
            </a:r>
          </a:p>
          <a:p>
            <a:r>
              <a:rPr lang="es-PE" sz="1400" dirty="0" smtClean="0"/>
              <a:t>Pr. Elías Torres	  Ministerio Personal</a:t>
            </a:r>
          </a:p>
        </p:txBody>
      </p:sp>
      <p:sp>
        <p:nvSpPr>
          <p:cNvPr id="7" name="6 Rectángulo"/>
          <p:cNvSpPr/>
          <p:nvPr/>
        </p:nvSpPr>
        <p:spPr>
          <a:xfrm>
            <a:off x="899592" y="2996952"/>
            <a:ext cx="348178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PE" sz="1400" b="1" dirty="0" smtClean="0"/>
              <a:t>Asociación Peruana Central Sur</a:t>
            </a:r>
          </a:p>
          <a:p>
            <a:r>
              <a:rPr lang="es-PE" sz="1400" dirty="0" smtClean="0"/>
              <a:t>Pr. Héctor Roncal                Ministerio Personal</a:t>
            </a:r>
          </a:p>
          <a:p>
            <a:r>
              <a:rPr lang="es-PE" sz="1400" dirty="0" smtClean="0"/>
              <a:t>Pr. Eduardo Gonzales         Coordinador GPs</a:t>
            </a:r>
          </a:p>
          <a:p>
            <a:r>
              <a:rPr lang="es-PE" sz="1400" dirty="0" smtClean="0"/>
              <a:t>Pr. Carlos López                   Coordinador GPs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568591" y="2996952"/>
            <a:ext cx="3531801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PE" sz="1400" b="1" dirty="0" smtClean="0"/>
              <a:t>Misión Andina Central</a:t>
            </a:r>
          </a:p>
          <a:p>
            <a:r>
              <a:rPr lang="es-PE" sz="1400" dirty="0" smtClean="0"/>
              <a:t>Pr. Jesús Arriaga                   Ministerio Personal</a:t>
            </a:r>
          </a:p>
          <a:p>
            <a:r>
              <a:rPr lang="es-PE" sz="1400" dirty="0" smtClean="0"/>
              <a:t>Pr. Silas López                       Coordinador GPs</a:t>
            </a:r>
          </a:p>
        </p:txBody>
      </p:sp>
      <p:sp>
        <p:nvSpPr>
          <p:cNvPr id="9" name="8 Rectángulo"/>
          <p:cNvSpPr/>
          <p:nvPr/>
        </p:nvSpPr>
        <p:spPr>
          <a:xfrm>
            <a:off x="899592" y="4221088"/>
            <a:ext cx="3460114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PE" sz="1400" b="1" dirty="0" smtClean="0"/>
              <a:t>Misión del Lago Titicaca</a:t>
            </a:r>
          </a:p>
          <a:p>
            <a:r>
              <a:rPr lang="es-PE" sz="1400" dirty="0" smtClean="0"/>
              <a:t>Pr. Javier Tula                      Ministerio Personal</a:t>
            </a:r>
          </a:p>
          <a:p>
            <a:r>
              <a:rPr lang="es-PE" sz="1400" dirty="0" smtClean="0"/>
              <a:t>Pr. Heber Castillo                Coordinador GPs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613213" y="4221088"/>
            <a:ext cx="348717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sz="1400" b="1" dirty="0" smtClean="0"/>
              <a:t>Misión del Oriente Peruano</a:t>
            </a:r>
          </a:p>
          <a:p>
            <a:r>
              <a:rPr lang="es-PE" sz="1400" dirty="0" smtClean="0"/>
              <a:t>Pr. Wilberth Maluquish      Ministerio Personal</a:t>
            </a:r>
          </a:p>
          <a:p>
            <a:r>
              <a:rPr lang="es-PE" sz="1400" dirty="0" smtClean="0"/>
              <a:t>Pr. Heyssen Cordero           Coordinador GPs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899592" y="5302949"/>
            <a:ext cx="357869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sz="1400" b="1" dirty="0" smtClean="0"/>
              <a:t>Misión Peruana del Sur</a:t>
            </a:r>
          </a:p>
          <a:p>
            <a:r>
              <a:rPr lang="es-PE" sz="1400" dirty="0" smtClean="0"/>
              <a:t>Pr. Félix Santamaría           Ministerio Personal</a:t>
            </a:r>
          </a:p>
          <a:p>
            <a:r>
              <a:rPr lang="es-PE" sz="1400" dirty="0" smtClean="0"/>
              <a:t>Pr. Joel  Güimac                  Coordinador GPs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611339" y="5302949"/>
            <a:ext cx="356106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sz="1400" b="1" dirty="0" smtClean="0"/>
              <a:t>Misión Sur Oriental del Perú</a:t>
            </a:r>
          </a:p>
          <a:p>
            <a:r>
              <a:rPr lang="es-PE" sz="1400" dirty="0" smtClean="0"/>
              <a:t>Pr. Aladino Paico                 Ministerio Personal</a:t>
            </a:r>
          </a:p>
          <a:p>
            <a:r>
              <a:rPr lang="es-PE" sz="1400" dirty="0" smtClean="0"/>
              <a:t>Pr. Aladino Paico                 Coordinador GPs</a:t>
            </a:r>
          </a:p>
        </p:txBody>
      </p:sp>
    </p:spTree>
    <p:extLst>
      <p:ext uri="{BB962C8B-B14F-4D97-AF65-F5344CB8AC3E}">
        <p14:creationId xmlns:p14="http://schemas.microsoft.com/office/powerpoint/2010/main" val="5814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Elias.Torres\Pictures\Image2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" y="0"/>
            <a:ext cx="9138231" cy="686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467544" y="1545754"/>
            <a:ext cx="83529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800" dirty="0"/>
              <a:t>2. Presentar la lista de los Grupos Pequeños, con sus </a:t>
            </a:r>
            <a:endParaRPr lang="es-PE" sz="2800" dirty="0" smtClean="0"/>
          </a:p>
          <a:p>
            <a:r>
              <a:rPr lang="es-PE" sz="2800" dirty="0"/>
              <a:t> </a:t>
            </a:r>
            <a:r>
              <a:rPr lang="es-PE" sz="2800" dirty="0" smtClean="0"/>
              <a:t>    integrantes</a:t>
            </a:r>
            <a:r>
              <a:rPr lang="es-PE" sz="2800" dirty="0"/>
              <a:t>, al </a:t>
            </a:r>
            <a:r>
              <a:rPr lang="es-PE" sz="2800" dirty="0" smtClean="0"/>
              <a:t>director de </a:t>
            </a:r>
            <a:r>
              <a:rPr lang="es-PE" sz="2800" dirty="0"/>
              <a:t>Ministerio Personal para </a:t>
            </a:r>
            <a:endParaRPr lang="es-PE" sz="2800" dirty="0" smtClean="0"/>
          </a:p>
          <a:p>
            <a:r>
              <a:rPr lang="es-PE" sz="2800" dirty="0"/>
              <a:t> </a:t>
            </a:r>
            <a:r>
              <a:rPr lang="es-PE" sz="2800" dirty="0" smtClean="0"/>
              <a:t>    presentarlo </a:t>
            </a:r>
            <a:r>
              <a:rPr lang="es-PE" sz="2800" dirty="0"/>
              <a:t>a la junta de iglesia.</a:t>
            </a:r>
          </a:p>
          <a:p>
            <a:r>
              <a:rPr lang="es-PE" sz="2800" dirty="0"/>
              <a:t>3. La junta de iglesia estudia la propuesta y recomienda </a:t>
            </a:r>
            <a:endParaRPr lang="es-PE" sz="2800" dirty="0" smtClean="0"/>
          </a:p>
          <a:p>
            <a:r>
              <a:rPr lang="es-PE" sz="2800" dirty="0"/>
              <a:t> </a:t>
            </a:r>
            <a:r>
              <a:rPr lang="es-PE" sz="2800" dirty="0" smtClean="0"/>
              <a:t>   al pleno </a:t>
            </a:r>
            <a:r>
              <a:rPr lang="es-PE" sz="2800" dirty="0"/>
              <a:t>de </a:t>
            </a:r>
            <a:r>
              <a:rPr lang="es-PE" sz="2800" dirty="0" smtClean="0"/>
              <a:t>la iglesia </a:t>
            </a:r>
            <a:r>
              <a:rPr lang="es-PE" sz="2800" dirty="0"/>
              <a:t>para su aprobación </a:t>
            </a:r>
            <a:r>
              <a:rPr lang="es-PE" sz="2800" dirty="0" smtClean="0"/>
              <a:t>final </a:t>
            </a:r>
            <a:r>
              <a:rPr lang="es-PE" sz="2800" dirty="0"/>
              <a:t>(</a:t>
            </a:r>
            <a:r>
              <a:rPr lang="es-PE" sz="2800" dirty="0" smtClean="0"/>
              <a:t>n° de </a:t>
            </a:r>
          </a:p>
          <a:p>
            <a:r>
              <a:rPr lang="es-PE" sz="2800" dirty="0"/>
              <a:t> </a:t>
            </a:r>
            <a:r>
              <a:rPr lang="es-PE" sz="2800" dirty="0" smtClean="0"/>
              <a:t>   voto</a:t>
            </a:r>
            <a:r>
              <a:rPr lang="es-PE" sz="2800" dirty="0"/>
              <a:t>). Se envía la lista de </a:t>
            </a:r>
            <a:r>
              <a:rPr lang="es-PE" sz="2800" dirty="0" smtClean="0"/>
              <a:t>Grupos Pequeños </a:t>
            </a:r>
            <a:r>
              <a:rPr lang="es-PE" sz="2800" dirty="0"/>
              <a:t>con </a:t>
            </a:r>
            <a:r>
              <a:rPr lang="es-PE" sz="2800" dirty="0" smtClean="0"/>
              <a:t>el </a:t>
            </a:r>
          </a:p>
          <a:p>
            <a:r>
              <a:rPr lang="es-PE" sz="2800" dirty="0"/>
              <a:t> </a:t>
            </a:r>
            <a:r>
              <a:rPr lang="es-PE" sz="2800" dirty="0" smtClean="0"/>
              <a:t>   número </a:t>
            </a:r>
            <a:r>
              <a:rPr lang="es-PE" sz="2800" dirty="0"/>
              <a:t>de voto a la Asociación/Misión en el </a:t>
            </a:r>
            <a:r>
              <a:rPr lang="es-PE" sz="2800" dirty="0" smtClean="0"/>
              <a:t>formato </a:t>
            </a:r>
          </a:p>
          <a:p>
            <a:r>
              <a:rPr lang="es-PE" sz="2800" dirty="0"/>
              <a:t> </a:t>
            </a:r>
            <a:r>
              <a:rPr lang="es-PE" sz="2800" dirty="0" smtClean="0"/>
              <a:t>   oficial </a:t>
            </a:r>
            <a:r>
              <a:rPr lang="es-PE" sz="2800" dirty="0"/>
              <a:t>de los Grupos Pequeños.</a:t>
            </a:r>
          </a:p>
        </p:txBody>
      </p:sp>
    </p:spTree>
    <p:extLst>
      <p:ext uri="{BB962C8B-B14F-4D97-AF65-F5344CB8AC3E}">
        <p14:creationId xmlns:p14="http://schemas.microsoft.com/office/powerpoint/2010/main" val="299268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" name="Picture 18" descr="C:\Users\Elias.Torres\Pictures\Imagen1sss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98"/>
          <a:stretch/>
        </p:blipFill>
        <p:spPr bwMode="auto">
          <a:xfrm>
            <a:off x="1307143" y="12643"/>
            <a:ext cx="6865257" cy="6863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380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Elias.Torres\Pictures\Image2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" y="0"/>
            <a:ext cx="9138231" cy="686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611560" y="1700808"/>
            <a:ext cx="82089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800" dirty="0"/>
              <a:t>4. La Asociación/Misión votará su inclusión de los </a:t>
            </a:r>
            <a:endParaRPr lang="es-PE" sz="2800" dirty="0" smtClean="0"/>
          </a:p>
          <a:p>
            <a:r>
              <a:rPr lang="es-PE" sz="2800" dirty="0"/>
              <a:t> </a:t>
            </a:r>
            <a:r>
              <a:rPr lang="es-PE" sz="2800" dirty="0" smtClean="0"/>
              <a:t>   Grupos </a:t>
            </a:r>
            <a:r>
              <a:rPr lang="es-PE" sz="2800" dirty="0"/>
              <a:t>Pequeños en </a:t>
            </a:r>
            <a:r>
              <a:rPr lang="es-PE" sz="2800" dirty="0" smtClean="0"/>
              <a:t>el sistema </a:t>
            </a:r>
            <a:r>
              <a:rPr lang="es-PE" sz="2800" dirty="0"/>
              <a:t>(software) por </a:t>
            </a:r>
            <a:endParaRPr lang="es-PE" sz="2800" dirty="0" smtClean="0"/>
          </a:p>
          <a:p>
            <a:r>
              <a:rPr lang="es-PE" sz="2800" dirty="0"/>
              <a:t> </a:t>
            </a:r>
            <a:r>
              <a:rPr lang="es-PE" sz="2800" dirty="0" smtClean="0"/>
              <a:t>   Iglesias y </a:t>
            </a:r>
            <a:r>
              <a:rPr lang="es-PE" sz="2800" dirty="0"/>
              <a:t>distritos misioneros.</a:t>
            </a:r>
          </a:p>
          <a:p>
            <a:r>
              <a:rPr lang="es-PE" sz="2800" dirty="0"/>
              <a:t>5. Visitar a sus integrantes para concientizar las </a:t>
            </a:r>
            <a:endParaRPr lang="es-PE" sz="2800" dirty="0" smtClean="0"/>
          </a:p>
          <a:p>
            <a:r>
              <a:rPr lang="es-PE" sz="2800" dirty="0"/>
              <a:t> </a:t>
            </a:r>
            <a:r>
              <a:rPr lang="es-PE" sz="2800" dirty="0" smtClean="0"/>
              <a:t>   bendiciones </a:t>
            </a:r>
            <a:r>
              <a:rPr lang="es-PE" sz="2800" dirty="0"/>
              <a:t>de ser </a:t>
            </a:r>
            <a:r>
              <a:rPr lang="es-PE" sz="2800" dirty="0" smtClean="0"/>
              <a:t>parte de </a:t>
            </a:r>
            <a:r>
              <a:rPr lang="es-PE" sz="2800" dirty="0"/>
              <a:t>un GP.</a:t>
            </a:r>
          </a:p>
          <a:p>
            <a:r>
              <a:rPr lang="es-PE" sz="2800" dirty="0"/>
              <a:t>6. Organizar una Semana Especial de Grupos Pequeños.</a:t>
            </a:r>
          </a:p>
        </p:txBody>
      </p:sp>
    </p:spTree>
    <p:extLst>
      <p:ext uri="{BB962C8B-B14F-4D97-AF65-F5344CB8AC3E}">
        <p14:creationId xmlns:p14="http://schemas.microsoft.com/office/powerpoint/2010/main" val="68350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Elias.Torres\Pictures\Image2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" y="0"/>
            <a:ext cx="9138231" cy="686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467544" y="1119510"/>
            <a:ext cx="835292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800" b="1" u="sng" dirty="0"/>
              <a:t>Tercer Paso: </a:t>
            </a:r>
            <a:r>
              <a:rPr lang="es-PE" sz="2800" dirty="0"/>
              <a:t>Capacitación a los líderes de los Grupos Pequeños.</a:t>
            </a:r>
          </a:p>
          <a:p>
            <a:r>
              <a:rPr lang="es-PE" sz="2800" b="1" i="1" u="sng" dirty="0"/>
              <a:t>Responsable:</a:t>
            </a:r>
            <a:r>
              <a:rPr lang="es-PE" sz="2800" dirty="0"/>
              <a:t> pastor distrital y comisión de Ministerio Personal.</a:t>
            </a:r>
          </a:p>
          <a:p>
            <a:pPr marL="514350" indent="-514350">
              <a:buAutoNum type="arabicPeriod"/>
            </a:pPr>
            <a:r>
              <a:rPr lang="es-PE" sz="2800" dirty="0" smtClean="0"/>
              <a:t>Convocar </a:t>
            </a:r>
            <a:r>
              <a:rPr lang="es-PE" sz="2800" dirty="0"/>
              <a:t>a los líderes nombrados para establecer la </a:t>
            </a:r>
            <a:endParaRPr lang="es-PE" sz="2800" dirty="0" smtClean="0"/>
          </a:p>
          <a:p>
            <a:r>
              <a:rPr lang="es-PE" sz="2800" dirty="0"/>
              <a:t> </a:t>
            </a:r>
            <a:r>
              <a:rPr lang="es-PE" sz="2800" dirty="0" smtClean="0"/>
              <a:t>     Escuela </a:t>
            </a:r>
            <a:r>
              <a:rPr lang="es-PE" sz="2800" dirty="0"/>
              <a:t>de </a:t>
            </a:r>
            <a:r>
              <a:rPr lang="es-PE" sz="2800" dirty="0" smtClean="0"/>
              <a:t>Líderes de </a:t>
            </a:r>
            <a:r>
              <a:rPr lang="es-PE" sz="2800" dirty="0"/>
              <a:t>GPS.</a:t>
            </a:r>
          </a:p>
          <a:p>
            <a:pPr marL="514350" indent="-514350">
              <a:buAutoNum type="arabicPeriod" startAt="2"/>
            </a:pPr>
            <a:r>
              <a:rPr lang="es-PE" sz="2800" dirty="0" smtClean="0"/>
              <a:t>Establecer </a:t>
            </a:r>
            <a:r>
              <a:rPr lang="es-PE" sz="2800" dirty="0"/>
              <a:t>el día, hora y lugar de reunión para </a:t>
            </a:r>
            <a:r>
              <a:rPr lang="es-PE" sz="2800" dirty="0" smtClean="0"/>
              <a:t>  </a:t>
            </a:r>
          </a:p>
          <a:p>
            <a:r>
              <a:rPr lang="es-PE" sz="2800" dirty="0"/>
              <a:t> </a:t>
            </a:r>
            <a:r>
              <a:rPr lang="es-PE" sz="2800" dirty="0" smtClean="0"/>
              <a:t>     desarrollar </a:t>
            </a:r>
            <a:r>
              <a:rPr lang="es-PE" sz="2800" dirty="0"/>
              <a:t>la Escuela </a:t>
            </a:r>
            <a:r>
              <a:rPr lang="es-PE" sz="2800" dirty="0" smtClean="0"/>
              <a:t>de Líderes</a:t>
            </a:r>
            <a:r>
              <a:rPr lang="es-PE" sz="2800" dirty="0"/>
              <a:t>. (presentar </a:t>
            </a:r>
            <a:endParaRPr lang="es-PE" sz="2800" dirty="0" smtClean="0"/>
          </a:p>
          <a:p>
            <a:r>
              <a:rPr lang="es-PE" sz="2800" dirty="0"/>
              <a:t> </a:t>
            </a:r>
            <a:r>
              <a:rPr lang="es-PE" sz="2800" dirty="0" smtClean="0"/>
              <a:t>     propuestas </a:t>
            </a:r>
            <a:r>
              <a:rPr lang="es-PE" sz="2800" dirty="0"/>
              <a:t>y someterlo a votación, es mejor </a:t>
            </a:r>
            <a:r>
              <a:rPr lang="es-PE" sz="2800" dirty="0" smtClean="0"/>
              <a:t>tener el </a:t>
            </a:r>
          </a:p>
          <a:p>
            <a:r>
              <a:rPr lang="es-PE" sz="2800" dirty="0"/>
              <a:t> </a:t>
            </a:r>
            <a:r>
              <a:rPr lang="es-PE" sz="2800" dirty="0" smtClean="0"/>
              <a:t>     compromiso </a:t>
            </a:r>
            <a:r>
              <a:rPr lang="es-PE" sz="2800" dirty="0"/>
              <a:t>de los lideres en el mejor horario </a:t>
            </a:r>
            <a:endParaRPr lang="es-PE" sz="2800" dirty="0" smtClean="0"/>
          </a:p>
          <a:p>
            <a:r>
              <a:rPr lang="es-PE" sz="2800" dirty="0"/>
              <a:t> </a:t>
            </a:r>
            <a:r>
              <a:rPr lang="es-PE" sz="2800" dirty="0" smtClean="0"/>
              <a:t>     durante </a:t>
            </a:r>
            <a:r>
              <a:rPr lang="es-PE" sz="2800" dirty="0"/>
              <a:t>la semana </a:t>
            </a:r>
            <a:r>
              <a:rPr lang="es-PE" sz="2800" dirty="0" smtClean="0"/>
              <a:t>de acuerdo </a:t>
            </a:r>
            <a:r>
              <a:rPr lang="es-PE" sz="2800" dirty="0"/>
              <a:t>a las actividades que </a:t>
            </a:r>
            <a:endParaRPr lang="es-PE" sz="2800" dirty="0" smtClean="0"/>
          </a:p>
          <a:p>
            <a:r>
              <a:rPr lang="es-PE" sz="2800" dirty="0"/>
              <a:t> </a:t>
            </a:r>
            <a:r>
              <a:rPr lang="es-PE" sz="2800" dirty="0" smtClean="0"/>
              <a:t>     ellos </a:t>
            </a:r>
            <a:r>
              <a:rPr lang="es-PE" sz="2800" dirty="0"/>
              <a:t>realizan, esto variará dependiendo </a:t>
            </a:r>
            <a:r>
              <a:rPr lang="es-PE" sz="2800" dirty="0" smtClean="0"/>
              <a:t>de la </a:t>
            </a:r>
            <a:r>
              <a:rPr lang="es-PE" sz="2800" dirty="0"/>
              <a:t>zona, </a:t>
            </a:r>
            <a:endParaRPr lang="es-PE" sz="2800" dirty="0" smtClean="0"/>
          </a:p>
          <a:p>
            <a:r>
              <a:rPr lang="es-PE" sz="2800" dirty="0"/>
              <a:t> </a:t>
            </a:r>
            <a:r>
              <a:rPr lang="es-PE" sz="2800" dirty="0" smtClean="0"/>
              <a:t>     del </a:t>
            </a:r>
            <a:r>
              <a:rPr lang="es-PE" sz="2800" dirty="0"/>
              <a:t>lugar y de las actividades de los líderes).</a:t>
            </a:r>
          </a:p>
        </p:txBody>
      </p:sp>
    </p:spTree>
    <p:extLst>
      <p:ext uri="{BB962C8B-B14F-4D97-AF65-F5344CB8AC3E}">
        <p14:creationId xmlns:p14="http://schemas.microsoft.com/office/powerpoint/2010/main" val="171287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Elias.Torres\Pictures\Image2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" y="0"/>
            <a:ext cx="9138231" cy="686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467544" y="1195000"/>
            <a:ext cx="835292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PE" sz="2800" dirty="0" smtClean="0"/>
          </a:p>
          <a:p>
            <a:r>
              <a:rPr lang="es-PE" sz="2800" dirty="0" smtClean="0"/>
              <a:t>3. Capacitar en la organización y el desarrollo de las </a:t>
            </a:r>
          </a:p>
          <a:p>
            <a:r>
              <a:rPr lang="es-PE" sz="2800" dirty="0" smtClean="0"/>
              <a:t>    actividades de la semana especial en GPs.</a:t>
            </a:r>
          </a:p>
          <a:p>
            <a:r>
              <a:rPr lang="es-PE" sz="2800" dirty="0" smtClean="0"/>
              <a:t>4. Entregar los materiales a usarse en la semana.</a:t>
            </a:r>
          </a:p>
          <a:p>
            <a:r>
              <a:rPr lang="es-PE" sz="2800" dirty="0" smtClean="0"/>
              <a:t>5. Desarrollar un seminario taller con los materiales </a:t>
            </a:r>
          </a:p>
          <a:p>
            <a:r>
              <a:rPr lang="es-PE" sz="2800" dirty="0" smtClean="0"/>
              <a:t>    referente a la semana especial.</a:t>
            </a:r>
          </a:p>
          <a:p>
            <a:r>
              <a:rPr lang="es-PE" sz="2800" dirty="0" smtClean="0"/>
              <a:t>6. Realizar un retiro espiritual con los líderes    </a:t>
            </a:r>
          </a:p>
          <a:p>
            <a:r>
              <a:rPr lang="es-PE" sz="2800" dirty="0" smtClean="0"/>
              <a:t>    promoviendo el Reavivamiento y la Reforma a </a:t>
            </a:r>
          </a:p>
          <a:p>
            <a:r>
              <a:rPr lang="es-PE" sz="2800" dirty="0" smtClean="0"/>
              <a:t>    través de la oración, el estudio de la Biblia, la </a:t>
            </a:r>
          </a:p>
          <a:p>
            <a:r>
              <a:rPr lang="es-PE" sz="2800" dirty="0" smtClean="0"/>
              <a:t>    alabanza y la testificación personal.</a:t>
            </a:r>
          </a:p>
          <a:p>
            <a:r>
              <a:rPr lang="es-PE" sz="2800" dirty="0" smtClean="0"/>
              <a:t>7. Desafiar a los líderes a ganar discípulos para el </a:t>
            </a:r>
          </a:p>
          <a:p>
            <a:r>
              <a:rPr lang="es-PE" sz="2800" dirty="0" smtClean="0"/>
              <a:t>    reino de Dios.</a:t>
            </a:r>
          </a:p>
          <a:p>
            <a:endParaRPr lang="es-PE" sz="2800" dirty="0"/>
          </a:p>
          <a:p>
            <a:endParaRPr lang="es-PE" sz="2800" dirty="0" smtClean="0"/>
          </a:p>
          <a:p>
            <a:endParaRPr lang="es-PE" sz="2800" dirty="0" smtClean="0"/>
          </a:p>
          <a:p>
            <a:endParaRPr lang="es-PE" sz="2800" dirty="0"/>
          </a:p>
        </p:txBody>
      </p:sp>
    </p:spTree>
    <p:extLst>
      <p:ext uri="{BB962C8B-B14F-4D97-AF65-F5344CB8AC3E}">
        <p14:creationId xmlns:p14="http://schemas.microsoft.com/office/powerpoint/2010/main" val="131918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Elias.Torres\Pictures\Image2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" y="0"/>
            <a:ext cx="9138231" cy="686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611560" y="1415673"/>
            <a:ext cx="799288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600" b="1" u="sng" dirty="0"/>
              <a:t>Cuarto Paso: </a:t>
            </a:r>
            <a:r>
              <a:rPr lang="es-PE" sz="2600" dirty="0"/>
              <a:t>Organización de los Grupos Pequeños</a:t>
            </a:r>
          </a:p>
          <a:p>
            <a:r>
              <a:rPr lang="es-PE" sz="2600" dirty="0"/>
              <a:t>Esta semana es donde el GP. adquiere identidad.</a:t>
            </a:r>
          </a:p>
          <a:p>
            <a:r>
              <a:rPr lang="es-PE" sz="2600" b="1" i="1" dirty="0"/>
              <a:t>Responsable:</a:t>
            </a:r>
            <a:r>
              <a:rPr lang="es-PE" sz="2600" dirty="0"/>
              <a:t> Líder y todos los integrantes del GP.</a:t>
            </a:r>
          </a:p>
          <a:p>
            <a:r>
              <a:rPr lang="es-PE" sz="2600" dirty="0"/>
              <a:t>1. Organizar la semana Especial en Grupos Pequeños.</a:t>
            </a:r>
          </a:p>
          <a:p>
            <a:r>
              <a:rPr lang="es-PE" sz="2600" dirty="0"/>
              <a:t>2. Nombrar al líder asociado y al </a:t>
            </a:r>
            <a:r>
              <a:rPr lang="es-PE" sz="2600" dirty="0" smtClean="0"/>
              <a:t>anfitrión</a:t>
            </a:r>
            <a:r>
              <a:rPr lang="es-PE" sz="2600" dirty="0"/>
              <a:t>.</a:t>
            </a:r>
          </a:p>
          <a:p>
            <a:r>
              <a:rPr lang="es-PE" sz="2600" dirty="0"/>
              <a:t>3. </a:t>
            </a:r>
            <a:r>
              <a:rPr lang="es-PE" sz="2600" dirty="0" smtClean="0"/>
              <a:t>Definir</a:t>
            </a:r>
            <a:r>
              <a:rPr lang="es-PE" sz="2600" dirty="0"/>
              <a:t>, junto con los miembros y el líder, los ideales de </a:t>
            </a:r>
            <a:r>
              <a:rPr lang="es-PE" sz="2600" dirty="0" smtClean="0"/>
              <a:t>   </a:t>
            </a:r>
          </a:p>
          <a:p>
            <a:r>
              <a:rPr lang="es-PE" sz="2600" dirty="0"/>
              <a:t> </a:t>
            </a:r>
            <a:r>
              <a:rPr lang="es-PE" sz="2600" dirty="0" smtClean="0"/>
              <a:t>    su Grupo.</a:t>
            </a:r>
          </a:p>
          <a:p>
            <a:r>
              <a:rPr lang="es-PE" sz="2600" dirty="0"/>
              <a:t> </a:t>
            </a:r>
            <a:r>
              <a:rPr lang="es-PE" sz="2600" dirty="0" smtClean="0"/>
              <a:t>    a</a:t>
            </a:r>
            <a:r>
              <a:rPr lang="es-PE" sz="2600" dirty="0"/>
              <a:t>. Nombre del GP</a:t>
            </a:r>
          </a:p>
          <a:p>
            <a:r>
              <a:rPr lang="es-PE" sz="2600" dirty="0"/>
              <a:t> </a:t>
            </a:r>
            <a:r>
              <a:rPr lang="es-PE" sz="2600" dirty="0" smtClean="0"/>
              <a:t>    b</a:t>
            </a:r>
            <a:r>
              <a:rPr lang="es-PE" sz="2600" dirty="0"/>
              <a:t>. Canto del GP</a:t>
            </a:r>
          </a:p>
          <a:p>
            <a:r>
              <a:rPr lang="es-PE" sz="2600" dirty="0" smtClean="0"/>
              <a:t>     c</a:t>
            </a:r>
            <a:r>
              <a:rPr lang="es-PE" sz="2600" dirty="0"/>
              <a:t>. </a:t>
            </a:r>
            <a:r>
              <a:rPr lang="es-PE" sz="2600" dirty="0" smtClean="0"/>
              <a:t>Versículo</a:t>
            </a:r>
            <a:endParaRPr lang="es-PE" sz="2600" dirty="0"/>
          </a:p>
          <a:p>
            <a:r>
              <a:rPr lang="es-PE" sz="2600" dirty="0"/>
              <a:t> </a:t>
            </a:r>
            <a:r>
              <a:rPr lang="es-PE" sz="2600" dirty="0" smtClean="0"/>
              <a:t>    d</a:t>
            </a:r>
            <a:r>
              <a:rPr lang="es-PE" sz="2600" dirty="0"/>
              <a:t>. Bandera/color</a:t>
            </a:r>
          </a:p>
          <a:p>
            <a:r>
              <a:rPr lang="es-PE" sz="2600" dirty="0" smtClean="0"/>
              <a:t>     e</a:t>
            </a:r>
            <a:r>
              <a:rPr lang="es-PE" sz="2600" dirty="0"/>
              <a:t>. Día, lugar y hora de reunión</a:t>
            </a:r>
          </a:p>
        </p:txBody>
      </p:sp>
    </p:spTree>
    <p:extLst>
      <p:ext uri="{BB962C8B-B14F-4D97-AF65-F5344CB8AC3E}">
        <p14:creationId xmlns:p14="http://schemas.microsoft.com/office/powerpoint/2010/main" val="346533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Elias.Torres\Pictures\Image2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" y="0"/>
            <a:ext cx="9138231" cy="686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467544" y="1764099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800" b="1" u="sng" dirty="0"/>
              <a:t>Quinto Paso:</a:t>
            </a:r>
            <a:r>
              <a:rPr lang="es-PE" sz="2800" b="1" dirty="0"/>
              <a:t> </a:t>
            </a:r>
            <a:r>
              <a:rPr lang="es-PE" sz="2800" dirty="0"/>
              <a:t>Actividades de los Grupos Pequeños.</a:t>
            </a:r>
          </a:p>
          <a:p>
            <a:r>
              <a:rPr lang="es-PE" sz="2800" dirty="0"/>
              <a:t>Inicio de las actividades de los Grupos Pequeños.</a:t>
            </a:r>
          </a:p>
          <a:p>
            <a:r>
              <a:rPr lang="es-PE" sz="2800" b="1" i="1" dirty="0"/>
              <a:t>Responsable: </a:t>
            </a:r>
            <a:r>
              <a:rPr lang="es-PE" sz="2800" dirty="0"/>
              <a:t>La junta de iglesia.</a:t>
            </a:r>
          </a:p>
          <a:p>
            <a:pPr marL="514350" indent="-514350">
              <a:buAutoNum type="arabicPeriod"/>
            </a:pPr>
            <a:r>
              <a:rPr lang="es-PE" sz="2800" dirty="0" smtClean="0"/>
              <a:t>Presentar </a:t>
            </a:r>
            <a:r>
              <a:rPr lang="es-PE" sz="2800" dirty="0"/>
              <a:t>los Grupos Pequeños ante la iglesia el </a:t>
            </a:r>
            <a:endParaRPr lang="es-PE" sz="2800" dirty="0" smtClean="0"/>
          </a:p>
          <a:p>
            <a:r>
              <a:rPr lang="es-PE" sz="2800" dirty="0"/>
              <a:t> </a:t>
            </a:r>
            <a:r>
              <a:rPr lang="es-PE" sz="2800" dirty="0" smtClean="0"/>
              <a:t>     sábado </a:t>
            </a:r>
            <a:r>
              <a:rPr lang="es-PE" sz="2800" dirty="0"/>
              <a:t>al </a:t>
            </a:r>
            <a:r>
              <a:rPr lang="es-PE" sz="2800" dirty="0" smtClean="0"/>
              <a:t>finalizar la semana </a:t>
            </a:r>
            <a:r>
              <a:rPr lang="es-PE" sz="2800" dirty="0"/>
              <a:t>especial con sus </a:t>
            </a:r>
            <a:endParaRPr lang="es-PE" sz="2800" dirty="0" smtClean="0"/>
          </a:p>
          <a:p>
            <a:r>
              <a:rPr lang="es-PE" sz="2800" dirty="0"/>
              <a:t> </a:t>
            </a:r>
            <a:r>
              <a:rPr lang="es-PE" sz="2800" dirty="0" smtClean="0"/>
              <a:t>     ideales</a:t>
            </a:r>
            <a:r>
              <a:rPr lang="es-PE" sz="2800" dirty="0"/>
              <a:t>. Hacer el pacto de compromiso de </a:t>
            </a:r>
            <a:r>
              <a:rPr lang="es-PE" sz="2800" dirty="0" smtClean="0"/>
              <a:t>los líderes </a:t>
            </a:r>
          </a:p>
          <a:p>
            <a:r>
              <a:rPr lang="es-PE" sz="2800" dirty="0"/>
              <a:t> </a:t>
            </a:r>
            <a:r>
              <a:rPr lang="es-PE" sz="2800" dirty="0" smtClean="0"/>
              <a:t>     e </a:t>
            </a:r>
            <a:r>
              <a:rPr lang="es-PE" sz="2800" dirty="0"/>
              <a:t>integrantes.</a:t>
            </a:r>
          </a:p>
          <a:p>
            <a:r>
              <a:rPr lang="es-PE" sz="2800" dirty="0" smtClean="0"/>
              <a:t>2.   Entrega </a:t>
            </a:r>
            <a:r>
              <a:rPr lang="es-PE" sz="2800" dirty="0"/>
              <a:t>de partida de nacimiento, elevando una </a:t>
            </a:r>
            <a:endParaRPr lang="es-PE" sz="2800" dirty="0" smtClean="0"/>
          </a:p>
          <a:p>
            <a:r>
              <a:rPr lang="es-PE" sz="2800" dirty="0" smtClean="0"/>
              <a:t>      oración </a:t>
            </a:r>
            <a:r>
              <a:rPr lang="es-PE" sz="2800" dirty="0"/>
              <a:t>especial </a:t>
            </a:r>
            <a:r>
              <a:rPr lang="es-PE" sz="2800" dirty="0" smtClean="0"/>
              <a:t>por parte </a:t>
            </a:r>
            <a:r>
              <a:rPr lang="es-PE" sz="2800" dirty="0"/>
              <a:t>de los ancianos en favor de </a:t>
            </a:r>
            <a:r>
              <a:rPr lang="es-PE" sz="2800" dirty="0" smtClean="0"/>
              <a:t>  </a:t>
            </a:r>
          </a:p>
          <a:p>
            <a:r>
              <a:rPr lang="es-PE" sz="2800" dirty="0"/>
              <a:t> </a:t>
            </a:r>
            <a:r>
              <a:rPr lang="es-PE" sz="2800" dirty="0" smtClean="0"/>
              <a:t>     los Grupos Pequeños</a:t>
            </a:r>
            <a:r>
              <a:rPr lang="es-PE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349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Elias.Torres\Pictures\Image2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" y="0"/>
            <a:ext cx="9138231" cy="686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467544" y="1477228"/>
            <a:ext cx="835292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800" dirty="0"/>
              <a:t>3. Programar un </a:t>
            </a:r>
            <a:r>
              <a:rPr lang="es-PE" sz="2800" dirty="0" smtClean="0"/>
              <a:t>desfile </a:t>
            </a:r>
            <a:r>
              <a:rPr lang="es-PE" sz="2800" dirty="0"/>
              <a:t>distrital de los Grupos </a:t>
            </a:r>
            <a:endParaRPr lang="es-PE" sz="2800" dirty="0" smtClean="0"/>
          </a:p>
          <a:p>
            <a:r>
              <a:rPr lang="es-PE" sz="2800" dirty="0"/>
              <a:t> </a:t>
            </a:r>
            <a:r>
              <a:rPr lang="es-PE" sz="2800" dirty="0" smtClean="0"/>
              <a:t>    Pequeños </a:t>
            </a:r>
            <a:r>
              <a:rPr lang="es-PE" sz="2800" dirty="0"/>
              <a:t>con sus </a:t>
            </a:r>
            <a:r>
              <a:rPr lang="es-PE" sz="2800" dirty="0" smtClean="0"/>
              <a:t>metas respectivas</a:t>
            </a:r>
            <a:r>
              <a:rPr lang="es-PE" sz="2800" dirty="0"/>
              <a:t>.</a:t>
            </a:r>
          </a:p>
          <a:p>
            <a:r>
              <a:rPr lang="es-PE" sz="2800" dirty="0"/>
              <a:t>4. Monitorear el inicio de las actividades </a:t>
            </a:r>
            <a:r>
              <a:rPr lang="es-PE" sz="2800" dirty="0" smtClean="0"/>
              <a:t>oficiales </a:t>
            </a:r>
            <a:r>
              <a:rPr lang="es-PE" sz="2800" dirty="0"/>
              <a:t>de los </a:t>
            </a:r>
            <a:r>
              <a:rPr lang="es-PE" sz="2800" dirty="0" smtClean="0"/>
              <a:t> </a:t>
            </a:r>
          </a:p>
          <a:p>
            <a:r>
              <a:rPr lang="es-PE" sz="2800" dirty="0"/>
              <a:t> </a:t>
            </a:r>
            <a:r>
              <a:rPr lang="es-PE" sz="2800" dirty="0" smtClean="0"/>
              <a:t>   Grupos Pequeños. Asistencia </a:t>
            </a:r>
            <a:r>
              <a:rPr lang="es-PE" sz="2800" dirty="0"/>
              <a:t>a la escuela de líderes, </a:t>
            </a:r>
            <a:endParaRPr lang="es-PE" sz="2800" dirty="0" smtClean="0"/>
          </a:p>
          <a:p>
            <a:r>
              <a:rPr lang="es-PE" sz="2800" dirty="0"/>
              <a:t> </a:t>
            </a:r>
            <a:r>
              <a:rPr lang="es-PE" sz="2800" dirty="0" smtClean="0"/>
              <a:t>   reunión </a:t>
            </a:r>
            <a:r>
              <a:rPr lang="es-PE" sz="2800" dirty="0"/>
              <a:t>del Grupo Pequeño </a:t>
            </a:r>
            <a:r>
              <a:rPr lang="es-PE" sz="2800" dirty="0" smtClean="0"/>
              <a:t>semanalmente, inicio </a:t>
            </a:r>
            <a:r>
              <a:rPr lang="es-PE" sz="2800" dirty="0"/>
              <a:t>de </a:t>
            </a:r>
            <a:endParaRPr lang="es-PE" sz="2800" dirty="0" smtClean="0"/>
          </a:p>
          <a:p>
            <a:r>
              <a:rPr lang="es-PE" sz="2800" dirty="0"/>
              <a:t> </a:t>
            </a:r>
            <a:r>
              <a:rPr lang="es-PE" sz="2800" dirty="0" smtClean="0"/>
              <a:t>   los </a:t>
            </a:r>
            <a:r>
              <a:rPr lang="es-PE" sz="2800" dirty="0"/>
              <a:t>estudios bíblicos, reuniones de </a:t>
            </a:r>
            <a:r>
              <a:rPr lang="es-PE" sz="2800" dirty="0" smtClean="0"/>
              <a:t>camaradería, </a:t>
            </a:r>
          </a:p>
          <a:p>
            <a:r>
              <a:rPr lang="es-PE" sz="2800" dirty="0"/>
              <a:t> </a:t>
            </a:r>
            <a:r>
              <a:rPr lang="es-PE" sz="2800" dirty="0" smtClean="0"/>
              <a:t>   celebraciones </a:t>
            </a:r>
            <a:r>
              <a:rPr lang="es-PE" sz="2800" dirty="0"/>
              <a:t>de cumpleaños, visitas a orfanatos y/o </a:t>
            </a:r>
            <a:endParaRPr lang="es-PE" sz="2800" dirty="0" smtClean="0"/>
          </a:p>
          <a:p>
            <a:r>
              <a:rPr lang="es-PE" sz="2800" dirty="0"/>
              <a:t> </a:t>
            </a:r>
            <a:r>
              <a:rPr lang="es-PE" sz="2800" dirty="0" smtClean="0"/>
              <a:t>   asilos</a:t>
            </a:r>
            <a:r>
              <a:rPr lang="es-PE" sz="2800" dirty="0"/>
              <a:t>, </a:t>
            </a:r>
            <a:r>
              <a:rPr lang="es-PE" sz="2800" dirty="0" smtClean="0"/>
              <a:t>hospitales, centros </a:t>
            </a:r>
            <a:r>
              <a:rPr lang="es-PE" sz="2800" dirty="0"/>
              <a:t>penitenciarios, </a:t>
            </a:r>
            <a:endParaRPr lang="es-PE" sz="2800" dirty="0" smtClean="0"/>
          </a:p>
          <a:p>
            <a:r>
              <a:rPr lang="es-PE" sz="2800" dirty="0"/>
              <a:t> </a:t>
            </a:r>
            <a:r>
              <a:rPr lang="es-PE" sz="2800" dirty="0" smtClean="0"/>
              <a:t>   cementerios</a:t>
            </a:r>
            <a:r>
              <a:rPr lang="es-PE" sz="2800" dirty="0"/>
              <a:t>, semanas de oración, semanas </a:t>
            </a:r>
            <a:r>
              <a:rPr lang="es-PE" sz="2800" dirty="0" smtClean="0"/>
              <a:t>de </a:t>
            </a:r>
          </a:p>
          <a:p>
            <a:r>
              <a:rPr lang="es-PE" sz="2800" dirty="0"/>
              <a:t> </a:t>
            </a:r>
            <a:r>
              <a:rPr lang="es-PE" sz="2800" dirty="0" smtClean="0"/>
              <a:t>   cosecha</a:t>
            </a:r>
            <a:r>
              <a:rPr lang="es-PE" sz="2800" dirty="0"/>
              <a:t>, plantación de iglesias, recepciones de </a:t>
            </a:r>
            <a:r>
              <a:rPr lang="es-PE" sz="2800" dirty="0" smtClean="0"/>
              <a:t>   </a:t>
            </a:r>
          </a:p>
          <a:p>
            <a:r>
              <a:rPr lang="es-PE" sz="2800" dirty="0"/>
              <a:t> </a:t>
            </a:r>
            <a:r>
              <a:rPr lang="es-PE" sz="2800" dirty="0" smtClean="0"/>
              <a:t>   sábado</a:t>
            </a:r>
            <a:r>
              <a:rPr lang="es-PE" sz="2800" dirty="0"/>
              <a:t>, vigilias, </a:t>
            </a:r>
            <a:r>
              <a:rPr lang="es-PE" sz="2800" dirty="0" smtClean="0"/>
              <a:t>ayunos, retiros </a:t>
            </a:r>
            <a:r>
              <a:rPr lang="es-PE" sz="2800" dirty="0"/>
              <a:t>espirituales, etc.</a:t>
            </a:r>
          </a:p>
        </p:txBody>
      </p:sp>
    </p:spTree>
    <p:extLst>
      <p:ext uri="{BB962C8B-B14F-4D97-AF65-F5344CB8AC3E}">
        <p14:creationId xmlns:p14="http://schemas.microsoft.com/office/powerpoint/2010/main" val="426717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Elias.Torres\Pictures\Image2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" y="0"/>
            <a:ext cx="9138231" cy="686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611560" y="1614279"/>
            <a:ext cx="79208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800" dirty="0"/>
              <a:t>5. Participar los sábados por la mañana con el Grupo </a:t>
            </a:r>
            <a:endParaRPr lang="es-PE" sz="2800" dirty="0" smtClean="0"/>
          </a:p>
          <a:p>
            <a:r>
              <a:rPr lang="es-PE" sz="2800" dirty="0"/>
              <a:t> </a:t>
            </a:r>
            <a:r>
              <a:rPr lang="es-PE" sz="2800" dirty="0" smtClean="0"/>
              <a:t>    Pequeño </a:t>
            </a:r>
            <a:r>
              <a:rPr lang="es-PE" sz="2800" dirty="0"/>
              <a:t>de la </a:t>
            </a:r>
            <a:r>
              <a:rPr lang="es-PE" sz="2800" dirty="0" smtClean="0"/>
              <a:t>Escuela Sabática </a:t>
            </a:r>
            <a:r>
              <a:rPr lang="es-PE" sz="2800" dirty="0"/>
              <a:t>activamente. </a:t>
            </a:r>
            <a:r>
              <a:rPr lang="es-PE" sz="2800" dirty="0" smtClean="0"/>
              <a:t> </a:t>
            </a:r>
          </a:p>
          <a:p>
            <a:r>
              <a:rPr lang="es-PE" sz="2800" dirty="0"/>
              <a:t> </a:t>
            </a:r>
            <a:r>
              <a:rPr lang="es-PE" sz="2800" dirty="0" smtClean="0"/>
              <a:t>    (</a:t>
            </a:r>
            <a:r>
              <a:rPr lang="es-PE" sz="2800" dirty="0"/>
              <a:t>Recomendamos que las clases de </a:t>
            </a:r>
            <a:r>
              <a:rPr lang="es-PE" sz="2800" dirty="0" smtClean="0"/>
              <a:t>Escuela</a:t>
            </a:r>
          </a:p>
          <a:p>
            <a:r>
              <a:rPr lang="es-PE" sz="2800" dirty="0"/>
              <a:t> </a:t>
            </a:r>
            <a:r>
              <a:rPr lang="es-PE" sz="2800" dirty="0" smtClean="0"/>
              <a:t>    Sabática </a:t>
            </a:r>
            <a:r>
              <a:rPr lang="es-PE" sz="2800" dirty="0"/>
              <a:t>lleguen a organizarse en </a:t>
            </a:r>
            <a:r>
              <a:rPr lang="es-PE" sz="2800" dirty="0" smtClean="0"/>
              <a:t>Grupos </a:t>
            </a:r>
          </a:p>
          <a:p>
            <a:r>
              <a:rPr lang="es-PE" sz="2800" dirty="0"/>
              <a:t> </a:t>
            </a:r>
            <a:r>
              <a:rPr lang="es-PE" sz="2800" dirty="0" smtClean="0"/>
              <a:t>    Pequeños). </a:t>
            </a:r>
            <a:endParaRPr lang="es-PE" sz="2800" dirty="0"/>
          </a:p>
        </p:txBody>
      </p:sp>
    </p:spTree>
    <p:extLst>
      <p:ext uri="{BB962C8B-B14F-4D97-AF65-F5344CB8AC3E}">
        <p14:creationId xmlns:p14="http://schemas.microsoft.com/office/powerpoint/2010/main" val="21223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Elias.Torres\Pictures\Image2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" y="0"/>
            <a:ext cx="9138231" cy="686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58057" y="1340768"/>
            <a:ext cx="8906431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500" b="1" dirty="0">
                <a:solidFill>
                  <a:schemeClr val="tx2">
                    <a:lumMod val="75000"/>
                  </a:schemeClr>
                </a:solidFill>
              </a:rPr>
              <a:t>RAZONES Y PROCESOS PARA DESACTIVAR A UN GRUPO PEQUEÑO</a:t>
            </a:r>
            <a:endParaRPr lang="es-PE" sz="25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79512" y="1844824"/>
            <a:ext cx="878497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800" b="1" dirty="0"/>
              <a:t>Razones para desactivar a un </a:t>
            </a:r>
            <a:r>
              <a:rPr lang="es-PE" sz="2800" b="1" dirty="0" smtClean="0"/>
              <a:t>GP</a:t>
            </a:r>
            <a:endParaRPr lang="es-PE" sz="2800" b="1" dirty="0"/>
          </a:p>
          <a:p>
            <a:r>
              <a:rPr lang="es-PE" sz="2800" dirty="0"/>
              <a:t>(Recomendamos que se </a:t>
            </a:r>
            <a:r>
              <a:rPr lang="es-PE" sz="2800" dirty="0" smtClean="0"/>
              <a:t>debe </a:t>
            </a:r>
            <a:r>
              <a:rPr lang="es-PE" sz="2800" dirty="0"/>
              <a:t>seguir los principios bíblicos y el manual de </a:t>
            </a:r>
            <a:r>
              <a:rPr lang="es-PE" sz="2800" dirty="0" smtClean="0"/>
              <a:t>iglesia para </a:t>
            </a:r>
            <a:r>
              <a:rPr lang="es-PE" sz="2800" dirty="0"/>
              <a:t>agotar la posible desactivación, animando, exhortando, motivando al </a:t>
            </a:r>
            <a:r>
              <a:rPr lang="es-PE" sz="2800" dirty="0" smtClean="0"/>
              <a:t>líder y </a:t>
            </a:r>
            <a:r>
              <a:rPr lang="es-PE" sz="2800" dirty="0"/>
              <a:t>a sus miembros para crecer y no perder al Grupo Pequeño. Sin embargo, si </a:t>
            </a:r>
            <a:r>
              <a:rPr lang="es-PE" sz="2800" dirty="0" smtClean="0"/>
              <a:t>el caso </a:t>
            </a:r>
            <a:r>
              <a:rPr lang="es-PE" sz="2800" dirty="0"/>
              <a:t>amerita su desactivación, procedemos a dar las razones para dicha acción).</a:t>
            </a:r>
          </a:p>
          <a:p>
            <a:r>
              <a:rPr lang="es-PE" sz="2800" dirty="0"/>
              <a:t>1. Cuando dejaron de reunirse más de un trimestre.</a:t>
            </a:r>
          </a:p>
          <a:p>
            <a:r>
              <a:rPr lang="es-PE" sz="2800" dirty="0"/>
              <a:t>2. Cuando la cantidad de miembros está por debajo del </a:t>
            </a:r>
            <a:endParaRPr lang="es-PE" sz="2800" dirty="0" smtClean="0"/>
          </a:p>
          <a:p>
            <a:r>
              <a:rPr lang="es-PE" sz="2800" dirty="0"/>
              <a:t> </a:t>
            </a:r>
            <a:r>
              <a:rPr lang="es-PE" sz="2800" dirty="0" smtClean="0"/>
              <a:t>    mínimo </a:t>
            </a:r>
            <a:r>
              <a:rPr lang="es-PE" sz="2800" dirty="0"/>
              <a:t>(tres) </a:t>
            </a:r>
            <a:r>
              <a:rPr lang="es-PE" sz="2800" dirty="0" smtClean="0"/>
              <a:t>y no </a:t>
            </a:r>
            <a:r>
              <a:rPr lang="es-PE" sz="2800" dirty="0"/>
              <a:t>dan evidencias de crecimiento por </a:t>
            </a:r>
            <a:endParaRPr lang="es-PE" sz="2800" dirty="0" smtClean="0"/>
          </a:p>
          <a:p>
            <a:r>
              <a:rPr lang="es-PE" sz="2800" dirty="0"/>
              <a:t> </a:t>
            </a:r>
            <a:r>
              <a:rPr lang="es-PE" sz="2800" dirty="0" smtClean="0"/>
              <a:t>    más </a:t>
            </a:r>
            <a:r>
              <a:rPr lang="es-PE" sz="2800" dirty="0"/>
              <a:t>de seis meses.</a:t>
            </a:r>
          </a:p>
        </p:txBody>
      </p:sp>
    </p:spTree>
    <p:extLst>
      <p:ext uri="{BB962C8B-B14F-4D97-AF65-F5344CB8AC3E}">
        <p14:creationId xmlns:p14="http://schemas.microsoft.com/office/powerpoint/2010/main" val="326965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Elias.Torres\Pictures\Image2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" y="0"/>
            <a:ext cx="9138231" cy="686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395536" y="1916832"/>
            <a:ext cx="84969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sz="2800" dirty="0" smtClean="0"/>
              <a:t>“</a:t>
            </a:r>
            <a:r>
              <a:rPr lang="es-PE" sz="2800" dirty="0"/>
              <a:t>Que los Grupos Pequeños sean una </a:t>
            </a:r>
            <a:r>
              <a:rPr lang="es-PE" sz="2800" dirty="0" smtClean="0"/>
              <a:t>estructura espiritual </a:t>
            </a:r>
            <a:r>
              <a:rPr lang="es-PE" sz="2800" dirty="0"/>
              <a:t>y relacional básica de la iglesia y de </a:t>
            </a:r>
            <a:r>
              <a:rPr lang="es-PE" sz="2800" dirty="0" smtClean="0"/>
              <a:t>las acciones </a:t>
            </a:r>
            <a:r>
              <a:rPr lang="es-PE" sz="2800" dirty="0"/>
              <a:t>relacionadas al pastoreo, discipulado y </a:t>
            </a:r>
            <a:r>
              <a:rPr lang="es-PE" sz="2800" dirty="0" smtClean="0"/>
              <a:t>a la </a:t>
            </a:r>
            <a:r>
              <a:rPr lang="es-PE" sz="2800" dirty="0"/>
              <a:t>participación de los miembros, de acuerdo </a:t>
            </a:r>
            <a:r>
              <a:rPr lang="es-PE" sz="2800" dirty="0" smtClean="0"/>
              <a:t>con sus </a:t>
            </a:r>
            <a:r>
              <a:rPr lang="es-PE" sz="2800" dirty="0"/>
              <a:t>dones espirituales en el cumplimiento de </a:t>
            </a:r>
            <a:r>
              <a:rPr lang="es-PE" sz="2800" dirty="0" smtClean="0"/>
              <a:t>la misión</a:t>
            </a:r>
            <a:r>
              <a:rPr lang="es-PE" sz="2800" dirty="0"/>
              <a:t>; constituyéndose en un estilo de vida </a:t>
            </a:r>
            <a:r>
              <a:rPr lang="es-PE" sz="2800" dirty="0" smtClean="0"/>
              <a:t>de cada </a:t>
            </a:r>
            <a:r>
              <a:rPr lang="es-PE" sz="2800" dirty="0"/>
              <a:t>adventista del séptimo día. Asimismo, </a:t>
            </a:r>
            <a:r>
              <a:rPr lang="es-PE" sz="2800" dirty="0" smtClean="0"/>
              <a:t>que los </a:t>
            </a:r>
            <a:r>
              <a:rPr lang="es-PE" sz="2800" dirty="0"/>
              <a:t>departamentos de iglesia, en sus </a:t>
            </a:r>
            <a:r>
              <a:rPr lang="es-PE" sz="2800" dirty="0" smtClean="0"/>
              <a:t>programas, sean </a:t>
            </a:r>
            <a:r>
              <a:rPr lang="es-PE" sz="2800" dirty="0"/>
              <a:t>facilitadores en el desarrollo de los </a:t>
            </a:r>
            <a:r>
              <a:rPr lang="es-PE" sz="2800" dirty="0" smtClean="0"/>
              <a:t>Grupos Pequeños </a:t>
            </a:r>
            <a:r>
              <a:rPr lang="es-PE" sz="2800" dirty="0"/>
              <a:t>y que éstos sean un vínculo adecuado</a:t>
            </a:r>
          </a:p>
          <a:p>
            <a:pPr algn="ctr"/>
            <a:r>
              <a:rPr lang="es-PE" sz="2800" dirty="0"/>
              <a:t>del programa de la iglesia” </a:t>
            </a:r>
            <a:r>
              <a:rPr lang="es-PE" sz="2000" dirty="0"/>
              <a:t>(</a:t>
            </a:r>
            <a:r>
              <a:rPr lang="es-PE" sz="2000" i="1" dirty="0"/>
              <a:t>voto de DSA, </a:t>
            </a:r>
            <a:r>
              <a:rPr lang="es-PE" sz="2000" i="1" dirty="0" smtClean="0"/>
              <a:t>2008-265</a:t>
            </a:r>
            <a:r>
              <a:rPr lang="es-PE" sz="2000" dirty="0"/>
              <a:t>).</a:t>
            </a: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91680" y="1196752"/>
            <a:ext cx="5040560" cy="749945"/>
          </a:xfrm>
        </p:spPr>
        <p:txBody>
          <a:bodyPr>
            <a:normAutofit/>
          </a:bodyPr>
          <a:lstStyle/>
          <a:p>
            <a:r>
              <a:rPr lang="es-PE" sz="3200" b="1" dirty="0" smtClean="0">
                <a:solidFill>
                  <a:schemeClr val="tx2">
                    <a:lumMod val="75000"/>
                  </a:schemeClr>
                </a:solidFill>
              </a:rPr>
              <a:t>VISIÓN</a:t>
            </a:r>
            <a:endParaRPr lang="es-PE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88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Elias.Torres\Pictures\Image2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" y="0"/>
            <a:ext cx="9138231" cy="686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467544" y="1762938"/>
            <a:ext cx="844310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800" dirty="0"/>
              <a:t>3. Cuando el líder y los integrantes se han trasladado </a:t>
            </a:r>
            <a:r>
              <a:rPr lang="es-PE" sz="2800" dirty="0" smtClean="0"/>
              <a:t>   </a:t>
            </a:r>
          </a:p>
          <a:p>
            <a:r>
              <a:rPr lang="es-PE" sz="2800" dirty="0"/>
              <a:t> </a:t>
            </a:r>
            <a:r>
              <a:rPr lang="es-PE" sz="2800" dirty="0" smtClean="0"/>
              <a:t>   a otro </a:t>
            </a:r>
            <a:r>
              <a:rPr lang="es-PE" sz="2800" dirty="0"/>
              <a:t>lugar (migración).</a:t>
            </a:r>
          </a:p>
          <a:p>
            <a:r>
              <a:rPr lang="es-PE" sz="2800" dirty="0"/>
              <a:t>4. Cuando surge desunión al cuerpo de la iglesia, </a:t>
            </a:r>
            <a:endParaRPr lang="es-PE" sz="2800" dirty="0" smtClean="0"/>
          </a:p>
          <a:p>
            <a:r>
              <a:rPr lang="es-PE" sz="2800" dirty="0"/>
              <a:t> </a:t>
            </a:r>
            <a:r>
              <a:rPr lang="es-PE" sz="2800" dirty="0" smtClean="0"/>
              <a:t>   contrariedad </a:t>
            </a:r>
            <a:r>
              <a:rPr lang="es-PE" sz="2800" dirty="0"/>
              <a:t>a </a:t>
            </a:r>
            <a:r>
              <a:rPr lang="es-PE" sz="2800" dirty="0" smtClean="0"/>
              <a:t>las creencias </a:t>
            </a:r>
            <a:r>
              <a:rPr lang="es-PE" sz="2800" dirty="0"/>
              <a:t>bíblicas y rebeldía a la </a:t>
            </a:r>
            <a:endParaRPr lang="es-PE" sz="2800" dirty="0" smtClean="0"/>
          </a:p>
          <a:p>
            <a:r>
              <a:rPr lang="es-PE" sz="2800" dirty="0"/>
              <a:t> </a:t>
            </a:r>
            <a:r>
              <a:rPr lang="es-PE" sz="2800" dirty="0" smtClean="0"/>
              <a:t>   iglesia</a:t>
            </a:r>
            <a:r>
              <a:rPr lang="es-PE" sz="2800" dirty="0"/>
              <a:t>.</a:t>
            </a:r>
          </a:p>
          <a:p>
            <a:r>
              <a:rPr lang="es-PE" sz="2800" dirty="0"/>
              <a:t>5. Por razones disciplinarias estipuladas en el Manual </a:t>
            </a:r>
            <a:endParaRPr lang="es-PE" sz="2800" dirty="0" smtClean="0"/>
          </a:p>
          <a:p>
            <a:r>
              <a:rPr lang="es-PE" sz="2800" dirty="0"/>
              <a:t> </a:t>
            </a:r>
            <a:r>
              <a:rPr lang="es-PE" sz="2800" dirty="0" smtClean="0"/>
              <a:t>   de </a:t>
            </a:r>
            <a:r>
              <a:rPr lang="es-PE" sz="2800" dirty="0"/>
              <a:t>Iglesia y apostasía.</a:t>
            </a:r>
          </a:p>
          <a:p>
            <a:r>
              <a:rPr lang="es-PE" sz="2800" dirty="0"/>
              <a:t>6. Otros casos que se presenten y que, al </a:t>
            </a:r>
            <a:r>
              <a:rPr lang="es-PE" sz="2800" dirty="0" smtClean="0"/>
              <a:t>ser estudiado </a:t>
            </a:r>
          </a:p>
          <a:p>
            <a:r>
              <a:rPr lang="es-PE" sz="2800" dirty="0"/>
              <a:t> </a:t>
            </a:r>
            <a:r>
              <a:rPr lang="es-PE" sz="2800" dirty="0" smtClean="0"/>
              <a:t>   por </a:t>
            </a:r>
            <a:r>
              <a:rPr lang="es-PE" sz="2800" dirty="0"/>
              <a:t>la junta de </a:t>
            </a:r>
            <a:r>
              <a:rPr lang="es-PE" sz="2800" dirty="0" smtClean="0"/>
              <a:t>la iglesia</a:t>
            </a:r>
            <a:r>
              <a:rPr lang="es-PE" sz="2800" dirty="0"/>
              <a:t>, ameriten su </a:t>
            </a:r>
            <a:r>
              <a:rPr lang="es-PE" sz="2800" dirty="0" smtClean="0"/>
              <a:t>disolución</a:t>
            </a:r>
            <a:r>
              <a:rPr lang="es-PE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9832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Elias.Torres\Pictures\Image2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" y="0"/>
            <a:ext cx="9138231" cy="686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395536" y="616034"/>
            <a:ext cx="842493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700" b="1" dirty="0">
                <a:solidFill>
                  <a:schemeClr val="bg1"/>
                </a:solidFill>
              </a:rPr>
              <a:t>Pasos para la </a:t>
            </a:r>
            <a:r>
              <a:rPr lang="es-PE" sz="2700" b="1" dirty="0" smtClean="0">
                <a:solidFill>
                  <a:schemeClr val="bg1"/>
                </a:solidFill>
              </a:rPr>
              <a:t>desactivación</a:t>
            </a:r>
          </a:p>
          <a:p>
            <a:endParaRPr lang="es-PE" sz="2700" b="1" dirty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r>
              <a:rPr lang="es-PE" sz="2700" dirty="0" smtClean="0"/>
              <a:t>Los </a:t>
            </a:r>
            <a:r>
              <a:rPr lang="es-PE" sz="2700" dirty="0"/>
              <a:t>miembros de la Comisión de Ministerio Personal (una </a:t>
            </a:r>
            <a:endParaRPr lang="es-PE" sz="2700" dirty="0" smtClean="0"/>
          </a:p>
          <a:p>
            <a:r>
              <a:rPr lang="es-PE" sz="2700" dirty="0"/>
              <a:t> </a:t>
            </a:r>
            <a:r>
              <a:rPr lang="es-PE" sz="2700" dirty="0" smtClean="0"/>
              <a:t>      pareja por cada </a:t>
            </a:r>
            <a:r>
              <a:rPr lang="es-PE" sz="2700" dirty="0"/>
              <a:t>miembro) visitarán al líder y a los </a:t>
            </a:r>
            <a:endParaRPr lang="es-PE" sz="2700" dirty="0" smtClean="0"/>
          </a:p>
          <a:p>
            <a:r>
              <a:rPr lang="es-PE" sz="2700" dirty="0"/>
              <a:t> </a:t>
            </a:r>
            <a:r>
              <a:rPr lang="es-PE" sz="2700" dirty="0" smtClean="0"/>
              <a:t>      integrantes </a:t>
            </a:r>
            <a:r>
              <a:rPr lang="es-PE" sz="2700" dirty="0"/>
              <a:t>del GP y </a:t>
            </a:r>
            <a:r>
              <a:rPr lang="es-PE" sz="2700" dirty="0" smtClean="0"/>
              <a:t>agotando las </a:t>
            </a:r>
            <a:r>
              <a:rPr lang="es-PE" sz="2700" dirty="0"/>
              <a:t>posibilidades de su </a:t>
            </a:r>
            <a:endParaRPr lang="es-PE" sz="2700" dirty="0" smtClean="0"/>
          </a:p>
          <a:p>
            <a:r>
              <a:rPr lang="es-PE" sz="2700" dirty="0"/>
              <a:t> </a:t>
            </a:r>
            <a:r>
              <a:rPr lang="es-PE" sz="2700" dirty="0" smtClean="0"/>
              <a:t>      activación</a:t>
            </a:r>
            <a:r>
              <a:rPr lang="es-PE" sz="2700" dirty="0"/>
              <a:t>. (si el informe es negativo, </a:t>
            </a:r>
            <a:r>
              <a:rPr lang="es-PE" sz="2700" dirty="0" smtClean="0"/>
              <a:t>continuar con </a:t>
            </a:r>
            <a:r>
              <a:rPr lang="es-PE" sz="2700" dirty="0"/>
              <a:t>el </a:t>
            </a:r>
            <a:endParaRPr lang="es-PE" sz="2700" dirty="0" smtClean="0"/>
          </a:p>
          <a:p>
            <a:r>
              <a:rPr lang="es-PE" sz="2700" dirty="0"/>
              <a:t> </a:t>
            </a:r>
            <a:r>
              <a:rPr lang="es-PE" sz="2700" dirty="0" smtClean="0"/>
              <a:t>      segundo </a:t>
            </a:r>
            <a:r>
              <a:rPr lang="es-PE" sz="2700" dirty="0"/>
              <a:t>paso).</a:t>
            </a:r>
          </a:p>
          <a:p>
            <a:pPr marL="514350" indent="-514350">
              <a:buAutoNum type="arabicPeriod" startAt="2"/>
            </a:pPr>
            <a:r>
              <a:rPr lang="es-PE" sz="2700" dirty="0" smtClean="0"/>
              <a:t>Presentar </a:t>
            </a:r>
            <a:r>
              <a:rPr lang="es-PE" sz="2700" dirty="0"/>
              <a:t>el informe a la junta de la iglesia para estudiar </a:t>
            </a:r>
            <a:r>
              <a:rPr lang="es-PE" sz="2700" dirty="0" smtClean="0"/>
              <a:t> el caso</a:t>
            </a:r>
            <a:r>
              <a:rPr lang="es-PE" sz="2700" dirty="0"/>
              <a:t>. Si </a:t>
            </a:r>
            <a:r>
              <a:rPr lang="es-PE" sz="2700" dirty="0" smtClean="0"/>
              <a:t>cumple con </a:t>
            </a:r>
            <a:r>
              <a:rPr lang="es-PE" sz="2700" dirty="0"/>
              <a:t>las razones </a:t>
            </a:r>
            <a:r>
              <a:rPr lang="es-PE" sz="2700" dirty="0" smtClean="0"/>
              <a:t>suficientes </a:t>
            </a:r>
            <a:r>
              <a:rPr lang="es-PE" sz="2700" dirty="0"/>
              <a:t>para la </a:t>
            </a:r>
            <a:r>
              <a:rPr lang="es-PE" sz="2700" dirty="0" smtClean="0"/>
              <a:t>desactivación</a:t>
            </a:r>
            <a:r>
              <a:rPr lang="es-PE" sz="2700" dirty="0"/>
              <a:t>, se tomará el voto </a:t>
            </a:r>
            <a:r>
              <a:rPr lang="es-PE" sz="2700" dirty="0" smtClean="0"/>
              <a:t>y se </a:t>
            </a:r>
            <a:r>
              <a:rPr lang="es-PE" sz="2700" dirty="0"/>
              <a:t>presentará a la </a:t>
            </a:r>
            <a:r>
              <a:rPr lang="es-PE" sz="2700" dirty="0" smtClean="0"/>
              <a:t>iglesia </a:t>
            </a:r>
            <a:r>
              <a:rPr lang="es-PE" sz="2700" dirty="0"/>
              <a:t>para su aprobación.</a:t>
            </a:r>
          </a:p>
          <a:p>
            <a:r>
              <a:rPr lang="es-PE" sz="2700" dirty="0" smtClean="0"/>
              <a:t>3.    Pasar </a:t>
            </a:r>
            <a:r>
              <a:rPr lang="es-PE" sz="2700" dirty="0"/>
              <a:t>el voto a la Asociación/Misión.</a:t>
            </a:r>
          </a:p>
          <a:p>
            <a:r>
              <a:rPr lang="es-PE" sz="2700" dirty="0" smtClean="0"/>
              <a:t>4.    La </a:t>
            </a:r>
            <a:r>
              <a:rPr lang="es-PE" sz="2700" dirty="0"/>
              <a:t>Asociación/Misión dará de baja al GP. en el sistema.</a:t>
            </a:r>
          </a:p>
        </p:txBody>
      </p:sp>
    </p:spTree>
    <p:extLst>
      <p:ext uri="{BB962C8B-B14F-4D97-AF65-F5344CB8AC3E}">
        <p14:creationId xmlns:p14="http://schemas.microsoft.com/office/powerpoint/2010/main" val="346553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Elias.Torres\Pictures\Image2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" y="0"/>
            <a:ext cx="9138231" cy="686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683568" y="1545754"/>
            <a:ext cx="77768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800" b="1" dirty="0">
                <a:solidFill>
                  <a:schemeClr val="tx2">
                    <a:lumMod val="75000"/>
                  </a:schemeClr>
                </a:solidFill>
              </a:rPr>
              <a:t>Metas del Grupo </a:t>
            </a:r>
            <a:r>
              <a:rPr lang="es-PE" sz="2800" b="1" dirty="0" smtClean="0">
                <a:solidFill>
                  <a:schemeClr val="tx2">
                    <a:lumMod val="75000"/>
                  </a:schemeClr>
                </a:solidFill>
              </a:rPr>
              <a:t>Pequeño</a:t>
            </a:r>
          </a:p>
          <a:p>
            <a:endParaRPr lang="es-PE" sz="2800" b="1" dirty="0"/>
          </a:p>
          <a:p>
            <a:pPr marL="514350" indent="-514350">
              <a:buAutoNum type="arabicPeriod"/>
            </a:pPr>
            <a:r>
              <a:rPr lang="es-PE" sz="2800" dirty="0" smtClean="0"/>
              <a:t>Cada </a:t>
            </a:r>
            <a:r>
              <a:rPr lang="es-PE" sz="2800" dirty="0"/>
              <a:t>líder de grupo pequeño formará al nuevo </a:t>
            </a:r>
            <a:endParaRPr lang="es-PE" sz="2800" dirty="0" smtClean="0"/>
          </a:p>
          <a:p>
            <a:r>
              <a:rPr lang="es-PE" sz="2800" dirty="0"/>
              <a:t> </a:t>
            </a:r>
            <a:r>
              <a:rPr lang="es-PE" sz="2800" dirty="0" smtClean="0"/>
              <a:t>     líder</a:t>
            </a:r>
            <a:r>
              <a:rPr lang="es-PE" sz="2800" dirty="0"/>
              <a:t>.</a:t>
            </a:r>
          </a:p>
          <a:p>
            <a:r>
              <a:rPr lang="es-PE" sz="2800" dirty="0"/>
              <a:t>2. </a:t>
            </a:r>
            <a:r>
              <a:rPr lang="es-PE" sz="2800" dirty="0" smtClean="0"/>
              <a:t>  Cada </a:t>
            </a:r>
            <a:r>
              <a:rPr lang="es-PE" sz="2800" dirty="0"/>
              <a:t>grupo pequeño se multiplicará una vez por </a:t>
            </a:r>
            <a:r>
              <a:rPr lang="es-PE" sz="2800" dirty="0" smtClean="0"/>
              <a:t>  </a:t>
            </a:r>
          </a:p>
          <a:p>
            <a:r>
              <a:rPr lang="es-PE" sz="2800" dirty="0"/>
              <a:t> </a:t>
            </a:r>
            <a:r>
              <a:rPr lang="es-PE" sz="2800" dirty="0" smtClean="0"/>
              <a:t>     año</a:t>
            </a:r>
            <a:r>
              <a:rPr lang="es-PE" sz="2800" dirty="0"/>
              <a:t>.</a:t>
            </a:r>
          </a:p>
          <a:p>
            <a:r>
              <a:rPr lang="es-PE" sz="2800" dirty="0"/>
              <a:t>3</a:t>
            </a:r>
            <a:r>
              <a:rPr lang="es-PE" sz="2800" dirty="0" smtClean="0"/>
              <a:t>.   </a:t>
            </a:r>
            <a:r>
              <a:rPr lang="es-PE" sz="2800" dirty="0"/>
              <a:t>Cada asociado se convertirá en líder.</a:t>
            </a:r>
          </a:p>
          <a:p>
            <a:r>
              <a:rPr lang="es-PE" sz="2800" dirty="0"/>
              <a:t>4</a:t>
            </a:r>
            <a:r>
              <a:rPr lang="es-PE" sz="2800" dirty="0" smtClean="0"/>
              <a:t>.   </a:t>
            </a:r>
            <a:r>
              <a:rPr lang="es-PE" sz="2800" dirty="0"/>
              <a:t>Cada GP se organizará en parejas misioneras</a:t>
            </a:r>
          </a:p>
        </p:txBody>
      </p:sp>
    </p:spTree>
    <p:extLst>
      <p:ext uri="{BB962C8B-B14F-4D97-AF65-F5344CB8AC3E}">
        <p14:creationId xmlns:p14="http://schemas.microsoft.com/office/powerpoint/2010/main" val="87146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Elias.Torres\Pictures\Image2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" y="0"/>
            <a:ext cx="9138231" cy="686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971600" y="1181065"/>
            <a:ext cx="7200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400" b="1" dirty="0" smtClean="0"/>
              <a:t>1</a:t>
            </a:r>
            <a:r>
              <a:rPr lang="es-PE" sz="2400" b="1" dirty="0"/>
              <a:t>. Recepción y alabanzas:…………………….10 minutos</a:t>
            </a:r>
          </a:p>
          <a:p>
            <a:r>
              <a:rPr lang="es-PE" sz="2400" b="1" dirty="0"/>
              <a:t>2. Confraternización</a:t>
            </a:r>
            <a:r>
              <a:rPr lang="es-PE" sz="2400" b="1" dirty="0" smtClean="0"/>
              <a:t>:……………………………10 </a:t>
            </a:r>
            <a:r>
              <a:rPr lang="es-PE" sz="2400" b="1" dirty="0"/>
              <a:t>minutos</a:t>
            </a:r>
          </a:p>
          <a:p>
            <a:r>
              <a:rPr lang="es-PE" sz="2400" b="1" dirty="0" smtClean="0"/>
              <a:t>    Presentación </a:t>
            </a:r>
            <a:r>
              <a:rPr lang="es-PE" sz="2400" b="1" dirty="0"/>
              <a:t>de los amigos</a:t>
            </a:r>
          </a:p>
          <a:p>
            <a:r>
              <a:rPr lang="es-PE" sz="2400" b="1" dirty="0"/>
              <a:t>3. Testimonio</a:t>
            </a:r>
            <a:r>
              <a:rPr lang="es-PE" sz="2400" b="1" dirty="0" smtClean="0"/>
              <a:t>:………………………………........15 </a:t>
            </a:r>
            <a:r>
              <a:rPr lang="es-PE" sz="2400" b="1" dirty="0"/>
              <a:t>minutos</a:t>
            </a:r>
          </a:p>
          <a:p>
            <a:r>
              <a:rPr lang="es-PE" sz="2400" b="1" dirty="0" smtClean="0"/>
              <a:t>    Planes </a:t>
            </a:r>
            <a:r>
              <a:rPr lang="es-PE" sz="2400" b="1" dirty="0"/>
              <a:t>de evangelismo</a:t>
            </a:r>
          </a:p>
          <a:p>
            <a:r>
              <a:rPr lang="es-PE" sz="2400" b="1" dirty="0" smtClean="0"/>
              <a:t>    Testimonios </a:t>
            </a:r>
            <a:r>
              <a:rPr lang="es-PE" sz="2400" b="1" dirty="0"/>
              <a:t>espirituales</a:t>
            </a:r>
          </a:p>
          <a:p>
            <a:r>
              <a:rPr lang="es-PE" sz="2400" b="1" dirty="0" smtClean="0"/>
              <a:t>    Evaluación </a:t>
            </a:r>
            <a:r>
              <a:rPr lang="es-PE" sz="2400" b="1" dirty="0"/>
              <a:t>de actividades</a:t>
            </a:r>
          </a:p>
          <a:p>
            <a:r>
              <a:rPr lang="es-PE" sz="2400" b="1" dirty="0"/>
              <a:t>4. Oración</a:t>
            </a:r>
            <a:r>
              <a:rPr lang="es-PE" sz="2400" b="1" dirty="0" smtClean="0"/>
              <a:t>:…………………………………………..10 </a:t>
            </a:r>
            <a:r>
              <a:rPr lang="es-PE" sz="2400" b="1" dirty="0"/>
              <a:t>minutos</a:t>
            </a:r>
          </a:p>
          <a:p>
            <a:r>
              <a:rPr lang="es-PE" sz="2400" b="1" dirty="0" smtClean="0"/>
              <a:t>    Agradecimientos </a:t>
            </a:r>
            <a:r>
              <a:rPr lang="es-PE" sz="2400" b="1" dirty="0"/>
              <a:t>y pedidos</a:t>
            </a:r>
          </a:p>
          <a:p>
            <a:r>
              <a:rPr lang="es-PE" sz="2400" b="1" dirty="0" smtClean="0"/>
              <a:t>    Oración </a:t>
            </a:r>
            <a:r>
              <a:rPr lang="es-PE" sz="2400" b="1" dirty="0"/>
              <a:t>intercesora</a:t>
            </a:r>
          </a:p>
          <a:p>
            <a:r>
              <a:rPr lang="es-PE" sz="2400" b="1" dirty="0"/>
              <a:t>5. Estudio de la Biblia</a:t>
            </a:r>
            <a:r>
              <a:rPr lang="es-PE" sz="2400" b="1" dirty="0" smtClean="0"/>
              <a:t>:………………………...</a:t>
            </a:r>
            <a:r>
              <a:rPr lang="es-PE" sz="2400" b="1" dirty="0"/>
              <a:t>30 minutos</a:t>
            </a:r>
          </a:p>
          <a:p>
            <a:r>
              <a:rPr lang="es-PE" sz="2400" b="1" dirty="0" smtClean="0"/>
              <a:t>    Participación </a:t>
            </a:r>
            <a:r>
              <a:rPr lang="es-PE" sz="2400" b="1" dirty="0"/>
              <a:t>de todos los integrantes en el estudio</a:t>
            </a:r>
          </a:p>
          <a:p>
            <a:r>
              <a:rPr lang="es-PE" sz="2400" b="1" dirty="0"/>
              <a:t>6. Despedida</a:t>
            </a:r>
            <a:r>
              <a:rPr lang="es-PE" sz="2400" b="1" dirty="0" smtClean="0"/>
              <a:t>:………………………………………10 </a:t>
            </a:r>
            <a:r>
              <a:rPr lang="es-PE" sz="2400" b="1" dirty="0"/>
              <a:t>minutos</a:t>
            </a:r>
          </a:p>
          <a:p>
            <a:r>
              <a:rPr lang="es-PE" sz="2400" b="1" dirty="0" smtClean="0"/>
              <a:t>    Cánticos</a:t>
            </a:r>
            <a:endParaRPr lang="es-PE" sz="2400" b="1" dirty="0"/>
          </a:p>
          <a:p>
            <a:r>
              <a:rPr lang="es-PE" sz="2400" b="1" dirty="0" smtClean="0"/>
              <a:t>    Oración </a:t>
            </a:r>
            <a:r>
              <a:rPr lang="es-PE" sz="2400" b="1" dirty="0"/>
              <a:t>y anuncios</a:t>
            </a:r>
          </a:p>
        </p:txBody>
      </p:sp>
      <p:sp>
        <p:nvSpPr>
          <p:cNvPr id="2" name="1 Rectángulo"/>
          <p:cNvSpPr/>
          <p:nvPr/>
        </p:nvSpPr>
        <p:spPr>
          <a:xfrm>
            <a:off x="1088966" y="601524"/>
            <a:ext cx="5787290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Programa de funcionamiento del GP</a:t>
            </a:r>
            <a:endParaRPr lang="es-ES" sz="28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289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Elias.Torres\Pictures\Image2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" y="0"/>
            <a:ext cx="9138231" cy="686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611560" y="1546914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800" b="1" dirty="0">
                <a:solidFill>
                  <a:schemeClr val="tx2">
                    <a:lumMod val="75000"/>
                  </a:schemeClr>
                </a:solidFill>
              </a:rPr>
              <a:t>Actividades que consolidan a los </a:t>
            </a:r>
            <a:r>
              <a:rPr lang="es-PE" sz="2800" b="1" dirty="0" smtClean="0">
                <a:solidFill>
                  <a:schemeClr val="tx2">
                    <a:lumMod val="75000"/>
                  </a:schemeClr>
                </a:solidFill>
              </a:rPr>
              <a:t>GPS</a:t>
            </a:r>
          </a:p>
          <a:p>
            <a:endParaRPr lang="es-PE" sz="2800" b="1" dirty="0"/>
          </a:p>
          <a:p>
            <a:r>
              <a:rPr lang="es-PE" sz="2800" dirty="0"/>
              <a:t>a. Viernes, día </a:t>
            </a:r>
            <a:r>
              <a:rPr lang="es-PE" sz="2800" dirty="0" smtClean="0"/>
              <a:t>oficial </a:t>
            </a:r>
            <a:r>
              <a:rPr lang="es-PE" sz="2800" dirty="0"/>
              <a:t>de reunión del GP.</a:t>
            </a:r>
          </a:p>
          <a:p>
            <a:r>
              <a:rPr lang="es-PE" sz="2800" dirty="0"/>
              <a:t>b. Semana especial de multiplicación de los GPS.</a:t>
            </a:r>
          </a:p>
          <a:p>
            <a:r>
              <a:rPr lang="es-PE" sz="2800" dirty="0"/>
              <a:t>c. Día de los Grupos Pequeños.</a:t>
            </a:r>
          </a:p>
          <a:p>
            <a:r>
              <a:rPr lang="es-PE" sz="2800" dirty="0"/>
              <a:t>d. Encuentro de los Grupos Pequeños.</a:t>
            </a:r>
          </a:p>
          <a:p>
            <a:r>
              <a:rPr lang="es-PE" sz="2800" dirty="0"/>
              <a:t>e. </a:t>
            </a:r>
            <a:r>
              <a:rPr lang="es-PE" sz="2800" dirty="0" smtClean="0"/>
              <a:t>Desfiles </a:t>
            </a:r>
            <a:r>
              <a:rPr lang="es-PE" sz="2800" dirty="0"/>
              <a:t>de los GPS.</a:t>
            </a:r>
          </a:p>
          <a:p>
            <a:r>
              <a:rPr lang="es-PE" sz="2800" dirty="0"/>
              <a:t>f. </a:t>
            </a:r>
            <a:r>
              <a:rPr lang="es-PE" sz="2800" dirty="0" smtClean="0"/>
              <a:t> Retiro</a:t>
            </a:r>
            <a:r>
              <a:rPr lang="es-PE" sz="2800" dirty="0"/>
              <a:t>, campamentos y paseos de los GPS.</a:t>
            </a:r>
          </a:p>
          <a:p>
            <a:r>
              <a:rPr lang="es-PE" sz="2800" dirty="0"/>
              <a:t>g. Materiales (estudio semanal en el GP).</a:t>
            </a:r>
          </a:p>
        </p:txBody>
      </p:sp>
    </p:spTree>
    <p:extLst>
      <p:ext uri="{BB962C8B-B14F-4D97-AF65-F5344CB8AC3E}">
        <p14:creationId xmlns:p14="http://schemas.microsoft.com/office/powerpoint/2010/main" val="91908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Elias.Torres\Pictures\Image2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" y="0"/>
            <a:ext cx="9138231" cy="686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611560" y="1765260"/>
            <a:ext cx="820891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800" dirty="0" smtClean="0"/>
              <a:t>a. Mantienen una comunión diaria con Cristo atreves   </a:t>
            </a:r>
          </a:p>
          <a:p>
            <a:r>
              <a:rPr lang="es-PE" sz="2800" dirty="0"/>
              <a:t> </a:t>
            </a:r>
            <a:r>
              <a:rPr lang="es-PE" sz="2800" dirty="0" smtClean="0"/>
              <a:t>   de la devoción personal</a:t>
            </a:r>
          </a:p>
          <a:p>
            <a:r>
              <a:rPr lang="es-PE" sz="2800" dirty="0" smtClean="0"/>
              <a:t>b. Líder </a:t>
            </a:r>
            <a:r>
              <a:rPr lang="es-PE" sz="2800" dirty="0"/>
              <a:t>responsable y motivado.</a:t>
            </a:r>
          </a:p>
          <a:p>
            <a:r>
              <a:rPr lang="es-PE" sz="2800" dirty="0"/>
              <a:t>b. Asistencia del 90% del total de miembros del GP.</a:t>
            </a:r>
          </a:p>
          <a:p>
            <a:r>
              <a:rPr lang="es-PE" sz="2800" dirty="0"/>
              <a:t>c. Dan estudios bíblicos el 80% de los miembros del GP.</a:t>
            </a:r>
          </a:p>
          <a:p>
            <a:r>
              <a:rPr lang="es-PE" sz="2800" dirty="0"/>
              <a:t>d. Bautizan un promedio de 4 personas por año.</a:t>
            </a:r>
          </a:p>
          <a:p>
            <a:r>
              <a:rPr lang="es-PE" sz="2800" dirty="0"/>
              <a:t>e. Cada año se multiplica en un nuevo GP.</a:t>
            </a:r>
          </a:p>
          <a:p>
            <a:r>
              <a:rPr lang="es-PE" sz="2800" dirty="0"/>
              <a:t>f. El 90% de miembros bautizados tiene su guía de </a:t>
            </a:r>
            <a:endParaRPr lang="es-PE" sz="2800" dirty="0" smtClean="0"/>
          </a:p>
          <a:p>
            <a:r>
              <a:rPr lang="es-PE" sz="2800" dirty="0"/>
              <a:t> </a:t>
            </a:r>
            <a:r>
              <a:rPr lang="es-PE" sz="2800" dirty="0" smtClean="0"/>
              <a:t>  estudio </a:t>
            </a:r>
            <a:r>
              <a:rPr lang="es-PE" sz="2800" dirty="0"/>
              <a:t>de ES.</a:t>
            </a:r>
          </a:p>
          <a:p>
            <a:r>
              <a:rPr lang="es-PE" sz="2800" dirty="0"/>
              <a:t>g. El líder asiste a la Escuela de Líderes, dirigido por el </a:t>
            </a:r>
            <a:endParaRPr lang="es-PE" sz="2800" dirty="0" smtClean="0"/>
          </a:p>
          <a:p>
            <a:r>
              <a:rPr lang="es-PE" sz="2800" dirty="0"/>
              <a:t> </a:t>
            </a:r>
            <a:r>
              <a:rPr lang="es-PE" sz="2800" dirty="0" smtClean="0"/>
              <a:t>   pastor</a:t>
            </a:r>
            <a:r>
              <a:rPr lang="es-PE" sz="2800" dirty="0"/>
              <a:t>.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124744"/>
            <a:ext cx="7056784" cy="7499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E" sz="3000" b="1" dirty="0" smtClean="0">
                <a:solidFill>
                  <a:schemeClr val="tx2">
                    <a:lumMod val="75000"/>
                  </a:schemeClr>
                </a:solidFill>
              </a:rPr>
              <a:t>Características de un Grupo Pequeño Ideal</a:t>
            </a:r>
            <a:endParaRPr lang="es-PE" sz="3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21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Elias.Torres\Pictures\Image2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" y="0"/>
            <a:ext cx="9138231" cy="686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467544" y="2194986"/>
            <a:ext cx="82809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sz="2800" dirty="0" smtClean="0"/>
              <a:t>Los </a:t>
            </a:r>
            <a:r>
              <a:rPr lang="es-PE" sz="2800" dirty="0"/>
              <a:t>Grupos Pequeños están constituidos por</a:t>
            </a:r>
          </a:p>
          <a:p>
            <a:pPr algn="ctr"/>
            <a:r>
              <a:rPr lang="es-PE" sz="2800" dirty="0"/>
              <a:t>miembros de la Iglesia Adventista del Séptimo</a:t>
            </a:r>
          </a:p>
          <a:p>
            <a:pPr algn="ctr"/>
            <a:r>
              <a:rPr lang="es-PE" sz="2800" dirty="0"/>
              <a:t>Día, con el objetivo de llevar el evangelio en forma</a:t>
            </a:r>
          </a:p>
          <a:p>
            <a:pPr algn="ctr"/>
            <a:r>
              <a:rPr lang="es-PE" sz="2800" dirty="0"/>
              <a:t>sistemática a todas las familias de nuestra comunidad.</a:t>
            </a:r>
          </a:p>
          <a:p>
            <a:pPr algn="ctr"/>
            <a:r>
              <a:rPr lang="es-PE" sz="2800" dirty="0"/>
              <a:t>Para el cumplimiento de nuestra misión, realizamos</a:t>
            </a:r>
          </a:p>
          <a:p>
            <a:pPr algn="ctr"/>
            <a:r>
              <a:rPr lang="es-PE" sz="2800" dirty="0"/>
              <a:t>cuatro actividades principales: Confraternización,</a:t>
            </a:r>
          </a:p>
          <a:p>
            <a:pPr algn="ctr"/>
            <a:r>
              <a:rPr lang="es-PE" sz="2800" dirty="0"/>
              <a:t>estudio de la Biblia, adoración al Creador</a:t>
            </a:r>
          </a:p>
          <a:p>
            <a:pPr algn="ctr"/>
            <a:r>
              <a:rPr lang="es-PE" sz="2800" dirty="0"/>
              <a:t>y </a:t>
            </a:r>
            <a:r>
              <a:rPr lang="es-PE" sz="2800" dirty="0" smtClean="0"/>
              <a:t>testificación</a:t>
            </a:r>
            <a:r>
              <a:rPr lang="es-PE" sz="2800" dirty="0"/>
              <a:t>. Estas actividades se desarrollarán</a:t>
            </a:r>
          </a:p>
          <a:p>
            <a:pPr algn="ctr"/>
            <a:r>
              <a:rPr lang="es-PE" sz="2800" dirty="0"/>
              <a:t>durante la semana.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835696" y="1196752"/>
            <a:ext cx="5040560" cy="7499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E" sz="3200" b="1" dirty="0" smtClean="0">
                <a:solidFill>
                  <a:schemeClr val="tx2">
                    <a:lumMod val="75000"/>
                  </a:schemeClr>
                </a:solidFill>
              </a:rPr>
              <a:t>MISIÓN</a:t>
            </a:r>
            <a:endParaRPr lang="es-PE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1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Elias.Torres\Pictures\Image2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" y="0"/>
            <a:ext cx="9138231" cy="686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395536" y="1822172"/>
            <a:ext cx="8388424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3000" b="1" dirty="0">
                <a:solidFill>
                  <a:schemeClr val="tx2">
                    <a:lumMod val="75000"/>
                  </a:schemeClr>
                </a:solidFill>
              </a:rPr>
              <a:t>¿Qué es un Grupo Pequeño</a:t>
            </a:r>
            <a:r>
              <a:rPr lang="es-PE" sz="3000" b="1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</a:p>
          <a:p>
            <a:pPr algn="just"/>
            <a:endParaRPr lang="es-PE" sz="2800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s-PE" sz="2800" dirty="0"/>
              <a:t>“Es un grupo de personas que se reúnen semanalmente, bajo la </a:t>
            </a:r>
            <a:r>
              <a:rPr lang="es-PE" sz="2800" dirty="0" smtClean="0"/>
              <a:t>coordinación de </a:t>
            </a:r>
            <a:r>
              <a:rPr lang="es-PE" sz="2800" dirty="0"/>
              <a:t>un líder, con el objetivo de crecer espiritualmente, tener buenas relaciones,</a:t>
            </a:r>
          </a:p>
          <a:p>
            <a:pPr algn="just"/>
            <a:r>
              <a:rPr lang="es-PE" sz="2800" dirty="0"/>
              <a:t>evangelizar y motivar su multiplicación”. </a:t>
            </a:r>
            <a:r>
              <a:rPr lang="es-PE" sz="2400" dirty="0"/>
              <a:t>(</a:t>
            </a:r>
            <a:r>
              <a:rPr lang="es-PE" sz="2400" b="1" dirty="0"/>
              <a:t>Documento sobre GPS de la </a:t>
            </a:r>
            <a:r>
              <a:rPr lang="es-PE" sz="2400" b="1" dirty="0" smtClean="0"/>
              <a:t>DSA, p</a:t>
            </a:r>
            <a:r>
              <a:rPr lang="es-PE" sz="2400" b="1" dirty="0"/>
              <a:t>. 135</a:t>
            </a:r>
            <a:r>
              <a:rPr lang="es-PE" sz="2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90896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Elias.Torres\Pictures\Image2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" y="0"/>
            <a:ext cx="9138231" cy="686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611560" y="1412776"/>
            <a:ext cx="820891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3000" b="1" dirty="0" smtClean="0">
                <a:solidFill>
                  <a:schemeClr val="tx2">
                    <a:lumMod val="75000"/>
                  </a:schemeClr>
                </a:solidFill>
              </a:rPr>
              <a:t>Objetivos</a:t>
            </a:r>
          </a:p>
          <a:p>
            <a:endParaRPr lang="es-PE" sz="2800" b="1" dirty="0"/>
          </a:p>
          <a:p>
            <a:pPr marL="514350" indent="-514350">
              <a:buAutoNum type="arabicPeriod"/>
            </a:pPr>
            <a:r>
              <a:rPr lang="es-PE" sz="2800" dirty="0" smtClean="0"/>
              <a:t>Hacer </a:t>
            </a:r>
            <a:r>
              <a:rPr lang="es-PE" sz="2800" dirty="0"/>
              <a:t>discípulos (enseñando, predicando y </a:t>
            </a:r>
            <a:r>
              <a:rPr lang="es-PE" sz="2800" dirty="0" smtClean="0"/>
              <a:t>  </a:t>
            </a:r>
          </a:p>
          <a:p>
            <a:r>
              <a:rPr lang="es-PE" sz="2800" dirty="0" smtClean="0"/>
              <a:t>       bautizando</a:t>
            </a:r>
            <a:r>
              <a:rPr lang="es-PE" sz="2800" dirty="0"/>
              <a:t>) (Mat. 18:19, 20</a:t>
            </a:r>
            <a:r>
              <a:rPr lang="es-PE" sz="2800" dirty="0" smtClean="0"/>
              <a:t>).</a:t>
            </a:r>
            <a:endParaRPr lang="es-PE" sz="2800" dirty="0"/>
          </a:p>
          <a:p>
            <a:r>
              <a:rPr lang="es-PE" sz="2800" dirty="0" smtClean="0"/>
              <a:t>2.    Llevar </a:t>
            </a:r>
            <a:r>
              <a:rPr lang="es-PE" sz="2800" dirty="0"/>
              <a:t>a la iglesia a experimentar el sentido de </a:t>
            </a:r>
            <a:endParaRPr lang="es-PE" sz="2800" dirty="0" smtClean="0"/>
          </a:p>
          <a:p>
            <a:r>
              <a:rPr lang="es-PE" sz="2800" dirty="0"/>
              <a:t> </a:t>
            </a:r>
            <a:r>
              <a:rPr lang="es-PE" sz="2800" dirty="0" smtClean="0"/>
              <a:t>      comunidad </a:t>
            </a:r>
            <a:r>
              <a:rPr lang="es-PE" sz="2800" dirty="0"/>
              <a:t>creado </a:t>
            </a:r>
            <a:r>
              <a:rPr lang="es-PE" sz="2800" dirty="0" smtClean="0"/>
              <a:t>por Dios </a:t>
            </a:r>
            <a:r>
              <a:rPr lang="es-PE" sz="2800" dirty="0"/>
              <a:t>(Gen. 2:18) y vivido </a:t>
            </a:r>
            <a:endParaRPr lang="es-PE" sz="2800" dirty="0" smtClean="0"/>
          </a:p>
          <a:p>
            <a:r>
              <a:rPr lang="es-PE" sz="2800" dirty="0"/>
              <a:t> </a:t>
            </a:r>
            <a:r>
              <a:rPr lang="es-PE" sz="2800" dirty="0" smtClean="0"/>
              <a:t>      intensamente </a:t>
            </a:r>
            <a:r>
              <a:rPr lang="es-PE" sz="2800" dirty="0"/>
              <a:t>en la iglesia cristiana primitiva</a:t>
            </a:r>
          </a:p>
          <a:p>
            <a:r>
              <a:rPr lang="es-PE" sz="2800" dirty="0" smtClean="0"/>
              <a:t>       (Hech. </a:t>
            </a:r>
            <a:r>
              <a:rPr lang="es-PE" sz="2800" dirty="0"/>
              <a:t>4:34).</a:t>
            </a:r>
          </a:p>
          <a:p>
            <a:pPr marL="514350" indent="-514350">
              <a:buAutoNum type="arabicPeriod" startAt="3"/>
            </a:pPr>
            <a:r>
              <a:rPr lang="es-PE" sz="2800" dirty="0" smtClean="0"/>
              <a:t>Descubrir </a:t>
            </a:r>
            <a:r>
              <a:rPr lang="es-PE" sz="2800" dirty="0"/>
              <a:t>y desarrollar los dones espirituales de </a:t>
            </a:r>
            <a:r>
              <a:rPr lang="es-PE" sz="2800" dirty="0" smtClean="0"/>
              <a:t>  </a:t>
            </a:r>
          </a:p>
          <a:p>
            <a:r>
              <a:rPr lang="es-PE" sz="2800" dirty="0" smtClean="0"/>
              <a:t>       cada </a:t>
            </a:r>
            <a:r>
              <a:rPr lang="es-PE" sz="2800" dirty="0"/>
              <a:t>miembro </a:t>
            </a:r>
            <a:r>
              <a:rPr lang="es-PE" sz="2800" dirty="0" smtClean="0"/>
              <a:t>de cuerpo </a:t>
            </a:r>
            <a:r>
              <a:rPr lang="es-PE" sz="2800" dirty="0"/>
              <a:t>de Cristo (1 Ped. 2:9).</a:t>
            </a:r>
          </a:p>
          <a:p>
            <a:r>
              <a:rPr lang="es-PE" sz="2800" dirty="0" smtClean="0"/>
              <a:t>4.    </a:t>
            </a:r>
            <a:r>
              <a:rPr lang="es-PE" sz="2800" dirty="0"/>
              <a:t>Multiplicarse.</a:t>
            </a:r>
          </a:p>
        </p:txBody>
      </p:sp>
    </p:spTree>
    <p:extLst>
      <p:ext uri="{BB962C8B-B14F-4D97-AF65-F5344CB8AC3E}">
        <p14:creationId xmlns:p14="http://schemas.microsoft.com/office/powerpoint/2010/main" val="132130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Elias.Torres\Pictures\Image2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" y="0"/>
            <a:ext cx="9138231" cy="686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827584" y="1975480"/>
            <a:ext cx="7416824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3000" b="1" dirty="0">
                <a:solidFill>
                  <a:schemeClr val="tx2">
                    <a:lumMod val="75000"/>
                  </a:schemeClr>
                </a:solidFill>
              </a:rPr>
              <a:t>Tamaño ideal del Grupo </a:t>
            </a:r>
            <a:r>
              <a:rPr lang="es-PE" sz="3000" b="1" dirty="0" smtClean="0">
                <a:solidFill>
                  <a:schemeClr val="tx2">
                    <a:lumMod val="75000"/>
                  </a:schemeClr>
                </a:solidFill>
              </a:rPr>
              <a:t>Pequeño</a:t>
            </a:r>
          </a:p>
          <a:p>
            <a:endParaRPr lang="es-PE" sz="2800" b="1" dirty="0" smtClean="0"/>
          </a:p>
          <a:p>
            <a:endParaRPr lang="es-PE" sz="2800" b="1" dirty="0"/>
          </a:p>
          <a:p>
            <a:r>
              <a:rPr lang="es-PE" sz="2800" dirty="0"/>
              <a:t>Estos grupos no deberían estar constituidos por menos de tres (3) ni por más </a:t>
            </a:r>
            <a:r>
              <a:rPr lang="es-PE" sz="2800" dirty="0" smtClean="0"/>
              <a:t>de doce </a:t>
            </a:r>
            <a:r>
              <a:rPr lang="es-PE" sz="2800" dirty="0"/>
              <a:t>(12) personas.</a:t>
            </a:r>
          </a:p>
        </p:txBody>
      </p:sp>
    </p:spTree>
    <p:extLst>
      <p:ext uri="{BB962C8B-B14F-4D97-AF65-F5344CB8AC3E}">
        <p14:creationId xmlns:p14="http://schemas.microsoft.com/office/powerpoint/2010/main" val="265936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Elias.Torres\Pictures\Image2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" y="0"/>
            <a:ext cx="9138231" cy="686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395536" y="1333212"/>
            <a:ext cx="849694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3000" b="1" dirty="0">
                <a:solidFill>
                  <a:schemeClr val="tx2">
                    <a:lumMod val="75000"/>
                  </a:schemeClr>
                </a:solidFill>
              </a:rPr>
              <a:t>Día y hora de las </a:t>
            </a:r>
            <a:r>
              <a:rPr lang="es-PE" sz="3000" b="1" dirty="0" smtClean="0">
                <a:solidFill>
                  <a:schemeClr val="tx2">
                    <a:lumMod val="75000"/>
                  </a:schemeClr>
                </a:solidFill>
              </a:rPr>
              <a:t>reuniones</a:t>
            </a:r>
          </a:p>
          <a:p>
            <a:endParaRPr lang="es-PE" sz="2800" b="1" dirty="0"/>
          </a:p>
          <a:p>
            <a:r>
              <a:rPr lang="es-PE" sz="2800" dirty="0"/>
              <a:t>El día viernes es el día </a:t>
            </a:r>
            <a:r>
              <a:rPr lang="es-PE" sz="2800" dirty="0" smtClean="0"/>
              <a:t>oficial </a:t>
            </a:r>
            <a:r>
              <a:rPr lang="es-PE" sz="2800" dirty="0"/>
              <a:t>de reunión de los </a:t>
            </a:r>
            <a:r>
              <a:rPr lang="es-PE" sz="2800" dirty="0" smtClean="0"/>
              <a:t>GPs.</a:t>
            </a:r>
            <a:endParaRPr lang="es-PE" sz="2800" dirty="0"/>
          </a:p>
          <a:p>
            <a:r>
              <a:rPr lang="es-PE" sz="2800" dirty="0"/>
              <a:t>De 7:30 a 9:00 pm, y/o a la puesta del sol para la recepción del sábado. </a:t>
            </a:r>
            <a:r>
              <a:rPr lang="es-PE" sz="2800" dirty="0" smtClean="0"/>
              <a:t>Sin embargo</a:t>
            </a:r>
            <a:r>
              <a:rPr lang="es-PE" sz="2800" dirty="0"/>
              <a:t>, recomendamos a los integrantes del Grupo Pequeño, si desean </a:t>
            </a:r>
            <a:r>
              <a:rPr lang="es-PE" sz="2800" dirty="0" smtClean="0"/>
              <a:t>tener otra </a:t>
            </a:r>
            <a:r>
              <a:rPr lang="es-PE" sz="2800" dirty="0"/>
              <a:t>reunión en la semana para orar, estudiar la Biblia, confraternizar, y/o dar </a:t>
            </a:r>
            <a:r>
              <a:rPr lang="es-PE" sz="2800" dirty="0" smtClean="0"/>
              <a:t>los estudios </a:t>
            </a:r>
            <a:r>
              <a:rPr lang="es-PE" sz="2800" dirty="0"/>
              <a:t>bíblicos a los amigos de esperanza, etc., aprobar el día, hora y lugar </a:t>
            </a:r>
            <a:r>
              <a:rPr lang="es-PE" sz="2800" dirty="0" smtClean="0"/>
              <a:t>de reunión </a:t>
            </a:r>
            <a:r>
              <a:rPr lang="es-PE" sz="2800" dirty="0"/>
              <a:t>en común acuerdo con sus miembros y el líder del Grupo Pequeño.</a:t>
            </a:r>
          </a:p>
        </p:txBody>
      </p:sp>
    </p:spTree>
    <p:extLst>
      <p:ext uri="{BB962C8B-B14F-4D97-AF65-F5344CB8AC3E}">
        <p14:creationId xmlns:p14="http://schemas.microsoft.com/office/powerpoint/2010/main" val="265770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Elias.Torres\Pictures\Image2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" y="0"/>
            <a:ext cx="9138231" cy="686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395536" y="1334373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400" dirty="0" smtClean="0"/>
              <a:t>1</a:t>
            </a:r>
            <a:r>
              <a:rPr lang="es-PE" sz="2400" dirty="0"/>
              <a:t>. Ya es sábado y todos tienen disponibilidad de tiempo.</a:t>
            </a:r>
          </a:p>
          <a:p>
            <a:r>
              <a:rPr lang="es-PE" sz="2400" dirty="0"/>
              <a:t>2. Motivación para recibir el sábado juntos y fortalecer las </a:t>
            </a:r>
            <a:endParaRPr lang="es-PE" sz="2400" dirty="0" smtClean="0"/>
          </a:p>
          <a:p>
            <a:r>
              <a:rPr lang="es-PE" sz="2400" dirty="0"/>
              <a:t> </a:t>
            </a:r>
            <a:r>
              <a:rPr lang="es-PE" sz="2400" dirty="0" smtClean="0"/>
              <a:t>    recepciones del sábado</a:t>
            </a:r>
            <a:r>
              <a:rPr lang="es-PE" sz="2400" dirty="0"/>
              <a:t>.</a:t>
            </a:r>
          </a:p>
          <a:p>
            <a:r>
              <a:rPr lang="es-PE" sz="2400" dirty="0"/>
              <a:t>3. Se puede contar con la colaboración de los coordinadores </a:t>
            </a:r>
            <a:r>
              <a:rPr lang="es-PE" sz="2400" dirty="0" smtClean="0"/>
              <a:t> </a:t>
            </a:r>
          </a:p>
          <a:p>
            <a:r>
              <a:rPr lang="es-PE" sz="2400" dirty="0"/>
              <a:t> </a:t>
            </a:r>
            <a:r>
              <a:rPr lang="es-PE" sz="2400" dirty="0" smtClean="0"/>
              <a:t>    (</a:t>
            </a:r>
            <a:r>
              <a:rPr lang="es-PE" sz="2400" dirty="0"/>
              <a:t>ancianos</a:t>
            </a:r>
            <a:r>
              <a:rPr lang="es-PE" sz="2400" dirty="0" smtClean="0"/>
              <a:t>), en </a:t>
            </a:r>
            <a:r>
              <a:rPr lang="es-PE" sz="2400" dirty="0"/>
              <a:t>la evaluación.</a:t>
            </a:r>
          </a:p>
          <a:p>
            <a:r>
              <a:rPr lang="es-PE" sz="2400" dirty="0"/>
              <a:t>4. Se tendrá mayor asistencia.</a:t>
            </a:r>
          </a:p>
          <a:p>
            <a:r>
              <a:rPr lang="es-PE" sz="2400" dirty="0"/>
              <a:t>5. Se educará a las familias en la verdadera y adecuada recepción </a:t>
            </a:r>
            <a:endParaRPr lang="es-PE" sz="2400" dirty="0" smtClean="0"/>
          </a:p>
          <a:p>
            <a:r>
              <a:rPr lang="es-PE" sz="2400" dirty="0"/>
              <a:t> </a:t>
            </a:r>
            <a:r>
              <a:rPr lang="es-PE" sz="2400" dirty="0" smtClean="0"/>
              <a:t>    del </a:t>
            </a:r>
            <a:r>
              <a:rPr lang="es-PE" sz="2400" dirty="0"/>
              <a:t>sábado</a:t>
            </a:r>
            <a:r>
              <a:rPr lang="es-PE" sz="2400" dirty="0" smtClean="0"/>
              <a:t>.</a:t>
            </a:r>
          </a:p>
          <a:p>
            <a:r>
              <a:rPr lang="es-PE" sz="2400" dirty="0"/>
              <a:t>6. Los administradores y departamentales (Unión/Campos), pueden </a:t>
            </a:r>
            <a:endParaRPr lang="es-PE" sz="2400" dirty="0" smtClean="0"/>
          </a:p>
          <a:p>
            <a:r>
              <a:rPr lang="es-PE" sz="2400" dirty="0"/>
              <a:t> </a:t>
            </a:r>
            <a:r>
              <a:rPr lang="es-PE" sz="2400" dirty="0" smtClean="0"/>
              <a:t>    ayudar a </a:t>
            </a:r>
            <a:r>
              <a:rPr lang="es-PE" sz="2400" dirty="0"/>
              <a:t>visitar y monitorear las reuniones de los </a:t>
            </a:r>
            <a:r>
              <a:rPr lang="es-PE" sz="2400" dirty="0" smtClean="0"/>
              <a:t>GPs</a:t>
            </a:r>
            <a:endParaRPr lang="es-PE" sz="2400" dirty="0"/>
          </a:p>
          <a:p>
            <a:r>
              <a:rPr lang="es-PE" sz="2400" dirty="0"/>
              <a:t>7. Ayudará a realizar anuncios importantes para el sábado.</a:t>
            </a:r>
          </a:p>
          <a:p>
            <a:r>
              <a:rPr lang="es-PE" sz="2400" dirty="0"/>
              <a:t>8. Tiempo propicio para recordar el viernes de noche que debemos </a:t>
            </a:r>
            <a:endParaRPr lang="es-PE" sz="2400" dirty="0" smtClean="0"/>
          </a:p>
          <a:p>
            <a:r>
              <a:rPr lang="es-PE" sz="2400" dirty="0"/>
              <a:t> </a:t>
            </a:r>
            <a:r>
              <a:rPr lang="es-PE" sz="2400" dirty="0" smtClean="0"/>
              <a:t>    llevar los </a:t>
            </a:r>
            <a:r>
              <a:rPr lang="es-PE" sz="2400" dirty="0"/>
              <a:t>diezmos y ofrendas el sábado.</a:t>
            </a:r>
          </a:p>
          <a:p>
            <a:r>
              <a:rPr lang="es-PE" sz="2400" dirty="0"/>
              <a:t>9. Motivar a los miembros a estar el sábado temprano para la </a:t>
            </a:r>
            <a:r>
              <a:rPr lang="es-PE" sz="2400" dirty="0" smtClean="0"/>
              <a:t>ES.</a:t>
            </a:r>
            <a:endParaRPr lang="es-PE" sz="2400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588529"/>
            <a:ext cx="5400600" cy="4642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E" sz="3000" b="1" dirty="0" smtClean="0"/>
              <a:t>Ventajas para reunirse el viernes</a:t>
            </a:r>
            <a:endParaRPr lang="es-PE" sz="3000" b="1" dirty="0"/>
          </a:p>
        </p:txBody>
      </p:sp>
    </p:spTree>
    <p:extLst>
      <p:ext uri="{BB962C8B-B14F-4D97-AF65-F5344CB8AC3E}">
        <p14:creationId xmlns:p14="http://schemas.microsoft.com/office/powerpoint/2010/main" val="350731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</TotalTime>
  <Words>2632</Words>
  <Application>Microsoft Office PowerPoint</Application>
  <PresentationFormat>Presentación en pantalla (4:3)</PresentationFormat>
  <Paragraphs>308</Paragraphs>
  <Slides>35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35</vt:i4>
      </vt:variant>
    </vt:vector>
  </HeadingPairs>
  <TitlesOfParts>
    <vt:vector size="36" baseType="lpstr">
      <vt:lpstr>Tema de Office</vt:lpstr>
      <vt:lpstr>Presentación de PowerPoint</vt:lpstr>
      <vt:lpstr>Presentación de PowerPoint</vt:lpstr>
      <vt:lpstr>VISIÓN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Elías Torres</dc:creator>
  <cp:lastModifiedBy>Elías Torres</cp:lastModifiedBy>
  <cp:revision>45</cp:revision>
  <dcterms:created xsi:type="dcterms:W3CDTF">2011-12-16T16:35:24Z</dcterms:created>
  <dcterms:modified xsi:type="dcterms:W3CDTF">2012-07-05T17:35:41Z</dcterms:modified>
</cp:coreProperties>
</file>