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77" r:id="rId3"/>
    <p:sldId id="256" r:id="rId4"/>
    <p:sldId id="260" r:id="rId5"/>
    <p:sldId id="259" r:id="rId6"/>
    <p:sldId id="258" r:id="rId7"/>
    <p:sldId id="264" r:id="rId8"/>
    <p:sldId id="263" r:id="rId9"/>
    <p:sldId id="265" r:id="rId10"/>
    <p:sldId id="266" r:id="rId11"/>
    <p:sldId id="267" r:id="rId12"/>
    <p:sldId id="268" r:id="rId13"/>
    <p:sldId id="285" r:id="rId14"/>
    <p:sldId id="269" r:id="rId15"/>
    <p:sldId id="270" r:id="rId16"/>
    <p:sldId id="262" r:id="rId17"/>
    <p:sldId id="271" r:id="rId18"/>
    <p:sldId id="272" r:id="rId19"/>
    <p:sldId id="273" r:id="rId20"/>
    <p:sldId id="261" r:id="rId21"/>
    <p:sldId id="274" r:id="rId22"/>
    <p:sldId id="275" r:id="rId23"/>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5" name="4 Marcador de pie de página"/>
          <p:cNvSpPr>
            <a:spLocks noGrp="1"/>
          </p:cNvSpPr>
          <p:nvPr>
            <p:ph type="ftr" sz="quarter" idx="11"/>
          </p:nvPr>
        </p:nvSpPr>
        <p:spPr/>
        <p:txBody>
          <a:bodyPr/>
          <a:lstStyle/>
          <a:p>
            <a:endParaRPr lang="es-PE" dirty="0"/>
          </a:p>
        </p:txBody>
      </p:sp>
      <p:sp>
        <p:nvSpPr>
          <p:cNvPr id="6" name="5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8" name="7 Marcador de pie de página"/>
          <p:cNvSpPr>
            <a:spLocks noGrp="1"/>
          </p:cNvSpPr>
          <p:nvPr>
            <p:ph type="ftr" sz="quarter" idx="11"/>
          </p:nvPr>
        </p:nvSpPr>
        <p:spPr/>
        <p:txBody>
          <a:bodyPr/>
          <a:lstStyle/>
          <a:p>
            <a:endParaRPr lang="es-PE" dirty="0"/>
          </a:p>
        </p:txBody>
      </p:sp>
      <p:sp>
        <p:nvSpPr>
          <p:cNvPr id="9" name="8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4" name="3 Marcador de pie de página"/>
          <p:cNvSpPr>
            <a:spLocks noGrp="1"/>
          </p:cNvSpPr>
          <p:nvPr>
            <p:ph type="ftr" sz="quarter" idx="11"/>
          </p:nvPr>
        </p:nvSpPr>
        <p:spPr/>
        <p:txBody>
          <a:bodyPr/>
          <a:lstStyle/>
          <a:p>
            <a:endParaRPr lang="es-PE" dirty="0"/>
          </a:p>
        </p:txBody>
      </p:sp>
      <p:sp>
        <p:nvSpPr>
          <p:cNvPr id="5" name="4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3" name="2 Marcador de pie de página"/>
          <p:cNvSpPr>
            <a:spLocks noGrp="1"/>
          </p:cNvSpPr>
          <p:nvPr>
            <p:ph type="ftr" sz="quarter" idx="11"/>
          </p:nvPr>
        </p:nvSpPr>
        <p:spPr/>
        <p:txBody>
          <a:bodyPr/>
          <a:lstStyle/>
          <a:p>
            <a:endParaRPr lang="es-PE" dirty="0"/>
          </a:p>
        </p:txBody>
      </p:sp>
      <p:sp>
        <p:nvSpPr>
          <p:cNvPr id="4" name="3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C79D26-490D-4710-ADA3-E7AA9DE2CCC9}" type="datetimeFigureOut">
              <a:rPr lang="es-PE" smtClean="0"/>
              <a:t>29/12/2011</a:t>
            </a:fld>
            <a:endParaRPr lang="es-PE" dirty="0"/>
          </a:p>
        </p:txBody>
      </p:sp>
      <p:sp>
        <p:nvSpPr>
          <p:cNvPr id="6" name="5 Marcador de pie de página"/>
          <p:cNvSpPr>
            <a:spLocks noGrp="1"/>
          </p:cNvSpPr>
          <p:nvPr>
            <p:ph type="ftr" sz="quarter" idx="11"/>
          </p:nvPr>
        </p:nvSpPr>
        <p:spPr/>
        <p:txBody>
          <a:bodyPr/>
          <a:lstStyle/>
          <a:p>
            <a:endParaRPr lang="es-PE" dirty="0"/>
          </a:p>
        </p:txBody>
      </p:sp>
      <p:sp>
        <p:nvSpPr>
          <p:cNvPr id="7" name="6 Marcador de número de diapositiva"/>
          <p:cNvSpPr>
            <a:spLocks noGrp="1"/>
          </p:cNvSpPr>
          <p:nvPr>
            <p:ph type="sldNum" sz="quarter" idx="12"/>
          </p:nvPr>
        </p:nvSpPr>
        <p:spPr/>
        <p:txBody>
          <a:bodyPr/>
          <a:lstStyle/>
          <a:p>
            <a:fld id="{8C493B4F-4060-4962-9B72-5F084B118BFA}" type="slidenum">
              <a:rPr lang="es-PE" smtClean="0"/>
              <a:t>‹Nº›</a:t>
            </a:fld>
            <a:endParaRPr lang="es-P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79D26-490D-4710-ADA3-E7AA9DE2CCC9}" type="datetimeFigureOut">
              <a:rPr lang="es-PE" smtClean="0"/>
              <a:t>29/12/2011</a:t>
            </a:fld>
            <a:endParaRPr lang="es-PE"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93B4F-4060-4962-9B72-5F084B118BFA}" type="slidenum">
              <a:rPr lang="es-PE" smtClean="0"/>
              <a:t>‹Nº›</a:t>
            </a:fld>
            <a:endParaRPr lang="es-P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k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2" y="-5358"/>
            <a:ext cx="9153872" cy="6863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42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1043608" y="1916832"/>
            <a:ext cx="7344816" cy="4608512"/>
          </a:xfrm>
        </p:spPr>
        <p:txBody>
          <a:bodyPr>
            <a:normAutofit lnSpcReduction="10000"/>
          </a:bodyPr>
          <a:lstStyle/>
          <a:p>
            <a:pPr marL="514350" indent="-514350" algn="l">
              <a:buAutoNum type="alphaLcPeriod"/>
            </a:pPr>
            <a:r>
              <a:rPr lang="es-PE" b="1" dirty="0" smtClean="0">
                <a:solidFill>
                  <a:schemeClr val="tx1"/>
                </a:solidFill>
              </a:rPr>
              <a:t>Alabanzas</a:t>
            </a:r>
          </a:p>
          <a:p>
            <a:pPr marL="514350" indent="-514350" algn="l">
              <a:buAutoNum type="alphaLcPeriod"/>
            </a:pPr>
            <a:r>
              <a:rPr lang="es-PE" b="1" dirty="0" smtClean="0">
                <a:solidFill>
                  <a:schemeClr val="tx1"/>
                </a:solidFill>
              </a:rPr>
              <a:t>Oración intercesora</a:t>
            </a:r>
          </a:p>
          <a:p>
            <a:pPr marL="514350" indent="-514350" algn="l">
              <a:buAutoNum type="alphaLcPeriod"/>
            </a:pPr>
            <a:r>
              <a:rPr lang="es-PE" b="1" dirty="0" smtClean="0">
                <a:solidFill>
                  <a:schemeClr val="tx1"/>
                </a:solidFill>
              </a:rPr>
              <a:t>Seminario por fases</a:t>
            </a:r>
          </a:p>
          <a:p>
            <a:pPr marL="514350" indent="-514350" algn="l">
              <a:buAutoNum type="alphaLcPeriod"/>
            </a:pPr>
            <a:r>
              <a:rPr lang="es-PE" b="1" dirty="0" smtClean="0">
                <a:solidFill>
                  <a:schemeClr val="tx1"/>
                </a:solidFill>
              </a:rPr>
              <a:t>Taller practico</a:t>
            </a:r>
            <a:endParaRPr lang="es-PE" b="1" dirty="0" smtClean="0">
              <a:solidFill>
                <a:schemeClr val="tx1"/>
              </a:solidFill>
            </a:endParaRPr>
          </a:p>
          <a:p>
            <a:pPr marL="514350" indent="-514350" algn="l">
              <a:buAutoNum type="alphaLcPeriod"/>
            </a:pPr>
            <a:r>
              <a:rPr lang="es-PE" b="1" dirty="0" smtClean="0">
                <a:solidFill>
                  <a:schemeClr val="tx1"/>
                </a:solidFill>
              </a:rPr>
              <a:t>Evaluación</a:t>
            </a:r>
          </a:p>
          <a:p>
            <a:pPr marL="514350" indent="-514350" algn="l">
              <a:buAutoNum type="alphaLcPeriod"/>
            </a:pPr>
            <a:r>
              <a:rPr lang="es-PE" b="1" dirty="0" smtClean="0">
                <a:solidFill>
                  <a:schemeClr val="tx1"/>
                </a:solidFill>
              </a:rPr>
              <a:t>Incentivos</a:t>
            </a:r>
          </a:p>
          <a:p>
            <a:pPr marL="514350" indent="-514350" algn="l">
              <a:buAutoNum type="alphaLcPeriod"/>
            </a:pPr>
            <a:r>
              <a:rPr lang="es-PE" b="1" dirty="0" smtClean="0">
                <a:solidFill>
                  <a:schemeClr val="tx1"/>
                </a:solidFill>
              </a:rPr>
              <a:t>Anuncios</a:t>
            </a:r>
          </a:p>
          <a:p>
            <a:pPr marL="514350" indent="-514350" algn="l">
              <a:buAutoNum type="alphaLcPeriod"/>
            </a:pPr>
            <a:r>
              <a:rPr lang="es-PE" b="1" dirty="0" smtClean="0">
                <a:solidFill>
                  <a:schemeClr val="tx1"/>
                </a:solidFill>
              </a:rPr>
              <a:t>Despedida y refrigerio</a:t>
            </a:r>
            <a:endParaRPr lang="es-PE" b="1" dirty="0">
              <a:solidFill>
                <a:schemeClr val="tx1"/>
              </a:solidFill>
            </a:endParaRPr>
          </a:p>
        </p:txBody>
      </p:sp>
      <p:sp>
        <p:nvSpPr>
          <p:cNvPr id="5" name="1 Título"/>
          <p:cNvSpPr txBox="1">
            <a:spLocks/>
          </p:cNvSpPr>
          <p:nvPr/>
        </p:nvSpPr>
        <p:spPr>
          <a:xfrm>
            <a:off x="539552" y="1124744"/>
            <a:ext cx="7200800" cy="64807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PE" sz="3600" b="1" dirty="0" smtClean="0">
                <a:latin typeface="+mj-lt"/>
                <a:ea typeface="+mj-ea"/>
                <a:cs typeface="+mj-cs"/>
              </a:rPr>
              <a:t>  Programa</a:t>
            </a:r>
            <a:endParaRPr kumimoji="0" lang="es-PE" sz="36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1331640" y="2492896"/>
            <a:ext cx="3766833" cy="1224136"/>
          </a:xfrm>
        </p:spPr>
        <p:txBody>
          <a:bodyPr>
            <a:normAutofit/>
          </a:bodyPr>
          <a:lstStyle/>
          <a:p>
            <a:pPr marL="514350" indent="-514350" algn="l">
              <a:buAutoNum type="arabicPeriod"/>
            </a:pPr>
            <a:r>
              <a:rPr lang="es-PE" b="1" dirty="0" smtClean="0">
                <a:solidFill>
                  <a:schemeClr val="tx1"/>
                </a:solidFill>
              </a:rPr>
              <a:t>Colegios</a:t>
            </a:r>
          </a:p>
          <a:p>
            <a:pPr marL="514350" indent="-514350" algn="l">
              <a:buAutoNum type="arabicPeriod"/>
            </a:pPr>
            <a:r>
              <a:rPr lang="es-PE" b="1" dirty="0" smtClean="0">
                <a:solidFill>
                  <a:schemeClr val="tx1"/>
                </a:solidFill>
              </a:rPr>
              <a:t>Iglesias</a:t>
            </a:r>
            <a:endParaRPr lang="es-PE" b="1" dirty="0">
              <a:solidFill>
                <a:schemeClr val="tx1"/>
              </a:solidFill>
            </a:endParaRPr>
          </a:p>
        </p:txBody>
      </p:sp>
      <p:sp>
        <p:nvSpPr>
          <p:cNvPr id="5" name="1 Título"/>
          <p:cNvSpPr txBox="1">
            <a:spLocks/>
          </p:cNvSpPr>
          <p:nvPr/>
        </p:nvSpPr>
        <p:spPr>
          <a:xfrm>
            <a:off x="539552" y="1412776"/>
            <a:ext cx="7200800" cy="64807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PE" sz="3600" b="1" dirty="0" smtClean="0">
                <a:latin typeface="+mj-lt"/>
                <a:ea typeface="+mj-ea"/>
                <a:cs typeface="+mj-cs"/>
              </a:rPr>
              <a:t>  Lugar</a:t>
            </a:r>
            <a:endParaRPr kumimoji="0" lang="es-PE" sz="36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611560" y="2420888"/>
            <a:ext cx="8064896" cy="2016224"/>
          </a:xfrm>
        </p:spPr>
        <p:txBody>
          <a:bodyPr>
            <a:normAutofit fontScale="92500" lnSpcReduction="10000"/>
          </a:bodyPr>
          <a:lstStyle/>
          <a:p>
            <a:pPr marL="514350" indent="-514350" algn="l">
              <a:buAutoNum type="arabicPeriod"/>
            </a:pPr>
            <a:r>
              <a:rPr lang="es-PE" b="1" dirty="0" smtClean="0">
                <a:solidFill>
                  <a:schemeClr val="tx1"/>
                </a:solidFill>
              </a:rPr>
              <a:t>El 90% de asistencia</a:t>
            </a:r>
          </a:p>
          <a:p>
            <a:pPr marL="514350" indent="-514350" algn="l">
              <a:buAutoNum type="arabicPeriod"/>
            </a:pPr>
            <a:r>
              <a:rPr lang="es-PE" b="1" dirty="0" smtClean="0">
                <a:solidFill>
                  <a:schemeClr val="tx1"/>
                </a:solidFill>
              </a:rPr>
              <a:t>Examen general</a:t>
            </a:r>
          </a:p>
          <a:p>
            <a:pPr marL="514350" indent="-514350" algn="l">
              <a:buAutoNum type="arabicPeriod"/>
            </a:pPr>
            <a:r>
              <a:rPr lang="es-PE" b="1" dirty="0" smtClean="0">
                <a:solidFill>
                  <a:schemeClr val="tx1"/>
                </a:solidFill>
              </a:rPr>
              <a:t>Registro firmado por el Pastor distrital Asociación/Misión</a:t>
            </a:r>
          </a:p>
        </p:txBody>
      </p:sp>
      <p:sp>
        <p:nvSpPr>
          <p:cNvPr id="5" name="1 Título"/>
          <p:cNvSpPr txBox="1">
            <a:spLocks/>
          </p:cNvSpPr>
          <p:nvPr/>
        </p:nvSpPr>
        <p:spPr>
          <a:xfrm>
            <a:off x="539552" y="1412776"/>
            <a:ext cx="7560840" cy="648072"/>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PE" sz="3600" b="1" dirty="0" smtClean="0">
                <a:latin typeface="+mj-lt"/>
                <a:ea typeface="+mj-ea"/>
                <a:cs typeface="+mj-cs"/>
              </a:rPr>
              <a:t> Requisitos para la Graduación en cada fase</a:t>
            </a:r>
            <a:endParaRPr kumimoji="0" lang="es-PE" sz="36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827584" y="2708920"/>
            <a:ext cx="6624736" cy="2016224"/>
          </a:xfrm>
        </p:spPr>
        <p:txBody>
          <a:bodyPr>
            <a:normAutofit fontScale="85000" lnSpcReduction="20000"/>
          </a:bodyPr>
          <a:lstStyle/>
          <a:p>
            <a:pPr marL="514350" indent="-514350" algn="l">
              <a:buAutoNum type="arabicPeriod"/>
            </a:pPr>
            <a:r>
              <a:rPr lang="es-PE" b="1" dirty="0" smtClean="0">
                <a:solidFill>
                  <a:schemeClr val="tx1"/>
                </a:solidFill>
              </a:rPr>
              <a:t>Ser un coordinador de GP</a:t>
            </a:r>
          </a:p>
          <a:p>
            <a:pPr marL="514350" indent="-514350" algn="l">
              <a:buAutoNum type="arabicPeriod"/>
            </a:pPr>
            <a:r>
              <a:rPr lang="es-PE" b="1" dirty="0" smtClean="0">
                <a:solidFill>
                  <a:schemeClr val="tx1"/>
                </a:solidFill>
              </a:rPr>
              <a:t>Ser un supervisor de GP</a:t>
            </a:r>
          </a:p>
          <a:p>
            <a:pPr marL="514350" indent="-514350" algn="l">
              <a:buAutoNum type="arabicPeriod"/>
            </a:pPr>
            <a:r>
              <a:rPr lang="es-PE" b="1" dirty="0" smtClean="0">
                <a:solidFill>
                  <a:schemeClr val="tx1"/>
                </a:solidFill>
              </a:rPr>
              <a:t>Ser un líder de GP</a:t>
            </a:r>
          </a:p>
          <a:p>
            <a:pPr marL="514350" indent="-514350" algn="l">
              <a:buAutoNum type="arabicPeriod"/>
            </a:pPr>
            <a:r>
              <a:rPr lang="es-PE" b="1" dirty="0" smtClean="0">
                <a:solidFill>
                  <a:schemeClr val="tx1"/>
                </a:solidFill>
              </a:rPr>
              <a:t>Ser un miembro bautizado  y ser parte de un GP</a:t>
            </a:r>
            <a:endParaRPr lang="es-PE" b="1" dirty="0" smtClean="0">
              <a:solidFill>
                <a:schemeClr val="tx1"/>
              </a:solidFill>
            </a:endParaRPr>
          </a:p>
        </p:txBody>
      </p:sp>
      <p:sp>
        <p:nvSpPr>
          <p:cNvPr id="5" name="1 Título"/>
          <p:cNvSpPr txBox="1">
            <a:spLocks/>
          </p:cNvSpPr>
          <p:nvPr/>
        </p:nvSpPr>
        <p:spPr>
          <a:xfrm>
            <a:off x="539552" y="1412776"/>
            <a:ext cx="7560840" cy="64807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PE" sz="3600" b="1" dirty="0" smtClean="0">
                <a:latin typeface="+mj-lt"/>
                <a:ea typeface="+mj-ea"/>
                <a:cs typeface="+mj-cs"/>
              </a:rPr>
              <a:t> Requisitos </a:t>
            </a:r>
            <a:r>
              <a:rPr lang="es-PE" sz="3600" b="1" dirty="0" smtClean="0">
                <a:latin typeface="+mj-lt"/>
                <a:ea typeface="+mj-ea"/>
                <a:cs typeface="+mj-cs"/>
              </a:rPr>
              <a:t>para  pertenecer al </a:t>
            </a:r>
            <a:r>
              <a:rPr lang="es-PE" sz="3600" b="1" dirty="0" err="1" smtClean="0">
                <a:latin typeface="+mj-lt"/>
                <a:ea typeface="+mj-ea"/>
                <a:cs typeface="+mj-cs"/>
              </a:rPr>
              <a:t>ELiGP</a:t>
            </a:r>
            <a:endParaRPr kumimoji="0" lang="es-PE" sz="3600" b="1"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128190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395536" y="1916832"/>
            <a:ext cx="8496944" cy="4752528"/>
          </a:xfrm>
        </p:spPr>
        <p:txBody>
          <a:bodyPr>
            <a:normAutofit lnSpcReduction="10000"/>
          </a:bodyPr>
          <a:lstStyle/>
          <a:p>
            <a:pPr marL="514350" indent="-514350" algn="l">
              <a:buAutoNum type="arabicPeriod"/>
            </a:pPr>
            <a:r>
              <a:rPr lang="es-PE" sz="3000" b="1" dirty="0" smtClean="0">
                <a:solidFill>
                  <a:schemeClr val="tx1"/>
                </a:solidFill>
              </a:rPr>
              <a:t>Grupos Pequeños a la luz de la Biblia y el Espíritu de Profecía.</a:t>
            </a:r>
          </a:p>
          <a:p>
            <a:pPr marL="514350" indent="-514350" algn="l">
              <a:buAutoNum type="arabicPeriod"/>
            </a:pPr>
            <a:r>
              <a:rPr lang="es-PE" sz="3000" b="1" dirty="0" smtClean="0">
                <a:solidFill>
                  <a:schemeClr val="tx1"/>
                </a:solidFill>
              </a:rPr>
              <a:t>Grupos Pequeños para el tiempo del fin.</a:t>
            </a:r>
          </a:p>
          <a:p>
            <a:pPr marL="514350" indent="-514350" algn="l">
              <a:buAutoNum type="arabicPeriod"/>
            </a:pPr>
            <a:r>
              <a:rPr lang="es-PE" sz="3000" b="1" dirty="0" smtClean="0">
                <a:solidFill>
                  <a:schemeClr val="tx1"/>
                </a:solidFill>
              </a:rPr>
              <a:t>Principales creencias bíblicas.</a:t>
            </a:r>
          </a:p>
          <a:p>
            <a:pPr marL="514350" indent="-514350" algn="l">
              <a:buAutoNum type="arabicPeriod"/>
            </a:pPr>
            <a:r>
              <a:rPr lang="es-PE" sz="3000" b="1" dirty="0" smtClean="0">
                <a:solidFill>
                  <a:schemeClr val="tx1"/>
                </a:solidFill>
              </a:rPr>
              <a:t>De miembro a discípulo.</a:t>
            </a:r>
          </a:p>
          <a:p>
            <a:pPr marL="514350" indent="-514350" algn="l">
              <a:buAutoNum type="arabicPeriod"/>
            </a:pPr>
            <a:r>
              <a:rPr lang="es-PE" sz="3000" b="1" dirty="0" smtClean="0">
                <a:solidFill>
                  <a:schemeClr val="tx1"/>
                </a:solidFill>
              </a:rPr>
              <a:t>De discípulo a líder de GP</a:t>
            </a:r>
          </a:p>
          <a:p>
            <a:pPr marL="514350" indent="-514350" algn="l">
              <a:buAutoNum type="arabicPeriod"/>
            </a:pPr>
            <a:r>
              <a:rPr lang="es-PE" sz="3000" b="1" dirty="0" smtClean="0">
                <a:solidFill>
                  <a:schemeClr val="tx1"/>
                </a:solidFill>
              </a:rPr>
              <a:t>De líder de GP a formador de nuevo líder.</a:t>
            </a:r>
          </a:p>
          <a:p>
            <a:pPr marL="514350" indent="-514350" algn="l">
              <a:buAutoNum type="arabicPeriod"/>
            </a:pPr>
            <a:r>
              <a:rPr lang="es-PE" sz="3000" b="1" dirty="0" smtClean="0">
                <a:solidFill>
                  <a:schemeClr val="tx1"/>
                </a:solidFill>
              </a:rPr>
              <a:t>Características de una iglesia organizada en GPS</a:t>
            </a:r>
          </a:p>
          <a:p>
            <a:pPr marL="514350" indent="-514350" algn="l">
              <a:buAutoNum type="arabicPeriod"/>
            </a:pPr>
            <a:r>
              <a:rPr lang="es-PE" sz="3000" b="1" dirty="0" smtClean="0">
                <a:solidFill>
                  <a:schemeClr val="tx1"/>
                </a:solidFill>
              </a:rPr>
              <a:t>Las metas de una iglesia organizada en GPS</a:t>
            </a:r>
          </a:p>
          <a:p>
            <a:pPr marL="514350" indent="-514350" algn="l">
              <a:buAutoNum type="arabicPeriod"/>
            </a:pPr>
            <a:endParaRPr lang="es-PE" sz="3000" b="1" dirty="0" smtClean="0">
              <a:solidFill>
                <a:schemeClr val="tx1"/>
              </a:solidFill>
            </a:endParaRPr>
          </a:p>
          <a:p>
            <a:pPr marL="514350" indent="-514350" algn="l">
              <a:buAutoNum type="arabicPeriod"/>
            </a:pPr>
            <a:endParaRPr lang="es-PE" sz="3000" b="1" dirty="0" smtClean="0">
              <a:solidFill>
                <a:schemeClr val="tx1"/>
              </a:solidFill>
            </a:endParaRPr>
          </a:p>
        </p:txBody>
      </p:sp>
      <p:sp>
        <p:nvSpPr>
          <p:cNvPr id="5" name="1 Título"/>
          <p:cNvSpPr txBox="1">
            <a:spLocks/>
          </p:cNvSpPr>
          <p:nvPr/>
        </p:nvSpPr>
        <p:spPr>
          <a:xfrm>
            <a:off x="323528" y="1124744"/>
            <a:ext cx="7560840" cy="648072"/>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PE" sz="3600" b="1" dirty="0" smtClean="0">
                <a:solidFill>
                  <a:srgbClr val="00B050"/>
                </a:solidFill>
                <a:latin typeface="+mj-lt"/>
                <a:ea typeface="+mj-ea"/>
                <a:cs typeface="+mj-cs"/>
              </a:rPr>
              <a:t>Temario: Fase I    Líder de Grupos Pequeño</a:t>
            </a:r>
            <a:endParaRPr kumimoji="0" lang="es-PE" sz="3600" b="1" i="0" u="none" strike="noStrike" kern="1200" cap="none" spc="0" normalizeH="0" baseline="0" noProof="0" dirty="0" smtClean="0">
              <a:ln>
                <a:noFill/>
              </a:ln>
              <a:solidFill>
                <a:srgbClr val="00B05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323528" y="1628800"/>
            <a:ext cx="8640960" cy="5040560"/>
          </a:xfrm>
        </p:spPr>
        <p:txBody>
          <a:bodyPr>
            <a:normAutofit/>
          </a:bodyPr>
          <a:lstStyle/>
          <a:p>
            <a:pPr marL="514350" indent="-514350" algn="l"/>
            <a:r>
              <a:rPr lang="es-PE" sz="3000" b="1" dirty="0" smtClean="0">
                <a:solidFill>
                  <a:schemeClr val="tx1"/>
                </a:solidFill>
              </a:rPr>
              <a:t>9.   Diferencia entre una iglesia en GPS y una iglesia tradicional.</a:t>
            </a:r>
          </a:p>
          <a:p>
            <a:pPr marL="514350" indent="-514350" algn="l"/>
            <a:r>
              <a:rPr lang="es-PE" sz="3000" b="1" dirty="0" smtClean="0">
                <a:solidFill>
                  <a:schemeClr val="tx1"/>
                </a:solidFill>
              </a:rPr>
              <a:t>10. Que es un GP y como se multiplica</a:t>
            </a:r>
          </a:p>
          <a:p>
            <a:pPr marL="514350" indent="-514350" algn="l"/>
            <a:r>
              <a:rPr lang="es-PE" sz="3000" b="1" dirty="0" smtClean="0">
                <a:solidFill>
                  <a:schemeClr val="tx1"/>
                </a:solidFill>
              </a:rPr>
              <a:t>11. Los 10 mandamientos de un GP.</a:t>
            </a:r>
          </a:p>
          <a:p>
            <a:pPr marL="514350" indent="-514350" algn="l"/>
            <a:r>
              <a:rPr lang="es-PE" sz="3000" b="1" dirty="0" smtClean="0">
                <a:solidFill>
                  <a:schemeClr val="tx1"/>
                </a:solidFill>
              </a:rPr>
              <a:t>12. Los GPS y los ministerios según los dones.</a:t>
            </a:r>
          </a:p>
          <a:p>
            <a:pPr marL="514350" indent="-514350" algn="l"/>
            <a:r>
              <a:rPr lang="es-PE" sz="3000" b="1" dirty="0" smtClean="0">
                <a:solidFill>
                  <a:schemeClr val="tx1"/>
                </a:solidFill>
              </a:rPr>
              <a:t>13. Los dos tipos de reuniones esenciales de un GP.</a:t>
            </a:r>
          </a:p>
          <a:p>
            <a:pPr marL="514350" indent="-514350" algn="l"/>
            <a:r>
              <a:rPr lang="es-PE" sz="3000" b="1" dirty="0" smtClean="0">
                <a:solidFill>
                  <a:schemeClr val="tx1"/>
                </a:solidFill>
              </a:rPr>
              <a:t>14. La evaluación sistemática semanal de los GPS</a:t>
            </a:r>
          </a:p>
          <a:p>
            <a:pPr marL="514350" indent="-514350" algn="l"/>
            <a:r>
              <a:rPr lang="es-PE" sz="3000" b="1" dirty="0" smtClean="0">
                <a:solidFill>
                  <a:schemeClr val="tx1"/>
                </a:solidFill>
              </a:rPr>
              <a:t> </a:t>
            </a:r>
          </a:p>
          <a:p>
            <a:pPr marL="514350" indent="-514350" algn="l">
              <a:buAutoNum type="arabicPeriod"/>
            </a:pPr>
            <a:endParaRPr lang="es-PE" sz="3000"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5" name="1 Título"/>
          <p:cNvSpPr txBox="1">
            <a:spLocks/>
          </p:cNvSpPr>
          <p:nvPr/>
        </p:nvSpPr>
        <p:spPr>
          <a:xfrm>
            <a:off x="323528" y="1196752"/>
            <a:ext cx="8136904" cy="648072"/>
          </a:xfrm>
          <a:prstGeom prst="rect">
            <a:avLst/>
          </a:prstGeom>
        </p:spPr>
        <p:txBody>
          <a:bodyPr vert="horz" lIns="91440" tIns="45720" rIns="91440" bIns="45720" rtlCol="0" anchor="ctr">
            <a:normAutofit fontScale="850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PE" sz="3600" b="1" dirty="0" smtClean="0">
                <a:solidFill>
                  <a:srgbClr val="0070C0"/>
                </a:solidFill>
                <a:latin typeface="+mj-lt"/>
                <a:ea typeface="+mj-ea"/>
                <a:cs typeface="+mj-cs"/>
              </a:rPr>
              <a:t>Temario: Fase II    Líder Plus de Grupos Pequeño</a:t>
            </a:r>
            <a:endParaRPr kumimoji="0" lang="es-PE" sz="3600" b="1" i="0" u="none" strike="noStrike" kern="1200" cap="none" spc="0" normalizeH="0" baseline="0" noProof="0" dirty="0" smtClean="0">
              <a:ln>
                <a:noFill/>
              </a:ln>
              <a:solidFill>
                <a:srgbClr val="0070C0"/>
              </a:solidFill>
              <a:effectLst/>
              <a:uLnTx/>
              <a:uFillTx/>
              <a:latin typeface="+mj-lt"/>
              <a:ea typeface="+mj-ea"/>
              <a:cs typeface="+mj-cs"/>
            </a:endParaRPr>
          </a:p>
        </p:txBody>
      </p:sp>
      <p:sp>
        <p:nvSpPr>
          <p:cNvPr id="6" name="2 Subtítulo"/>
          <p:cNvSpPr txBox="1">
            <a:spLocks/>
          </p:cNvSpPr>
          <p:nvPr/>
        </p:nvSpPr>
        <p:spPr>
          <a:xfrm>
            <a:off x="395536" y="1916832"/>
            <a:ext cx="8496944" cy="475252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Profecías</a:t>
            </a:r>
            <a:r>
              <a:rPr kumimoji="0" lang="es-PE" sz="3000" b="1" i="0" u="none" strike="noStrike" kern="1200" cap="none" spc="0" normalizeH="0" noProof="0" dirty="0" smtClean="0">
                <a:ln>
                  <a:noFill/>
                </a:ln>
                <a:solidFill>
                  <a:schemeClr val="tx1"/>
                </a:solidFill>
                <a:effectLst/>
                <a:uLnTx/>
                <a:uFillTx/>
                <a:latin typeface="+mn-lt"/>
                <a:ea typeface="+mn-ea"/>
                <a:cs typeface="+mn-cs"/>
              </a:rPr>
              <a:t> del tiempo del fin.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baseline="0" dirty="0" smtClean="0"/>
              <a:t>Transforma</a:t>
            </a:r>
            <a:r>
              <a:rPr lang="es-PE" sz="3000" b="1" dirty="0" smtClean="0"/>
              <a:t> a tu iglesia en lideres potenciales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Liderazgo de éxito a través del modelo de GP.</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dirty="0" smtClean="0"/>
              <a:t>La relación entre las reuniones GP y los programas de Escuela Sabática.</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La</a:t>
            </a:r>
            <a:r>
              <a:rPr kumimoji="0" lang="es-PE" sz="3000" b="1" i="0" u="none" strike="noStrike" kern="1200" cap="none" spc="0" normalizeH="0" noProof="0" dirty="0" smtClean="0">
                <a:ln>
                  <a:noFill/>
                </a:ln>
                <a:solidFill>
                  <a:schemeClr val="tx1"/>
                </a:solidFill>
                <a:effectLst/>
                <a:uLnTx/>
                <a:uFillTx/>
                <a:latin typeface="+mn-lt"/>
                <a:ea typeface="+mn-ea"/>
                <a:cs typeface="+mn-cs"/>
              </a:rPr>
              <a:t> relación entre las reuniones GP y las generales(sistema de adoración)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baseline="0" dirty="0" smtClean="0"/>
              <a:t>La</a:t>
            </a:r>
            <a:r>
              <a:rPr lang="es-PE" sz="3000" b="1" dirty="0" smtClean="0"/>
              <a:t> relación entre GP y las 8 características de una iglesia saludable I</a:t>
            </a: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6" name="2 Subtítulo"/>
          <p:cNvSpPr txBox="1">
            <a:spLocks/>
          </p:cNvSpPr>
          <p:nvPr/>
        </p:nvSpPr>
        <p:spPr>
          <a:xfrm>
            <a:off x="395536" y="1484784"/>
            <a:ext cx="8496944" cy="5184576"/>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7.</a:t>
            </a:r>
            <a:r>
              <a:rPr kumimoji="0" lang="es-PE" sz="3000" b="1" i="0" u="none" strike="noStrike" kern="1200" cap="none" spc="0" normalizeH="0" noProof="0" dirty="0" smtClean="0">
                <a:ln>
                  <a:noFill/>
                </a:ln>
                <a:solidFill>
                  <a:schemeClr val="tx1"/>
                </a:solidFill>
                <a:effectLst/>
                <a:uLnTx/>
                <a:uFillTx/>
                <a:latin typeface="+mn-lt"/>
                <a:ea typeface="+mn-ea"/>
                <a:cs typeface="+mn-cs"/>
              </a:rPr>
              <a:t>  La relación entre GP y las 8 características de una iglesia saludable II.</a:t>
            </a:r>
          </a:p>
          <a:p>
            <a:pPr marL="514350" marR="0" lvl="0" indent="-514350" algn="l" defTabSz="914400" rtl="0" eaLnBrk="1" fontAlgn="auto" latinLnBrk="0" hangingPunct="1">
              <a:lnSpc>
                <a:spcPct val="100000"/>
              </a:lnSpc>
              <a:spcBef>
                <a:spcPct val="20000"/>
              </a:spcBef>
              <a:spcAft>
                <a:spcPts val="0"/>
              </a:spcAft>
              <a:buClrTx/>
              <a:buSzTx/>
              <a:tabLst/>
              <a:defRPr/>
            </a:pPr>
            <a:r>
              <a:rPr lang="es-PE" sz="3000" b="1" dirty="0" smtClean="0"/>
              <a:t>8.  El líder GP y los momentos difíciles.</a:t>
            </a:r>
          </a:p>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noProof="0" dirty="0" smtClean="0">
                <a:ln>
                  <a:noFill/>
                </a:ln>
                <a:solidFill>
                  <a:schemeClr val="tx1"/>
                </a:solidFill>
                <a:effectLst/>
                <a:uLnTx/>
                <a:uFillTx/>
                <a:latin typeface="+mn-lt"/>
                <a:ea typeface="+mn-ea"/>
                <a:cs typeface="+mn-cs"/>
              </a:rPr>
              <a:t>9.  El líder GP y la multiplicación de su GP.</a:t>
            </a:r>
          </a:p>
          <a:p>
            <a:pPr marL="514350" marR="0" lvl="0" indent="-514350" algn="l" defTabSz="914400" rtl="0" eaLnBrk="1" fontAlgn="auto" latinLnBrk="0" hangingPunct="1">
              <a:lnSpc>
                <a:spcPct val="100000"/>
              </a:lnSpc>
              <a:spcBef>
                <a:spcPct val="20000"/>
              </a:spcBef>
              <a:spcAft>
                <a:spcPts val="0"/>
              </a:spcAft>
              <a:buClrTx/>
              <a:buSzTx/>
              <a:tabLst/>
              <a:defRPr/>
            </a:pPr>
            <a:r>
              <a:rPr lang="es-PE" sz="3000" b="1" dirty="0" smtClean="0"/>
              <a:t>10. El líder GP y su ascenso como coordinador GP y zonal GP.</a:t>
            </a:r>
          </a:p>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noProof="0" dirty="0" smtClean="0">
                <a:ln>
                  <a:noFill/>
                </a:ln>
                <a:solidFill>
                  <a:schemeClr val="tx1"/>
                </a:solidFill>
                <a:effectLst/>
                <a:uLnTx/>
                <a:uFillTx/>
                <a:latin typeface="+mn-lt"/>
                <a:ea typeface="+mn-ea"/>
                <a:cs typeface="+mn-cs"/>
              </a:rPr>
              <a:t>11. El líder GP como asesor.</a:t>
            </a:r>
          </a:p>
          <a:p>
            <a:pPr marL="514350" marR="0" lvl="0" indent="-514350" algn="l" defTabSz="914400" rtl="0" eaLnBrk="1" fontAlgn="auto" latinLnBrk="0" hangingPunct="1">
              <a:lnSpc>
                <a:spcPct val="100000"/>
              </a:lnSpc>
              <a:spcBef>
                <a:spcPct val="20000"/>
              </a:spcBef>
              <a:spcAft>
                <a:spcPts val="0"/>
              </a:spcAft>
              <a:buClrTx/>
              <a:buSzTx/>
              <a:tabLst/>
              <a:defRPr/>
            </a:pPr>
            <a:r>
              <a:rPr lang="es-PE" sz="3000" b="1" noProof="0" dirty="0" smtClean="0"/>
              <a:t>12. El Anciano de iglesia como supervisor local.</a:t>
            </a:r>
            <a:endParaRPr kumimoji="0" lang="es-PE" sz="3000" b="1"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tabLst/>
              <a:defRPr/>
            </a:pP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5" name="1 Título"/>
          <p:cNvSpPr txBox="1">
            <a:spLocks/>
          </p:cNvSpPr>
          <p:nvPr/>
        </p:nvSpPr>
        <p:spPr>
          <a:xfrm>
            <a:off x="323528" y="1196752"/>
            <a:ext cx="8352928" cy="64807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PE" sz="3000" b="1" dirty="0" smtClean="0">
                <a:solidFill>
                  <a:srgbClr val="FF0000"/>
                </a:solidFill>
                <a:latin typeface="+mj-lt"/>
                <a:ea typeface="+mj-ea"/>
                <a:cs typeface="+mj-cs"/>
              </a:rPr>
              <a:t>Temario: Fase III    Líder Prime de Grupos Pequeño</a:t>
            </a:r>
            <a:endParaRPr kumimoji="0" lang="es-PE" sz="30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2 Subtítulo"/>
          <p:cNvSpPr txBox="1">
            <a:spLocks/>
          </p:cNvSpPr>
          <p:nvPr/>
        </p:nvSpPr>
        <p:spPr>
          <a:xfrm>
            <a:off x="395536" y="1916832"/>
            <a:ext cx="8496944" cy="4752528"/>
          </a:xfrm>
          <a:prstGeom prst="rect">
            <a:avLst/>
          </a:prstGeom>
        </p:spPr>
        <p:txBody>
          <a:bodyPr vert="horz" lIns="91440" tIns="45720" rIns="91440" bIns="45720" rtlCol="0">
            <a:normAutofit lnSpcReduction="1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Origen</a:t>
            </a:r>
            <a:r>
              <a:rPr kumimoji="0" lang="es-PE" sz="3000" b="1" i="0" u="none" strike="noStrike" kern="1200" cap="none" spc="0" normalizeH="0" noProof="0" dirty="0" smtClean="0">
                <a:ln>
                  <a:noFill/>
                </a:ln>
                <a:solidFill>
                  <a:schemeClr val="tx1"/>
                </a:solidFill>
                <a:effectLst/>
                <a:uLnTx/>
                <a:uFillTx/>
                <a:latin typeface="+mn-lt"/>
                <a:ea typeface="+mn-ea"/>
                <a:cs typeface="+mn-cs"/>
              </a:rPr>
              <a:t> de los Grupos Pequeños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baseline="0" dirty="0" smtClean="0"/>
              <a:t>Manual</a:t>
            </a:r>
            <a:r>
              <a:rPr lang="es-PE" sz="3000" b="1" dirty="0" smtClean="0"/>
              <a:t> de la iglesia</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El</a:t>
            </a:r>
            <a:r>
              <a:rPr kumimoji="0" lang="es-PE" sz="3000" b="1" i="0" u="none" strike="noStrike" kern="1200" cap="none" spc="0" normalizeH="0" noProof="0" dirty="0" smtClean="0">
                <a:ln>
                  <a:noFill/>
                </a:ln>
                <a:solidFill>
                  <a:schemeClr val="tx1"/>
                </a:solidFill>
                <a:effectLst/>
                <a:uLnTx/>
                <a:uFillTx/>
                <a:latin typeface="+mn-lt"/>
                <a:ea typeface="+mn-ea"/>
                <a:cs typeface="+mn-cs"/>
              </a:rPr>
              <a:t> supervisor debe saber recibir</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baseline="0" dirty="0" smtClean="0"/>
              <a:t>El</a:t>
            </a:r>
            <a:r>
              <a:rPr lang="es-PE" sz="3000" b="1" dirty="0" smtClean="0"/>
              <a:t> supervisor debe saber escuchar</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El</a:t>
            </a:r>
            <a:r>
              <a:rPr kumimoji="0" lang="es-PE" sz="3000" b="1" i="0" u="none" strike="noStrike" kern="1200" cap="none" spc="0" normalizeH="0" noProof="0" dirty="0" smtClean="0">
                <a:ln>
                  <a:noFill/>
                </a:ln>
                <a:solidFill>
                  <a:schemeClr val="tx1"/>
                </a:solidFill>
                <a:effectLst/>
                <a:uLnTx/>
                <a:uFillTx/>
                <a:latin typeface="+mn-lt"/>
                <a:ea typeface="+mn-ea"/>
                <a:cs typeface="+mn-cs"/>
              </a:rPr>
              <a:t> supervisor debe saber animar</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baseline="0" dirty="0" smtClean="0"/>
              <a:t>El</a:t>
            </a:r>
            <a:r>
              <a:rPr lang="es-PE" sz="3000" b="1" dirty="0" smtClean="0"/>
              <a:t> supervisor debe saber cuidar</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El supervisor</a:t>
            </a:r>
            <a:r>
              <a:rPr kumimoji="0" lang="es-PE" sz="3000" b="1" i="0" u="none" strike="noStrike" kern="1200" cap="none" spc="0" normalizeH="0" noProof="0" dirty="0" smtClean="0">
                <a:ln>
                  <a:noFill/>
                </a:ln>
                <a:solidFill>
                  <a:schemeClr val="tx1"/>
                </a:solidFill>
                <a:effectLst/>
                <a:uLnTx/>
                <a:uFillTx/>
                <a:latin typeface="+mn-lt"/>
                <a:ea typeface="+mn-ea"/>
                <a:cs typeface="+mn-cs"/>
              </a:rPr>
              <a:t> desarrolla entrenamiento</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lang="es-PE" sz="3000" b="1" noProof="0" dirty="0" smtClean="0"/>
              <a:t>El supervisor traza estrategias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s-PE" sz="3000" b="1" i="0" u="none" strike="noStrike" kern="1200" cap="none" spc="0" normalizeH="0" baseline="0" dirty="0" smtClean="0">
                <a:ln>
                  <a:noFill/>
                </a:ln>
                <a:solidFill>
                  <a:schemeClr val="tx1"/>
                </a:solidFill>
                <a:effectLst/>
                <a:uLnTx/>
                <a:uFillTx/>
                <a:latin typeface="+mn-lt"/>
                <a:ea typeface="+mn-ea"/>
                <a:cs typeface="+mn-cs"/>
              </a:rPr>
              <a:t>El</a:t>
            </a:r>
            <a:r>
              <a:rPr kumimoji="0" lang="es-PE" sz="3000" b="1" i="0" u="none" strike="noStrike" kern="1200" cap="none" spc="0" normalizeH="0" dirty="0" smtClean="0">
                <a:ln>
                  <a:noFill/>
                </a:ln>
                <a:solidFill>
                  <a:schemeClr val="tx1"/>
                </a:solidFill>
                <a:effectLst/>
                <a:uLnTx/>
                <a:uFillTx/>
                <a:latin typeface="+mn-lt"/>
                <a:ea typeface="+mn-ea"/>
                <a:cs typeface="+mn-cs"/>
              </a:rPr>
              <a:t> supervisor debe incrementar su autoridad</a:t>
            </a: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6" name="2 Subtítulo"/>
          <p:cNvSpPr txBox="1">
            <a:spLocks/>
          </p:cNvSpPr>
          <p:nvPr/>
        </p:nvSpPr>
        <p:spPr>
          <a:xfrm>
            <a:off x="611560" y="1916832"/>
            <a:ext cx="8280920" cy="475252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10.</a:t>
            </a:r>
            <a:r>
              <a:rPr kumimoji="0" lang="es-PE" sz="3000" b="1" i="0" u="none" strike="noStrike" kern="1200" cap="none" spc="0" normalizeH="0" noProof="0" dirty="0" smtClean="0">
                <a:ln>
                  <a:noFill/>
                </a:ln>
                <a:solidFill>
                  <a:schemeClr val="tx1"/>
                </a:solidFill>
                <a:effectLst/>
                <a:uLnTx/>
                <a:uFillTx/>
                <a:latin typeface="+mn-lt"/>
                <a:ea typeface="+mn-ea"/>
                <a:cs typeface="+mn-cs"/>
              </a:rPr>
              <a:t> Las etapas de la supervisión.</a:t>
            </a:r>
          </a:p>
          <a:p>
            <a:pPr marL="514350" marR="0" lvl="0" indent="-514350" algn="l" defTabSz="914400" rtl="0" eaLnBrk="1" fontAlgn="auto" latinLnBrk="0" hangingPunct="1">
              <a:lnSpc>
                <a:spcPct val="100000"/>
              </a:lnSpc>
              <a:spcBef>
                <a:spcPct val="20000"/>
              </a:spcBef>
              <a:spcAft>
                <a:spcPts val="0"/>
              </a:spcAft>
              <a:buClrTx/>
              <a:buSzTx/>
              <a:tabLst/>
              <a:defRPr/>
            </a:pPr>
            <a:r>
              <a:rPr lang="es-PE" sz="3000" b="1" baseline="0" dirty="0" smtClean="0"/>
              <a:t>11.</a:t>
            </a:r>
            <a:r>
              <a:rPr lang="es-PE" sz="3000" b="1" dirty="0" smtClean="0"/>
              <a:t> Las reuniones de la supervisión.</a:t>
            </a:r>
          </a:p>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12.</a:t>
            </a:r>
            <a:r>
              <a:rPr kumimoji="0" lang="es-PE" sz="3000" b="1" i="0" u="none" strike="noStrike" kern="1200" cap="none" spc="0" normalizeH="0" noProof="0" dirty="0" smtClean="0">
                <a:ln>
                  <a:noFill/>
                </a:ln>
                <a:solidFill>
                  <a:schemeClr val="tx1"/>
                </a:solidFill>
                <a:effectLst/>
                <a:uLnTx/>
                <a:uFillTx/>
                <a:latin typeface="+mn-lt"/>
                <a:ea typeface="+mn-ea"/>
                <a:cs typeface="+mn-cs"/>
              </a:rPr>
              <a:t> La forma de visita a los GPS.</a:t>
            </a: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a:extLst>
              <a:ext uri="{28A0092B-C50C-407E-A947-70E740481C1C}">
                <a14:useLocalDpi xmlns:a14="http://schemas.microsoft.com/office/drawing/2010/main" val="0"/>
              </a:ext>
            </a:extLst>
          </a:blip>
          <a:srcRect b="75555"/>
          <a:stretch/>
        </p:blipFill>
        <p:spPr>
          <a:xfrm>
            <a:off x="-12636" y="0"/>
            <a:ext cx="9156636" cy="1676400"/>
          </a:xfrm>
          <a:prstGeom prst="rect">
            <a:avLst/>
          </a:prstGeom>
        </p:spPr>
      </p:pic>
      <p:sp>
        <p:nvSpPr>
          <p:cNvPr id="5" name="4 Rectángulo"/>
          <p:cNvSpPr/>
          <p:nvPr/>
        </p:nvSpPr>
        <p:spPr>
          <a:xfrm>
            <a:off x="2702219" y="1988840"/>
            <a:ext cx="3525965" cy="1169551"/>
          </a:xfrm>
          <a:prstGeom prst="rect">
            <a:avLst/>
          </a:prstGeom>
        </p:spPr>
        <p:txBody>
          <a:bodyPr wrap="none">
            <a:spAutoFit/>
          </a:bodyPr>
          <a:lstStyle/>
          <a:p>
            <a:pPr algn="ctr"/>
            <a:r>
              <a:rPr lang="es-PE" sz="1400" b="1" dirty="0" smtClean="0"/>
              <a:t>Unión Peruana del Sur</a:t>
            </a:r>
          </a:p>
          <a:p>
            <a:r>
              <a:rPr lang="es-PE" sz="1400" dirty="0" smtClean="0"/>
              <a:t>Pr. Abimael Obando	  Presidente</a:t>
            </a:r>
          </a:p>
          <a:p>
            <a:r>
              <a:rPr lang="es-PE" sz="1400" dirty="0" smtClean="0"/>
              <a:t>Pr. Gilberto Urcia	  Secretario</a:t>
            </a:r>
          </a:p>
          <a:p>
            <a:r>
              <a:rPr lang="es-PE" sz="1400" dirty="0" smtClean="0"/>
              <a:t>CPC David Echevarría	  Tesorero</a:t>
            </a:r>
          </a:p>
          <a:p>
            <a:r>
              <a:rPr lang="es-PE" sz="1400" dirty="0" smtClean="0"/>
              <a:t>Pr. Elías Torres	  Ministerio Personal</a:t>
            </a:r>
          </a:p>
        </p:txBody>
      </p:sp>
      <p:sp>
        <p:nvSpPr>
          <p:cNvPr id="6" name="5 Rectángulo"/>
          <p:cNvSpPr/>
          <p:nvPr/>
        </p:nvSpPr>
        <p:spPr>
          <a:xfrm>
            <a:off x="971600" y="3356992"/>
            <a:ext cx="3481787" cy="954107"/>
          </a:xfrm>
          <a:prstGeom prst="rect">
            <a:avLst/>
          </a:prstGeom>
        </p:spPr>
        <p:txBody>
          <a:bodyPr wrap="none">
            <a:spAutoFit/>
          </a:bodyPr>
          <a:lstStyle/>
          <a:p>
            <a:pPr algn="ctr"/>
            <a:r>
              <a:rPr lang="es-PE" sz="1400" b="1" dirty="0" smtClean="0"/>
              <a:t>Asociación Peruana Central Sur</a:t>
            </a:r>
          </a:p>
          <a:p>
            <a:r>
              <a:rPr lang="es-PE" sz="1400" dirty="0" smtClean="0"/>
              <a:t>Pr. Héctor Roncal                Ministerio Personal</a:t>
            </a:r>
          </a:p>
          <a:p>
            <a:r>
              <a:rPr lang="es-PE" sz="1400" dirty="0" smtClean="0"/>
              <a:t>Pr. Eduardo Gonzales         Coordinador GPs</a:t>
            </a:r>
          </a:p>
          <a:p>
            <a:r>
              <a:rPr lang="es-PE" sz="1400" dirty="0" smtClean="0"/>
              <a:t>Pr. Carlos López                   Coordinador GPs</a:t>
            </a:r>
          </a:p>
        </p:txBody>
      </p:sp>
      <p:sp>
        <p:nvSpPr>
          <p:cNvPr id="7" name="6 Rectángulo"/>
          <p:cNvSpPr/>
          <p:nvPr/>
        </p:nvSpPr>
        <p:spPr>
          <a:xfrm>
            <a:off x="4568591" y="3356992"/>
            <a:ext cx="3531801" cy="738664"/>
          </a:xfrm>
          <a:prstGeom prst="rect">
            <a:avLst/>
          </a:prstGeom>
        </p:spPr>
        <p:txBody>
          <a:bodyPr wrap="none">
            <a:spAutoFit/>
          </a:bodyPr>
          <a:lstStyle/>
          <a:p>
            <a:pPr algn="ctr"/>
            <a:r>
              <a:rPr lang="es-PE" sz="1400" b="1" dirty="0" smtClean="0"/>
              <a:t>Misión Andina Central</a:t>
            </a:r>
          </a:p>
          <a:p>
            <a:r>
              <a:rPr lang="es-PE" sz="1400" dirty="0" smtClean="0"/>
              <a:t>Pr. Jesús Arriaga                   Ministerio Personal</a:t>
            </a:r>
          </a:p>
          <a:p>
            <a:r>
              <a:rPr lang="es-PE" sz="1400" dirty="0" smtClean="0"/>
              <a:t>Pr. Silas López                       Coordinador GPs</a:t>
            </a:r>
          </a:p>
        </p:txBody>
      </p:sp>
      <p:sp>
        <p:nvSpPr>
          <p:cNvPr id="8" name="7 Rectángulo"/>
          <p:cNvSpPr/>
          <p:nvPr/>
        </p:nvSpPr>
        <p:spPr>
          <a:xfrm>
            <a:off x="971600" y="4581128"/>
            <a:ext cx="3460114" cy="738664"/>
          </a:xfrm>
          <a:prstGeom prst="rect">
            <a:avLst/>
          </a:prstGeom>
        </p:spPr>
        <p:txBody>
          <a:bodyPr wrap="none">
            <a:spAutoFit/>
          </a:bodyPr>
          <a:lstStyle/>
          <a:p>
            <a:pPr algn="ctr"/>
            <a:r>
              <a:rPr lang="es-PE" sz="1400" b="1" dirty="0" smtClean="0"/>
              <a:t>Misión del Lago Titicaca</a:t>
            </a:r>
          </a:p>
          <a:p>
            <a:r>
              <a:rPr lang="es-PE" sz="1400" dirty="0" smtClean="0"/>
              <a:t>Pr. Javier Tula                      Ministerio Personal</a:t>
            </a:r>
          </a:p>
          <a:p>
            <a:r>
              <a:rPr lang="es-PE" sz="1400" dirty="0" smtClean="0"/>
              <a:t>Pr. Heber Castillo                Coordinador GPs</a:t>
            </a:r>
          </a:p>
        </p:txBody>
      </p:sp>
      <p:sp>
        <p:nvSpPr>
          <p:cNvPr id="9" name="8 Rectángulo"/>
          <p:cNvSpPr/>
          <p:nvPr/>
        </p:nvSpPr>
        <p:spPr>
          <a:xfrm>
            <a:off x="4685221" y="4581128"/>
            <a:ext cx="3487179" cy="738664"/>
          </a:xfrm>
          <a:prstGeom prst="rect">
            <a:avLst/>
          </a:prstGeom>
        </p:spPr>
        <p:txBody>
          <a:bodyPr wrap="square">
            <a:spAutoFit/>
          </a:bodyPr>
          <a:lstStyle/>
          <a:p>
            <a:pPr algn="ctr"/>
            <a:r>
              <a:rPr lang="es-PE" sz="1400" b="1" dirty="0" smtClean="0"/>
              <a:t>Misión del Oriente Peruano</a:t>
            </a:r>
          </a:p>
          <a:p>
            <a:r>
              <a:rPr lang="es-PE" sz="1400" dirty="0" smtClean="0"/>
              <a:t>Pr. Wilberth Maluquish      Ministerio Personal</a:t>
            </a:r>
          </a:p>
          <a:p>
            <a:r>
              <a:rPr lang="es-PE" sz="1400" dirty="0" smtClean="0"/>
              <a:t>Pr. Heyssen Cordero           Coordinador GPs</a:t>
            </a:r>
          </a:p>
        </p:txBody>
      </p:sp>
      <p:sp>
        <p:nvSpPr>
          <p:cNvPr id="10" name="9 Rectángulo"/>
          <p:cNvSpPr/>
          <p:nvPr/>
        </p:nvSpPr>
        <p:spPr>
          <a:xfrm>
            <a:off x="971601" y="5662989"/>
            <a:ext cx="3540646" cy="738664"/>
          </a:xfrm>
          <a:prstGeom prst="rect">
            <a:avLst/>
          </a:prstGeom>
        </p:spPr>
        <p:txBody>
          <a:bodyPr wrap="square">
            <a:spAutoFit/>
          </a:bodyPr>
          <a:lstStyle/>
          <a:p>
            <a:pPr algn="ctr"/>
            <a:r>
              <a:rPr lang="es-PE" sz="1400" b="1" dirty="0" smtClean="0"/>
              <a:t>Misión Peruana del Sur</a:t>
            </a:r>
          </a:p>
          <a:p>
            <a:r>
              <a:rPr lang="es-PE" sz="1400" dirty="0" smtClean="0"/>
              <a:t>Pr. Félix Santamaría           Ministerio Personal</a:t>
            </a:r>
          </a:p>
          <a:p>
            <a:r>
              <a:rPr lang="es-PE" sz="1400" dirty="0" smtClean="0"/>
              <a:t>Pr. Joel  Güimac                  Coordinador GPs</a:t>
            </a:r>
          </a:p>
        </p:txBody>
      </p:sp>
      <p:sp>
        <p:nvSpPr>
          <p:cNvPr id="11" name="10 Rectángulo"/>
          <p:cNvSpPr/>
          <p:nvPr/>
        </p:nvSpPr>
        <p:spPr>
          <a:xfrm>
            <a:off x="4683347" y="5662989"/>
            <a:ext cx="3489053" cy="738664"/>
          </a:xfrm>
          <a:prstGeom prst="rect">
            <a:avLst/>
          </a:prstGeom>
        </p:spPr>
        <p:txBody>
          <a:bodyPr wrap="square">
            <a:spAutoFit/>
          </a:bodyPr>
          <a:lstStyle/>
          <a:p>
            <a:pPr algn="ctr"/>
            <a:r>
              <a:rPr lang="es-PE" sz="1400" b="1" dirty="0" smtClean="0"/>
              <a:t>Misión Sur Oriental del Perú</a:t>
            </a:r>
          </a:p>
          <a:p>
            <a:r>
              <a:rPr lang="es-PE" sz="1400" dirty="0" smtClean="0"/>
              <a:t>Pr. Aladino Paico                 Ministerio Personal</a:t>
            </a:r>
          </a:p>
          <a:p>
            <a:r>
              <a:rPr lang="es-PE" sz="1400" dirty="0" smtClean="0"/>
              <a:t>Pr. Aladino Paico                 Coordinador GPs</a:t>
            </a:r>
          </a:p>
        </p:txBody>
      </p:sp>
    </p:spTree>
    <p:extLst>
      <p:ext uri="{BB962C8B-B14F-4D97-AF65-F5344CB8AC3E}">
        <p14:creationId xmlns:p14="http://schemas.microsoft.com/office/powerpoint/2010/main" val="2647393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5" name="1 Título"/>
          <p:cNvSpPr txBox="1">
            <a:spLocks/>
          </p:cNvSpPr>
          <p:nvPr/>
        </p:nvSpPr>
        <p:spPr>
          <a:xfrm>
            <a:off x="2483768" y="1196752"/>
            <a:ext cx="5976664" cy="64807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PE" sz="3600" b="1" noProof="0" dirty="0" smtClean="0">
                <a:solidFill>
                  <a:srgbClr val="0070C0"/>
                </a:solidFill>
                <a:latin typeface="+mj-lt"/>
                <a:ea typeface="+mj-ea"/>
                <a:cs typeface="+mj-cs"/>
              </a:rPr>
              <a:t>Resultados</a:t>
            </a:r>
            <a:endParaRPr kumimoji="0" lang="es-PE" sz="3600" b="1" i="0" u="none" strike="noStrike" kern="1200" cap="none" spc="0" normalizeH="0" baseline="0" noProof="0" dirty="0" smtClean="0">
              <a:ln>
                <a:noFill/>
              </a:ln>
              <a:solidFill>
                <a:srgbClr val="0070C0"/>
              </a:solidFill>
              <a:effectLst/>
              <a:uLnTx/>
              <a:uFillTx/>
              <a:latin typeface="+mj-lt"/>
              <a:ea typeface="+mj-ea"/>
              <a:cs typeface="+mj-cs"/>
            </a:endParaRPr>
          </a:p>
        </p:txBody>
      </p:sp>
      <p:sp>
        <p:nvSpPr>
          <p:cNvPr id="6" name="2 Subtítulo"/>
          <p:cNvSpPr txBox="1">
            <a:spLocks/>
          </p:cNvSpPr>
          <p:nvPr/>
        </p:nvSpPr>
        <p:spPr>
          <a:xfrm>
            <a:off x="395536" y="1916832"/>
            <a:ext cx="8496944" cy="475252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lang="es-PE" sz="3000" b="1" dirty="0" smtClean="0"/>
              <a:t>Se espera ver consolidada la estructura de una iglesia en GPS en toda la UPS.</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Se espera ver consolidado el liderazgo y la multiplicación de los GPS en la UPS.</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lang="es-PE" sz="3000" b="1" dirty="0" smtClean="0"/>
              <a:t>Se espera alcanzar al 100% los desafíos de los frentes misioneros.</a:t>
            </a: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5" name="1 Título"/>
          <p:cNvSpPr txBox="1">
            <a:spLocks/>
          </p:cNvSpPr>
          <p:nvPr/>
        </p:nvSpPr>
        <p:spPr>
          <a:xfrm>
            <a:off x="2483768" y="1196752"/>
            <a:ext cx="5976664" cy="648072"/>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PE" sz="3600" b="1" dirty="0" smtClean="0">
                <a:solidFill>
                  <a:srgbClr val="0070C0"/>
                </a:solidFill>
                <a:latin typeface="+mj-lt"/>
                <a:ea typeface="+mj-ea"/>
                <a:cs typeface="+mj-cs"/>
              </a:rPr>
              <a:t>Materiales</a:t>
            </a:r>
            <a:endParaRPr kumimoji="0" lang="es-PE" sz="3600" b="1" i="0" u="none" strike="noStrike" kern="1200" cap="none" spc="0" normalizeH="0" baseline="0" noProof="0" dirty="0" smtClean="0">
              <a:ln>
                <a:noFill/>
              </a:ln>
              <a:solidFill>
                <a:srgbClr val="0070C0"/>
              </a:solidFill>
              <a:effectLst/>
              <a:uLnTx/>
              <a:uFillTx/>
              <a:latin typeface="+mj-lt"/>
              <a:ea typeface="+mj-ea"/>
              <a:cs typeface="+mj-cs"/>
            </a:endParaRPr>
          </a:p>
        </p:txBody>
      </p:sp>
      <p:sp>
        <p:nvSpPr>
          <p:cNvPr id="6" name="2 Subtítulo"/>
          <p:cNvSpPr txBox="1">
            <a:spLocks/>
          </p:cNvSpPr>
          <p:nvPr/>
        </p:nvSpPr>
        <p:spPr>
          <a:xfrm>
            <a:off x="395536" y="1916832"/>
            <a:ext cx="8496944" cy="475252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Tríptico</a:t>
            </a:r>
            <a:r>
              <a:rPr kumimoji="0" lang="es-PE" sz="3000" b="1" i="0" u="none" strike="noStrike" kern="1200" cap="none" spc="0" normalizeH="0" noProof="0" dirty="0" smtClean="0">
                <a:ln>
                  <a:noFill/>
                </a:ln>
                <a:solidFill>
                  <a:schemeClr val="tx1"/>
                </a:solidFill>
                <a:effectLst/>
                <a:uLnTx/>
                <a:uFillTx/>
                <a:latin typeface="+mn-lt"/>
                <a:ea typeface="+mn-ea"/>
                <a:cs typeface="+mn-cs"/>
              </a:rPr>
              <a:t> de información e inscripción.</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lang="es-PE" sz="3000" b="1" dirty="0"/>
              <a:t>B</a:t>
            </a:r>
            <a:r>
              <a:rPr lang="es-PE" sz="3000" b="1" baseline="0" dirty="0" smtClean="0"/>
              <a:t>anners</a:t>
            </a:r>
            <a:r>
              <a:rPr lang="es-PE" sz="3000" b="1" dirty="0" smtClean="0"/>
              <a:t> de ELiGP.</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Folder</a:t>
            </a:r>
            <a:r>
              <a:rPr kumimoji="0" lang="es-PE" sz="3000" b="1" i="0" u="none" strike="noStrike" kern="1200" cap="none" spc="0" normalizeH="0" noProof="0" dirty="0" smtClean="0">
                <a:ln>
                  <a:noFill/>
                </a:ln>
                <a:solidFill>
                  <a:schemeClr val="tx1"/>
                </a:solidFill>
                <a:effectLst/>
                <a:uLnTx/>
                <a:uFillTx/>
                <a:latin typeface="+mn-lt"/>
                <a:ea typeface="+mn-ea"/>
                <a:cs typeface="+mn-cs"/>
              </a:rPr>
              <a:t> exclusivo para participantes</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lang="es-PE" sz="3000" b="1" baseline="0" dirty="0" smtClean="0"/>
              <a:t>Registro</a:t>
            </a:r>
            <a:r>
              <a:rPr lang="es-PE" sz="3000" b="1" dirty="0" smtClean="0"/>
              <a:t> personal de asistencia para participantes.</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Identificación</a:t>
            </a:r>
            <a:r>
              <a:rPr kumimoji="0" lang="es-PE" sz="3000" b="1" i="0" u="none" strike="noStrike" kern="1200" cap="none" spc="0" normalizeH="0" noProof="0" dirty="0" smtClean="0">
                <a:ln>
                  <a:noFill/>
                </a:ln>
                <a:solidFill>
                  <a:schemeClr val="tx1"/>
                </a:solidFill>
                <a:effectLst/>
                <a:uLnTx/>
                <a:uFillTx/>
                <a:latin typeface="+mn-lt"/>
                <a:ea typeface="+mn-ea"/>
                <a:cs typeface="+mn-cs"/>
              </a:rPr>
              <a:t> para los participantes: supervisores locales, lideres de GP y aspirantes.</a:t>
            </a:r>
          </a:p>
          <a:p>
            <a:pPr marL="514350" marR="0" lvl="0" indent="-514350" algn="l" defTabSz="914400" rtl="0" eaLnBrk="1" fontAlgn="auto" latinLnBrk="0" hangingPunct="1">
              <a:lnSpc>
                <a:spcPct val="100000"/>
              </a:lnSpc>
              <a:spcBef>
                <a:spcPct val="20000"/>
              </a:spcBef>
              <a:spcAft>
                <a:spcPts val="0"/>
              </a:spcAft>
              <a:buClrTx/>
              <a:buSzTx/>
              <a:buAutoNum type="arabicPeriod"/>
              <a:tabLst/>
              <a:defRPr/>
            </a:pPr>
            <a:r>
              <a:rPr lang="es-PE" sz="3000" b="1" baseline="0" dirty="0" smtClean="0"/>
              <a:t>Hoja</a:t>
            </a:r>
            <a:r>
              <a:rPr lang="es-PE" sz="3000" b="1" dirty="0" smtClean="0"/>
              <a:t> de control general de asistencia (usado por el pastor)</a:t>
            </a: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PE" dirty="0"/>
          </a:p>
        </p:txBody>
      </p:sp>
      <p:sp>
        <p:nvSpPr>
          <p:cNvPr id="3" name="2 Subtítulo"/>
          <p:cNvSpPr>
            <a:spLocks noGrp="1"/>
          </p:cNvSpPr>
          <p:nvPr>
            <p:ph type="subTitle" idx="1"/>
          </p:nvPr>
        </p:nvSpPr>
        <p:spPr/>
        <p:txBody>
          <a:bodyPr/>
          <a:lstStyle/>
          <a:p>
            <a:endParaRPr lang="es-PE" dirty="0"/>
          </a:p>
        </p:txBody>
      </p:sp>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6" name="2 Subtítulo"/>
          <p:cNvSpPr txBox="1">
            <a:spLocks/>
          </p:cNvSpPr>
          <p:nvPr/>
        </p:nvSpPr>
        <p:spPr>
          <a:xfrm>
            <a:off x="683568" y="1916832"/>
            <a:ext cx="8208912" cy="4248472"/>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7.</a:t>
            </a:r>
            <a:r>
              <a:rPr kumimoji="0" lang="es-PE" sz="3000" b="1" i="0" u="none" strike="noStrike" kern="1200" cap="none" spc="0" normalizeH="0" noProof="0" dirty="0" smtClean="0">
                <a:ln>
                  <a:noFill/>
                </a:ln>
                <a:solidFill>
                  <a:schemeClr val="tx1"/>
                </a:solidFill>
                <a:effectLst/>
                <a:uLnTx/>
                <a:uFillTx/>
                <a:latin typeface="+mn-lt"/>
                <a:ea typeface="+mn-ea"/>
                <a:cs typeface="+mn-cs"/>
              </a:rPr>
              <a:t> Tarjeta de control de los estudiantes de la biblia.</a:t>
            </a:r>
          </a:p>
          <a:p>
            <a:pPr marL="514350" marR="0" lvl="0" indent="-514350" algn="l" defTabSz="914400" rtl="0" eaLnBrk="1" fontAlgn="auto" latinLnBrk="0" hangingPunct="1">
              <a:lnSpc>
                <a:spcPct val="100000"/>
              </a:lnSpc>
              <a:spcBef>
                <a:spcPct val="20000"/>
              </a:spcBef>
              <a:spcAft>
                <a:spcPts val="0"/>
              </a:spcAft>
              <a:buClrTx/>
              <a:buSzTx/>
              <a:tabLst/>
              <a:defRPr/>
            </a:pPr>
            <a:r>
              <a:rPr lang="es-PE" sz="3000" b="1" baseline="0" dirty="0" smtClean="0"/>
              <a:t>8.</a:t>
            </a:r>
            <a:r>
              <a:rPr lang="es-PE" sz="3000" b="1" dirty="0" smtClean="0"/>
              <a:t> Curso del ciclo del discipulado.</a:t>
            </a:r>
          </a:p>
          <a:p>
            <a:pPr marL="514350" marR="0" lvl="0" indent="-514350" algn="l" defTabSz="914400" rtl="0" eaLnBrk="1" fontAlgn="auto" latinLnBrk="0" hangingPunct="1">
              <a:lnSpc>
                <a:spcPct val="100000"/>
              </a:lnSpc>
              <a:spcBef>
                <a:spcPct val="20000"/>
              </a:spcBef>
              <a:spcAft>
                <a:spcPts val="0"/>
              </a:spcAft>
              <a:buClrTx/>
              <a:buSzTx/>
              <a:tabLst/>
              <a:defRPr/>
            </a:pPr>
            <a:r>
              <a:rPr kumimoji="0" lang="es-PE" sz="3000" b="1" i="0" u="none" strike="noStrike" kern="1200" cap="none" spc="0" normalizeH="0" baseline="0" noProof="0" dirty="0" smtClean="0">
                <a:ln>
                  <a:noFill/>
                </a:ln>
                <a:solidFill>
                  <a:schemeClr val="tx1"/>
                </a:solidFill>
                <a:effectLst/>
                <a:uLnTx/>
                <a:uFillTx/>
                <a:latin typeface="+mn-lt"/>
                <a:ea typeface="+mn-ea"/>
                <a:cs typeface="+mn-cs"/>
              </a:rPr>
              <a:t>9.</a:t>
            </a:r>
            <a:r>
              <a:rPr kumimoji="0" lang="es-PE" sz="3000" b="1" i="0" u="none" strike="noStrike" kern="1200" cap="none" spc="0" normalizeH="0" noProof="0" dirty="0" smtClean="0">
                <a:ln>
                  <a:noFill/>
                </a:ln>
                <a:solidFill>
                  <a:schemeClr val="tx1"/>
                </a:solidFill>
                <a:effectLst/>
                <a:uLnTx/>
                <a:uFillTx/>
                <a:latin typeface="+mn-lt"/>
                <a:ea typeface="+mn-ea"/>
                <a:cs typeface="+mn-cs"/>
              </a:rPr>
              <a:t> Certificado de graduación.</a:t>
            </a:r>
            <a:endParaRPr kumimoji="0" lang="es-PE" sz="3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7" name="6 Título"/>
          <p:cNvSpPr>
            <a:spLocks noGrp="1"/>
          </p:cNvSpPr>
          <p:nvPr>
            <p:ph type="ctrTitle"/>
          </p:nvPr>
        </p:nvSpPr>
        <p:spPr>
          <a:xfrm>
            <a:off x="2267744" y="980728"/>
            <a:ext cx="4604048" cy="936104"/>
          </a:xfrm>
        </p:spPr>
        <p:txBody>
          <a:bodyPr>
            <a:normAutofit/>
          </a:bodyPr>
          <a:lstStyle/>
          <a:p>
            <a:r>
              <a:rPr lang="es-PE" sz="3200" b="1" dirty="0" smtClean="0"/>
              <a:t>2 Reyes 2:1-7</a:t>
            </a:r>
            <a:endParaRPr lang="es-PE" sz="3200" b="1" dirty="0"/>
          </a:p>
        </p:txBody>
      </p:sp>
      <p:sp>
        <p:nvSpPr>
          <p:cNvPr id="8" name="7 Subtítulo"/>
          <p:cNvSpPr>
            <a:spLocks noGrp="1"/>
          </p:cNvSpPr>
          <p:nvPr>
            <p:ph type="subTitle" idx="1"/>
          </p:nvPr>
        </p:nvSpPr>
        <p:spPr>
          <a:xfrm>
            <a:off x="323528" y="1916832"/>
            <a:ext cx="8640960" cy="4752528"/>
          </a:xfrm>
        </p:spPr>
        <p:txBody>
          <a:bodyPr>
            <a:normAutofit fontScale="92500" lnSpcReduction="20000"/>
          </a:bodyPr>
          <a:lstStyle/>
          <a:p>
            <a:r>
              <a:rPr lang="es-PE" b="1" dirty="0" smtClean="0">
                <a:solidFill>
                  <a:schemeClr val="tx1"/>
                </a:solidFill>
              </a:rPr>
              <a:t>EL PROFETA ELIAS</a:t>
            </a:r>
          </a:p>
          <a:p>
            <a:endParaRPr lang="es-PE" b="1" dirty="0" smtClean="0">
              <a:solidFill>
                <a:schemeClr val="tx1"/>
              </a:solidFill>
            </a:endParaRPr>
          </a:p>
          <a:p>
            <a:pPr marL="514350" indent="-514350" algn="l">
              <a:buAutoNum type="arabicPeriod"/>
            </a:pPr>
            <a:r>
              <a:rPr lang="es-PE" b="1" dirty="0" smtClean="0">
                <a:solidFill>
                  <a:schemeClr val="tx1"/>
                </a:solidFill>
              </a:rPr>
              <a:t>Este peculiar hombre fue un profeta.</a:t>
            </a:r>
          </a:p>
          <a:p>
            <a:pPr marL="514350" indent="-514350" algn="l">
              <a:buAutoNum type="arabicPeriod"/>
            </a:pPr>
            <a:r>
              <a:rPr lang="es-PE" b="1" dirty="0" smtClean="0">
                <a:solidFill>
                  <a:schemeClr val="tx1"/>
                </a:solidFill>
              </a:rPr>
              <a:t>Fue un estratega para el avance del reino.</a:t>
            </a:r>
          </a:p>
          <a:p>
            <a:pPr marL="514350" indent="-514350" algn="l">
              <a:buAutoNum type="arabicPeriod"/>
            </a:pPr>
            <a:r>
              <a:rPr lang="es-PE" b="1" dirty="0" smtClean="0">
                <a:solidFill>
                  <a:schemeClr val="tx1"/>
                </a:solidFill>
              </a:rPr>
              <a:t>Tenia una pasión por la reproducción.</a:t>
            </a:r>
          </a:p>
          <a:p>
            <a:pPr marL="514350" indent="-514350" algn="l">
              <a:buAutoNum type="arabicPeriod"/>
            </a:pPr>
            <a:r>
              <a:rPr lang="es-PE" b="1" dirty="0" smtClean="0">
                <a:solidFill>
                  <a:schemeClr val="tx1"/>
                </a:solidFill>
              </a:rPr>
              <a:t>Tenia Escuela de líderes en Betel y Jericó.</a:t>
            </a:r>
          </a:p>
          <a:p>
            <a:pPr marL="514350" indent="-514350" algn="l">
              <a:buAutoNum type="arabicPeriod"/>
            </a:pPr>
            <a:r>
              <a:rPr lang="es-PE" b="1" dirty="0" smtClean="0">
                <a:solidFill>
                  <a:schemeClr val="tx1"/>
                </a:solidFill>
              </a:rPr>
              <a:t>Sus discípulos se contaban por decenas (algunos creen que eran varios centenares).</a:t>
            </a:r>
          </a:p>
          <a:p>
            <a:pPr marL="514350" indent="-514350" algn="l">
              <a:buAutoNum type="arabicPeriod"/>
            </a:pPr>
            <a:r>
              <a:rPr lang="es-PE" b="1" dirty="0" smtClean="0">
                <a:solidFill>
                  <a:schemeClr val="tx1"/>
                </a:solidFill>
              </a:rPr>
              <a:t>Ellos visitaron las escuelas varias veces.</a:t>
            </a:r>
          </a:p>
          <a:p>
            <a:pPr marL="514350" indent="-514350" algn="l">
              <a:buAutoNum type="arabicPeriod"/>
            </a:pPr>
            <a:r>
              <a:rPr lang="es-PE" b="1" dirty="0" smtClean="0">
                <a:solidFill>
                  <a:schemeClr val="tx1"/>
                </a:solidFill>
              </a:rPr>
              <a:t>Elías es símbolo de reproducción.</a:t>
            </a:r>
            <a:endParaRPr lang="es-PE"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 calcmode="lin" valueType="num">
                                      <p:cBhvr additive="base">
                                        <p:cTn id="3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anim calcmode="lin" valueType="num">
                                      <p:cBhvr additive="base">
                                        <p:cTn id="43"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2" name="1 Título"/>
          <p:cNvSpPr>
            <a:spLocks noGrp="1"/>
          </p:cNvSpPr>
          <p:nvPr>
            <p:ph type="ctrTitle"/>
          </p:nvPr>
        </p:nvSpPr>
        <p:spPr>
          <a:xfrm>
            <a:off x="755576" y="1196752"/>
            <a:ext cx="7772400" cy="747514"/>
          </a:xfrm>
        </p:spPr>
        <p:txBody>
          <a:bodyPr>
            <a:normAutofit fontScale="90000"/>
          </a:bodyPr>
          <a:lstStyle/>
          <a:p>
            <a:r>
              <a:rPr lang="es-PE" b="1" dirty="0" smtClean="0"/>
              <a:t>¿Qué es el ELiGP?</a:t>
            </a:r>
            <a:endParaRPr lang="es-PE" b="1" dirty="0"/>
          </a:p>
        </p:txBody>
      </p:sp>
      <p:sp>
        <p:nvSpPr>
          <p:cNvPr id="3" name="2 Subtítulo"/>
          <p:cNvSpPr>
            <a:spLocks noGrp="1"/>
          </p:cNvSpPr>
          <p:nvPr>
            <p:ph type="subTitle" idx="1"/>
          </p:nvPr>
        </p:nvSpPr>
        <p:spPr>
          <a:xfrm>
            <a:off x="179512" y="2708920"/>
            <a:ext cx="8712968" cy="3361928"/>
          </a:xfrm>
        </p:spPr>
        <p:txBody>
          <a:bodyPr>
            <a:normAutofit/>
          </a:bodyPr>
          <a:lstStyle/>
          <a:p>
            <a:r>
              <a:rPr lang="es-PE" sz="3400" b="1" dirty="0" smtClean="0">
                <a:solidFill>
                  <a:schemeClr val="tx1"/>
                </a:solidFill>
              </a:rPr>
              <a:t>Es una Escuela de liderazgo y Discipulado </a:t>
            </a:r>
          </a:p>
          <a:p>
            <a:r>
              <a:rPr lang="es-PE" sz="3400" b="1" dirty="0" smtClean="0">
                <a:solidFill>
                  <a:schemeClr val="tx1"/>
                </a:solidFill>
              </a:rPr>
              <a:t>para coordinadores, supervisores y líderes </a:t>
            </a:r>
          </a:p>
          <a:p>
            <a:r>
              <a:rPr lang="es-PE" sz="3400" b="1" dirty="0" smtClean="0">
                <a:solidFill>
                  <a:schemeClr val="tx1"/>
                </a:solidFill>
              </a:rPr>
              <a:t>de Grupos Pequeños en toda la </a:t>
            </a:r>
          </a:p>
          <a:p>
            <a:r>
              <a:rPr lang="es-PE" sz="3400" b="1" dirty="0" smtClean="0">
                <a:solidFill>
                  <a:schemeClr val="tx1"/>
                </a:solidFill>
              </a:rPr>
              <a:t>Unión Peruana del Sur</a:t>
            </a:r>
            <a:endParaRPr lang="es-PE" sz="34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2" name="1 Título"/>
          <p:cNvSpPr>
            <a:spLocks noGrp="1"/>
          </p:cNvSpPr>
          <p:nvPr>
            <p:ph type="ctrTitle"/>
          </p:nvPr>
        </p:nvSpPr>
        <p:spPr>
          <a:xfrm>
            <a:off x="827584" y="1124744"/>
            <a:ext cx="7772400" cy="1107554"/>
          </a:xfrm>
        </p:spPr>
        <p:txBody>
          <a:bodyPr>
            <a:normAutofit/>
          </a:bodyPr>
          <a:lstStyle/>
          <a:p>
            <a:r>
              <a:rPr lang="es-PE" sz="3600" b="1" dirty="0" smtClean="0"/>
              <a:t>¿Cuáles son los objetivos?</a:t>
            </a:r>
            <a:endParaRPr lang="es-PE" sz="3600" b="1" dirty="0"/>
          </a:p>
        </p:txBody>
      </p:sp>
      <p:sp>
        <p:nvSpPr>
          <p:cNvPr id="3" name="2 Subtítulo"/>
          <p:cNvSpPr>
            <a:spLocks noGrp="1"/>
          </p:cNvSpPr>
          <p:nvPr>
            <p:ph type="subTitle" idx="1"/>
          </p:nvPr>
        </p:nvSpPr>
        <p:spPr>
          <a:xfrm>
            <a:off x="251520" y="2420888"/>
            <a:ext cx="8712968" cy="3721968"/>
          </a:xfrm>
        </p:spPr>
        <p:txBody>
          <a:bodyPr>
            <a:noAutofit/>
          </a:bodyPr>
          <a:lstStyle/>
          <a:p>
            <a:pPr marL="514350" indent="-514350" algn="l">
              <a:buAutoNum type="arabicPeriod"/>
            </a:pPr>
            <a:r>
              <a:rPr lang="es-PE" b="1" dirty="0" smtClean="0">
                <a:solidFill>
                  <a:schemeClr val="tx1"/>
                </a:solidFill>
              </a:rPr>
              <a:t>Formar líderes mentores de Grupos Pequeños</a:t>
            </a:r>
          </a:p>
          <a:p>
            <a:pPr marL="514350" indent="-514350" algn="l">
              <a:buAutoNum type="arabicPeriod"/>
            </a:pPr>
            <a:r>
              <a:rPr lang="es-PE" b="1" dirty="0" smtClean="0">
                <a:solidFill>
                  <a:schemeClr val="tx1"/>
                </a:solidFill>
              </a:rPr>
              <a:t>Que los líderes descubran sus dones y los pongan al servicio de la misión.</a:t>
            </a:r>
          </a:p>
          <a:p>
            <a:pPr marL="514350" indent="-514350" algn="l">
              <a:buAutoNum type="arabicPeriod"/>
            </a:pPr>
            <a:r>
              <a:rPr lang="es-PE" b="1" dirty="0" smtClean="0">
                <a:solidFill>
                  <a:schemeClr val="tx1"/>
                </a:solidFill>
              </a:rPr>
              <a:t>Efectivizar el relacionamiento y el evangelismo.</a:t>
            </a:r>
          </a:p>
          <a:p>
            <a:pPr marL="514350" indent="-514350" algn="l">
              <a:buAutoNum type="arabicPeriod"/>
            </a:pPr>
            <a:r>
              <a:rPr lang="es-PE" b="1" dirty="0" smtClean="0">
                <a:solidFill>
                  <a:schemeClr val="tx1"/>
                </a:solidFill>
              </a:rPr>
              <a:t>Efectivizar la multiplicación de los Grupos Pequeños</a:t>
            </a:r>
            <a:endParaRPr lang="es-PE"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323528" y="2060848"/>
            <a:ext cx="8640960" cy="4248472"/>
          </a:xfrm>
        </p:spPr>
        <p:txBody>
          <a:bodyPr>
            <a:normAutofit lnSpcReduction="10000"/>
          </a:bodyPr>
          <a:lstStyle/>
          <a:p>
            <a:pPr marL="514350" indent="-514350" algn="l">
              <a:buAutoNum type="arabicPeriod"/>
            </a:pPr>
            <a:r>
              <a:rPr lang="es-PE" b="1" dirty="0" smtClean="0">
                <a:solidFill>
                  <a:schemeClr val="tx1"/>
                </a:solidFill>
              </a:rPr>
              <a:t>Entrenadores Permanentes: </a:t>
            </a:r>
            <a:r>
              <a:rPr lang="es-PE" dirty="0" smtClean="0">
                <a:solidFill>
                  <a:schemeClr val="tx1"/>
                </a:solidFill>
              </a:rPr>
              <a:t>Presidente, </a:t>
            </a:r>
          </a:p>
          <a:p>
            <a:pPr marL="514350" indent="-514350" algn="l"/>
            <a:r>
              <a:rPr lang="es-PE" dirty="0">
                <a:solidFill>
                  <a:schemeClr val="tx1"/>
                </a:solidFill>
              </a:rPr>
              <a:t> </a:t>
            </a:r>
            <a:r>
              <a:rPr lang="es-PE" dirty="0" smtClean="0">
                <a:solidFill>
                  <a:schemeClr val="tx1"/>
                </a:solidFill>
              </a:rPr>
              <a:t>     secretario, tesorero, departamentales y </a:t>
            </a:r>
          </a:p>
          <a:p>
            <a:pPr marL="514350" indent="-514350" algn="l"/>
            <a:r>
              <a:rPr lang="es-PE" dirty="0">
                <a:solidFill>
                  <a:schemeClr val="tx1"/>
                </a:solidFill>
              </a:rPr>
              <a:t> </a:t>
            </a:r>
            <a:r>
              <a:rPr lang="es-PE" dirty="0" smtClean="0">
                <a:solidFill>
                  <a:schemeClr val="tx1"/>
                </a:solidFill>
              </a:rPr>
              <a:t>     pastores distritales de Asociación/Misión</a:t>
            </a:r>
          </a:p>
          <a:p>
            <a:pPr marL="514350" indent="-514350" algn="l">
              <a:buAutoNum type="arabicPeriod" startAt="2"/>
            </a:pPr>
            <a:r>
              <a:rPr lang="es-PE" b="1" dirty="0" smtClean="0">
                <a:solidFill>
                  <a:schemeClr val="tx1"/>
                </a:solidFill>
              </a:rPr>
              <a:t>Entrenadores Invitados: </a:t>
            </a:r>
            <a:r>
              <a:rPr lang="es-PE" dirty="0" smtClean="0">
                <a:solidFill>
                  <a:schemeClr val="tx1"/>
                </a:solidFill>
              </a:rPr>
              <a:t>Presidente, secretario tesorero, y departamental de ministerio personal de la UPS.</a:t>
            </a:r>
          </a:p>
          <a:p>
            <a:pPr marL="514350" indent="-514350" algn="l">
              <a:buAutoNum type="arabicPeriod" startAt="2"/>
            </a:pPr>
            <a:r>
              <a:rPr lang="es-PE" b="1" dirty="0" smtClean="0">
                <a:solidFill>
                  <a:schemeClr val="tx1"/>
                </a:solidFill>
              </a:rPr>
              <a:t>Entrenadores Internacionales: </a:t>
            </a:r>
            <a:r>
              <a:rPr lang="es-PE" dirty="0" smtClean="0">
                <a:solidFill>
                  <a:schemeClr val="tx1"/>
                </a:solidFill>
              </a:rPr>
              <a:t>DSA y AG de </a:t>
            </a:r>
          </a:p>
          <a:p>
            <a:pPr marL="514350" indent="-514350" algn="l"/>
            <a:r>
              <a:rPr lang="es-PE" dirty="0">
                <a:solidFill>
                  <a:schemeClr val="tx1"/>
                </a:solidFill>
              </a:rPr>
              <a:t> </a:t>
            </a:r>
            <a:r>
              <a:rPr lang="es-PE" dirty="0" smtClean="0">
                <a:solidFill>
                  <a:schemeClr val="tx1"/>
                </a:solidFill>
              </a:rPr>
              <a:t>     la IASD</a:t>
            </a:r>
          </a:p>
          <a:p>
            <a:pPr marL="514350" indent="-514350" algn="l">
              <a:buAutoNum type="arabicPeriod" startAt="2"/>
            </a:pPr>
            <a:endParaRPr lang="es-PE" dirty="0">
              <a:solidFill>
                <a:schemeClr val="tx1"/>
              </a:solidFill>
            </a:endParaRPr>
          </a:p>
        </p:txBody>
      </p:sp>
      <p:sp>
        <p:nvSpPr>
          <p:cNvPr id="5" name="1 Título"/>
          <p:cNvSpPr>
            <a:spLocks noGrp="1"/>
          </p:cNvSpPr>
          <p:nvPr>
            <p:ph type="ctrTitle"/>
          </p:nvPr>
        </p:nvSpPr>
        <p:spPr>
          <a:xfrm>
            <a:off x="827584" y="953294"/>
            <a:ext cx="7772400" cy="1107554"/>
          </a:xfrm>
        </p:spPr>
        <p:txBody>
          <a:bodyPr>
            <a:normAutofit fontScale="90000"/>
          </a:bodyPr>
          <a:lstStyle/>
          <a:p>
            <a:r>
              <a:rPr lang="es-PE" sz="3600" b="1" dirty="0" smtClean="0"/>
              <a:t>La Escuela está compuesta por entrenadores</a:t>
            </a:r>
            <a:endParaRPr lang="es-PE"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539552" y="2155304"/>
            <a:ext cx="8280920" cy="3505944"/>
          </a:xfrm>
        </p:spPr>
        <p:txBody>
          <a:bodyPr/>
          <a:lstStyle/>
          <a:p>
            <a:pPr algn="l"/>
            <a:r>
              <a:rPr lang="es-PE" b="1" dirty="0" smtClean="0">
                <a:solidFill>
                  <a:schemeClr val="tx1"/>
                </a:solidFill>
              </a:rPr>
              <a:t>Tendrá un programa estructurado. En cada sesión, se desarrollara diversos seminarios con sus respectivos talleres, en donde los participantes aprenden de manera practica el liderazgo en GP. Así mismo se asesora, dicho liderazgo a grupos de personas reducidas y de manera personal.</a:t>
            </a:r>
            <a:endParaRPr lang="es-PE" b="1" dirty="0">
              <a:solidFill>
                <a:schemeClr val="tx1"/>
              </a:solidFill>
            </a:endParaRPr>
          </a:p>
        </p:txBody>
      </p:sp>
      <p:sp>
        <p:nvSpPr>
          <p:cNvPr id="5" name="1 Título"/>
          <p:cNvSpPr>
            <a:spLocks noGrp="1"/>
          </p:cNvSpPr>
          <p:nvPr>
            <p:ph type="ctrTitle"/>
          </p:nvPr>
        </p:nvSpPr>
        <p:spPr>
          <a:xfrm>
            <a:off x="827584" y="908720"/>
            <a:ext cx="7200800" cy="1107554"/>
          </a:xfrm>
        </p:spPr>
        <p:txBody>
          <a:bodyPr>
            <a:normAutofit/>
          </a:bodyPr>
          <a:lstStyle/>
          <a:p>
            <a:r>
              <a:rPr lang="es-PE" sz="3600" b="1" dirty="0" smtClean="0"/>
              <a:t>Metodología</a:t>
            </a:r>
            <a:endParaRPr lang="es-PE" sz="3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539552" y="2708920"/>
            <a:ext cx="8208912" cy="3289920"/>
          </a:xfrm>
        </p:spPr>
        <p:txBody>
          <a:bodyPr/>
          <a:lstStyle/>
          <a:p>
            <a:pPr marL="514350" indent="-514350" algn="l">
              <a:buAutoNum type="arabicPeriod"/>
            </a:pPr>
            <a:r>
              <a:rPr lang="es-PE" b="1" dirty="0" smtClean="0">
                <a:solidFill>
                  <a:schemeClr val="tx1"/>
                </a:solidFill>
              </a:rPr>
              <a:t>Líder de Grupos Pequeños (3 meses)         </a:t>
            </a:r>
          </a:p>
          <a:p>
            <a:pPr marL="514350" indent="-514350" algn="l">
              <a:buAutoNum type="arabicPeriod"/>
            </a:pPr>
            <a:r>
              <a:rPr lang="es-PE" b="1" dirty="0" smtClean="0">
                <a:solidFill>
                  <a:schemeClr val="tx1"/>
                </a:solidFill>
              </a:rPr>
              <a:t>Líder Plus de Grupos Pequeños (3 meses)</a:t>
            </a:r>
          </a:p>
          <a:p>
            <a:pPr marL="514350" indent="-514350" algn="l">
              <a:buAutoNum type="arabicPeriod"/>
            </a:pPr>
            <a:r>
              <a:rPr lang="es-PE" b="1" dirty="0" smtClean="0">
                <a:solidFill>
                  <a:schemeClr val="tx1"/>
                </a:solidFill>
              </a:rPr>
              <a:t>Líder Prime de Grupos Pequeños (3 meses)</a:t>
            </a:r>
            <a:endParaRPr lang="es-PE" b="1" dirty="0">
              <a:solidFill>
                <a:schemeClr val="tx1"/>
              </a:solidFill>
            </a:endParaRPr>
          </a:p>
        </p:txBody>
      </p:sp>
      <p:sp>
        <p:nvSpPr>
          <p:cNvPr id="5" name="1 Título"/>
          <p:cNvSpPr txBox="1">
            <a:spLocks/>
          </p:cNvSpPr>
          <p:nvPr/>
        </p:nvSpPr>
        <p:spPr>
          <a:xfrm>
            <a:off x="539552" y="1169318"/>
            <a:ext cx="7200800" cy="110755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PE" sz="3600" b="1" dirty="0" smtClean="0">
                <a:latin typeface="+mj-lt"/>
                <a:ea typeface="+mj-ea"/>
                <a:cs typeface="+mj-cs"/>
              </a:rPr>
              <a:t>  Fases</a:t>
            </a:r>
            <a:endParaRPr kumimoji="0" lang="es-PE" sz="36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ias.Torres\Pictures\Imagen1.jpg"/>
          <p:cNvPicPr>
            <a:picLocks noChangeAspect="1" noChangeArrowheads="1"/>
          </p:cNvPicPr>
          <p:nvPr/>
        </p:nvPicPr>
        <p:blipFill>
          <a:blip r:embed="rId2" cstate="print"/>
          <a:srcRect/>
          <a:stretch>
            <a:fillRect/>
          </a:stretch>
        </p:blipFill>
        <p:spPr bwMode="auto">
          <a:xfrm>
            <a:off x="0" y="-3044"/>
            <a:ext cx="9144000" cy="6861044"/>
          </a:xfrm>
          <a:prstGeom prst="rect">
            <a:avLst/>
          </a:prstGeom>
          <a:noFill/>
        </p:spPr>
      </p:pic>
      <p:sp>
        <p:nvSpPr>
          <p:cNvPr id="3" name="2 Subtítulo"/>
          <p:cNvSpPr>
            <a:spLocks noGrp="1"/>
          </p:cNvSpPr>
          <p:nvPr>
            <p:ph type="subTitle" idx="1"/>
          </p:nvPr>
        </p:nvSpPr>
        <p:spPr>
          <a:xfrm>
            <a:off x="539552" y="2708920"/>
            <a:ext cx="8155632" cy="3289920"/>
          </a:xfrm>
        </p:spPr>
        <p:txBody>
          <a:bodyPr/>
          <a:lstStyle/>
          <a:p>
            <a:pPr marL="514350" indent="-514350" algn="l">
              <a:buAutoNum type="alphaLcPeriod"/>
            </a:pPr>
            <a:r>
              <a:rPr lang="es-PE" b="1" dirty="0" smtClean="0">
                <a:solidFill>
                  <a:schemeClr val="tx1"/>
                </a:solidFill>
              </a:rPr>
              <a:t>Pastor (coordinador distrital)</a:t>
            </a:r>
          </a:p>
          <a:p>
            <a:pPr marL="514350" indent="-514350" algn="l">
              <a:buAutoNum type="alphaLcPeriod"/>
            </a:pPr>
            <a:r>
              <a:rPr lang="es-PE" b="1" dirty="0" smtClean="0">
                <a:solidFill>
                  <a:schemeClr val="tx1"/>
                </a:solidFill>
              </a:rPr>
              <a:t>Anciano (Primer anciano coordinador local)</a:t>
            </a:r>
          </a:p>
          <a:p>
            <a:pPr marL="514350" indent="-514350" algn="l">
              <a:buAutoNum type="alphaLcPeriod"/>
            </a:pPr>
            <a:r>
              <a:rPr lang="es-PE" b="1" dirty="0" smtClean="0">
                <a:solidFill>
                  <a:schemeClr val="tx1"/>
                </a:solidFill>
              </a:rPr>
              <a:t>Supervisor de GP (Ancianos)</a:t>
            </a:r>
          </a:p>
          <a:p>
            <a:pPr marL="514350" indent="-514350" algn="l">
              <a:buAutoNum type="alphaLcPeriod"/>
            </a:pPr>
            <a:r>
              <a:rPr lang="es-PE" b="1" dirty="0" smtClean="0">
                <a:solidFill>
                  <a:schemeClr val="tx1"/>
                </a:solidFill>
              </a:rPr>
              <a:t>Lideres, asociados y anfitriones de GP</a:t>
            </a:r>
            <a:endParaRPr lang="es-PE" b="1" dirty="0">
              <a:solidFill>
                <a:schemeClr val="tx1"/>
              </a:solidFill>
            </a:endParaRPr>
          </a:p>
        </p:txBody>
      </p:sp>
      <p:sp>
        <p:nvSpPr>
          <p:cNvPr id="5" name="1 Título"/>
          <p:cNvSpPr txBox="1">
            <a:spLocks/>
          </p:cNvSpPr>
          <p:nvPr/>
        </p:nvSpPr>
        <p:spPr>
          <a:xfrm>
            <a:off x="539552" y="1124744"/>
            <a:ext cx="7200800" cy="110755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PE" sz="3600" b="1" dirty="0" smtClean="0">
                <a:latin typeface="+mj-lt"/>
                <a:ea typeface="+mj-ea"/>
                <a:cs typeface="+mj-cs"/>
              </a:rPr>
              <a:t>  Participantes</a:t>
            </a:r>
            <a:endParaRPr kumimoji="0" lang="es-PE" sz="36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946</Words>
  <Application>Microsoft Office PowerPoint</Application>
  <PresentationFormat>Presentación en pantalla (4:3)</PresentationFormat>
  <Paragraphs>139</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2 Reyes 2:1-7</vt:lpstr>
      <vt:lpstr>¿Qué es el ELiGP?</vt:lpstr>
      <vt:lpstr>¿Cuáles son los objetivos?</vt:lpstr>
      <vt:lpstr>La Escuela está compuesta por entrenadores</vt:lpstr>
      <vt:lpstr>Metodología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de líderes de Grupos Pequeños</dc:title>
  <dc:creator>Elias.Torres</dc:creator>
  <cp:lastModifiedBy>Elías Torres</cp:lastModifiedBy>
  <cp:revision>19</cp:revision>
  <dcterms:created xsi:type="dcterms:W3CDTF">2011-07-26T00:56:59Z</dcterms:created>
  <dcterms:modified xsi:type="dcterms:W3CDTF">2011-12-29T14:34:07Z</dcterms:modified>
</cp:coreProperties>
</file>