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 varScale="1">
        <p:scale>
          <a:sx n="103" d="100"/>
          <a:sy n="103" d="100"/>
        </p:scale>
        <p:origin x="-1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8C6D-ED30-43AD-A08E-2BCBDB316C14}" type="datetimeFigureOut">
              <a:rPr lang="pt-BR" smtClean="0"/>
              <a:pPr/>
              <a:t>14/12/2012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1FC5-2755-4523-B788-6D7E66D1D59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8C6D-ED30-43AD-A08E-2BCBDB316C14}" type="datetimeFigureOut">
              <a:rPr lang="pt-BR" smtClean="0"/>
              <a:pPr/>
              <a:t>14/12/2012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1FC5-2755-4523-B788-6D7E66D1D59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8C6D-ED30-43AD-A08E-2BCBDB316C14}" type="datetimeFigureOut">
              <a:rPr lang="pt-BR" smtClean="0"/>
              <a:pPr/>
              <a:t>14/12/2012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1FC5-2755-4523-B788-6D7E66D1D59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8C6D-ED30-43AD-A08E-2BCBDB316C14}" type="datetimeFigureOut">
              <a:rPr lang="pt-BR" smtClean="0"/>
              <a:pPr/>
              <a:t>14/12/2012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1FC5-2755-4523-B788-6D7E66D1D59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8C6D-ED30-43AD-A08E-2BCBDB316C14}" type="datetimeFigureOut">
              <a:rPr lang="pt-BR" smtClean="0"/>
              <a:pPr/>
              <a:t>14/12/2012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1FC5-2755-4523-B788-6D7E66D1D59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8C6D-ED30-43AD-A08E-2BCBDB316C14}" type="datetimeFigureOut">
              <a:rPr lang="pt-BR" smtClean="0"/>
              <a:pPr/>
              <a:t>14/12/2012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1FC5-2755-4523-B788-6D7E66D1D59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8C6D-ED30-43AD-A08E-2BCBDB316C14}" type="datetimeFigureOut">
              <a:rPr lang="pt-BR" smtClean="0"/>
              <a:pPr/>
              <a:t>14/12/2012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1FC5-2755-4523-B788-6D7E66D1D59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8C6D-ED30-43AD-A08E-2BCBDB316C14}" type="datetimeFigureOut">
              <a:rPr lang="pt-BR" smtClean="0"/>
              <a:pPr/>
              <a:t>14/12/2012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1FC5-2755-4523-B788-6D7E66D1D59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8C6D-ED30-43AD-A08E-2BCBDB316C14}" type="datetimeFigureOut">
              <a:rPr lang="pt-BR" smtClean="0"/>
              <a:pPr/>
              <a:t>14/12/2012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1FC5-2755-4523-B788-6D7E66D1D59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8C6D-ED30-43AD-A08E-2BCBDB316C14}" type="datetimeFigureOut">
              <a:rPr lang="pt-BR" smtClean="0"/>
              <a:pPr/>
              <a:t>14/12/2012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1FC5-2755-4523-B788-6D7E66D1D59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8C6D-ED30-43AD-A08E-2BCBDB316C14}" type="datetimeFigureOut">
              <a:rPr lang="pt-BR" smtClean="0"/>
              <a:pPr/>
              <a:t>14/12/2012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1FC5-2755-4523-B788-6D7E66D1D59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D8C6D-ED30-43AD-A08E-2BCBDB316C14}" type="datetimeFigureOut">
              <a:rPr lang="pt-BR" smtClean="0"/>
              <a:pPr/>
              <a:t>14/12/2012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FC5-2755-4523-B788-6D7E66D1D59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1472" y="1857364"/>
            <a:ext cx="43577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Los que aceptaban su invitación llegaban a ser sus discípulos, y se comprometían a vivir todo lo que el Maestro les enseñaba.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596" y="2000240"/>
            <a:ext cx="52864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Para Cristo, discípulo es alguien que lo reconoce y cree en sus palabras, un seguidor determinado a modificar su vida y sus actitudes por amor al Maestro, que lleva a otros a seguir al Maestro divino.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596" y="2000240"/>
            <a:ext cx="49292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Durante un período de cien años la iglesia del Nuevo Testamento obedeció la orden de Jesús de ir y hacer discípulos. Hicieron discípulos en todas las naciones que conocían (Col. 1:23).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596" y="2000240"/>
            <a:ext cx="528641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“Hacer discípulos sin estar comprometido personalmente con la enseñanza bíblica es ignorar la gran comisión”</a:t>
            </a:r>
          </a:p>
          <a:p>
            <a:pPr algn="ctr"/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(A </a:t>
            </a:r>
            <a:r>
              <a:rPr lang="es-ES" b="1" dirty="0" err="1" smtClean="0">
                <a:latin typeface="Arial" pitchFamily="34" charset="0"/>
                <a:cs typeface="Arial" pitchFamily="34" charset="0"/>
              </a:rPr>
              <a:t>Formação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s-ES" b="1" dirty="0" err="1" smtClean="0">
                <a:latin typeface="Arial" pitchFamily="34" charset="0"/>
                <a:cs typeface="Arial" pitchFamily="34" charset="0"/>
              </a:rPr>
              <a:t>Um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 Discípulo, p. 24-32). 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596" y="2000240"/>
            <a:ext cx="52864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La misión de discipular es prerrogativa individual de todo creyente salvo en Cristo. Elena de White afirma que a los pastores les cabe la responsabilidad de ayudar a los miembros en la obra de hacer discípulos.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28662" y="1500174"/>
            <a:ext cx="52864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“El celo de muchos ministros parece cesar tan pronto como cierta medida de éxito acompaña sus esfuerzos. No se dan cuenta de que muchos recién convertidos necesitan cuidados, atención vigilante, ayuda y estímulo […] necesitan ser educados con respecto a sus deberes” </a:t>
            </a:r>
          </a:p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(El evangelismo, p. 258). 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85786" y="1428736"/>
            <a:ext cx="52864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“Hay que tratar con paciencia y ternura a los recién llegados a la fe, y los miembros más antiguos de la iglesia tienen el deber de encontrar la forma de proporcionar ayuda, simpatía e instrucción para los que han salido de otras iglesias por amor a la verdad”</a:t>
            </a:r>
          </a:p>
          <a:p>
            <a:pPr algn="ctr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(ibíd., p. 358). 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85786" y="2000240"/>
            <a:ext cx="52864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“Y los nuevos conversos necesitarán ser instruidos por fieles maestros de la Palabra de Dios, para que aumenten en conocimiento y en amor a la verdad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algn="ctr"/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(El evangelismo, p. 248). 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28662" y="1643050"/>
            <a:ext cx="46434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Cualquier proyecto de evangelismo que no incluya una estrategia para el desarrollo de los recién convertidos será incompleto. Nuestro objetivo como iglesia es hacer discípulos, y no solo conducir personas a adoptar las doctrinas de la iglesia. 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2910" y="2214554"/>
            <a:ext cx="44291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El resultado de la falta de discipulado puede parecer formalismo, indiferencia, inactividad y falta de compromiso con la comunión y la misión de la iglesia. 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14348" y="1571612"/>
            <a:ext cx="44291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“El discipulado es la única manera de evitar la mala nutrición y la debilidad de los hijos de Dios; es el método divino de producir cristianos maduros y comprometidos” </a:t>
            </a:r>
          </a:p>
          <a:p>
            <a:pPr algn="ctr"/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(A </a:t>
            </a:r>
            <a:r>
              <a:rPr lang="es-ES" b="1" dirty="0" err="1" smtClean="0">
                <a:latin typeface="Arial" pitchFamily="34" charset="0"/>
                <a:cs typeface="Arial" pitchFamily="34" charset="0"/>
              </a:rPr>
              <a:t>Formação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s-ES" b="1" dirty="0" err="1" smtClean="0">
                <a:latin typeface="Arial" pitchFamily="34" charset="0"/>
                <a:cs typeface="Arial" pitchFamily="34" charset="0"/>
              </a:rPr>
              <a:t>Um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 Discípulo, p.18). </a:t>
            </a:r>
            <a:endParaRPr lang="es-ES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14348" y="1571612"/>
            <a:ext cx="44291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Cada creyente debe estar comprometido con la gran comisión de Cristo de ir a hacer discípulos (</a:t>
            </a:r>
            <a:r>
              <a:rPr lang="es-ES" sz="2800" b="1" dirty="0" err="1" smtClean="0">
                <a:latin typeface="Arial" pitchFamily="34" charset="0"/>
                <a:cs typeface="Arial" pitchFamily="34" charset="0"/>
              </a:rPr>
              <a:t>Mat.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 28:16-20). Esa no es una opción, sino un imperativo. 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28662" y="1785926"/>
            <a:ext cx="414340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“Mientras la iglesia no haga de la tarea de hacer discípulos su objetivo principal, la evangelización del mundo no pasará de fantasía”</a:t>
            </a:r>
          </a:p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(Bill Hull, A </a:t>
            </a:r>
            <a:r>
              <a:rPr lang="es-ES" sz="1600" b="1" dirty="0" err="1" smtClean="0">
                <a:latin typeface="Arial" pitchFamily="34" charset="0"/>
                <a:cs typeface="Arial" pitchFamily="34" charset="0"/>
              </a:rPr>
              <a:t>Igreja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que Faz Discípulos, p. 9). 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2708920"/>
            <a:ext cx="44291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“Cada verdadero discípulo nace en el reino de Dios como misionero”. 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785926"/>
            <a:ext cx="44291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Nuestra misión no es solamente informar a las personas sobre las buenas nuevas, sino desarrollar la madurez en cada creyente nuevo, y lograr su integración en la comunión, relacionamiento y misión. 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596" y="1000108"/>
            <a:ext cx="557216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La iglesia es el medio señalado por Dios para la salvación de los hombres fue organizada para servir, y su misión es la de anunciar el Evangelio al mundo” </a:t>
            </a:r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Los hechos de los apóstoles, p. 14).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596" y="1000108"/>
            <a:ext cx="52864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El llamado de Jesús va más allá, pues debemos alcanzar a las personas y prepararlas para ser verdaderos discípulos de Jesús. Esa es la mayor necesidad de la iglesia del siglo 21.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14348" y="2000240"/>
            <a:ext cx="52864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En el Antiguo Testamento encontramos principios de discipulado en las relaciones entre Elías y Eliseo (1 Rey. 19:19-21); entre </a:t>
            </a:r>
            <a:r>
              <a:rPr lang="es-ES" sz="2400" b="1" dirty="0" err="1" smtClean="0">
                <a:latin typeface="Arial" pitchFamily="34" charset="0"/>
                <a:cs typeface="Arial" pitchFamily="34" charset="0"/>
              </a:rPr>
              <a:t>Baruc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y Jeremías (</a:t>
            </a:r>
            <a:r>
              <a:rPr lang="es-ES" sz="2400" b="1" dirty="0" err="1" smtClean="0">
                <a:latin typeface="Arial" pitchFamily="34" charset="0"/>
                <a:cs typeface="Arial" pitchFamily="34" charset="0"/>
              </a:rPr>
              <a:t>Jer.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36:26; 43:3); entre Moisés, Josué y </a:t>
            </a:r>
            <a:r>
              <a:rPr lang="es-ES" sz="2400" b="1" dirty="0" err="1" smtClean="0">
                <a:latin typeface="Arial" pitchFamily="34" charset="0"/>
                <a:cs typeface="Arial" pitchFamily="34" charset="0"/>
              </a:rPr>
              <a:t>Caleb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s-ES" sz="2400" b="1" dirty="0" err="1" smtClean="0">
                <a:latin typeface="Arial" pitchFamily="34" charset="0"/>
                <a:cs typeface="Arial" pitchFamily="34" charset="0"/>
              </a:rPr>
              <a:t>Jos.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1:1, 2). Esa relación intencional permitía que el liderado fuera </a:t>
            </a:r>
          </a:p>
          <a:p>
            <a:pPr algn="ctr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capacitado y entrenado. 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14348" y="2000240"/>
            <a:ext cx="52864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Los hombres del pueblo de Israel con frecuencia trataban de pasar a las generaciones futuras todas las orientaciones necesarias para la vida. Enseñaban a los aprendices a través de las palabras y también por el ejemplo de vida.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14348" y="2000240"/>
            <a:ext cx="52864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Cuando había alguna falla en el proceso de discipulado, </a:t>
            </a:r>
          </a:p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el pueblo sufría las consecuencias amargas de la derrota.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596" y="1571612"/>
            <a:ext cx="52864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El discipulado en el Nuevo Testamento precede al ministerio de Jesús. Para los filósofos y rabinos de los días de Cristo, alguien se hacía discípulo cuando tomaba la decisión voluntaria de juntarse a la “escuela” de su maestro.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1472" y="1500174"/>
            <a:ext cx="48577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El discipulado de Jesús era lo opuesto, ya que el factor decisivo para que alguien fuera considerado un discípulo de Jesús era su llamado (</a:t>
            </a:r>
            <a:r>
              <a:rPr lang="es-ES" sz="2800" b="1" dirty="0" err="1" smtClean="0">
                <a:latin typeface="Arial" pitchFamily="34" charset="0"/>
                <a:cs typeface="Arial" pitchFamily="34" charset="0"/>
              </a:rPr>
              <a:t>Luc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. 5:1-11;</a:t>
            </a:r>
          </a:p>
          <a:p>
            <a:pPr algn="ctr"/>
            <a:r>
              <a:rPr lang="es-ES" sz="2800" b="1" dirty="0" err="1" smtClean="0">
                <a:latin typeface="Arial" pitchFamily="34" charset="0"/>
                <a:cs typeface="Arial" pitchFamily="34" charset="0"/>
              </a:rPr>
              <a:t>Mat.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 5:18).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816</Words>
  <Application>Microsoft Office PowerPoint</Application>
  <PresentationFormat>Apresentação na tela (4:3)</PresentationFormat>
  <Paragraphs>42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Alana</dc:creator>
  <cp:lastModifiedBy>ruth.leon</cp:lastModifiedBy>
  <cp:revision>30</cp:revision>
  <dcterms:created xsi:type="dcterms:W3CDTF">2012-12-05T22:38:10Z</dcterms:created>
  <dcterms:modified xsi:type="dcterms:W3CDTF">2012-12-14T11:37:33Z</dcterms:modified>
</cp:coreProperties>
</file>