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1" r:id="rId4"/>
    <p:sldId id="262" r:id="rId5"/>
    <p:sldId id="263" r:id="rId6"/>
    <p:sldId id="264" r:id="rId7"/>
    <p:sldId id="265" r:id="rId8"/>
    <p:sldId id="266" r:id="rId9"/>
    <p:sldId id="267" r:id="rId10"/>
    <p:sldId id="268" r:id="rId11"/>
    <p:sldId id="269" r:id="rId12"/>
    <p:sldId id="270" r:id="rId13"/>
    <p:sldId id="271" r:id="rId14"/>
    <p:sldId id="273" r:id="rId15"/>
    <p:sldId id="275" r:id="rId16"/>
    <p:sldId id="276" r:id="rId17"/>
    <p:sldId id="277"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5E03F56-3364-43AA-B709-DAE9FE3BDD76}"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DC7125-63B7-4A77-9E82-0FEA8F699C0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03F56-3364-43AA-B709-DAE9FE3BDD76}" type="datetimeFigureOut">
              <a:rPr lang="pt-BR" smtClean="0"/>
              <a:pPr/>
              <a:t>20/05/2013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C7125-63B7-4A77-9E82-0FEA8F699C0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Pablo evolucionó de un equipo </a:t>
            </a:r>
            <a:r>
              <a:rPr lang="es-ES" dirty="0" err="1" smtClean="0"/>
              <a:t>bicultural</a:t>
            </a:r>
            <a:r>
              <a:rPr lang="es-ES" dirty="0" smtClean="0"/>
              <a:t> de dos personas, en su primer viaje misionero, a un gran grupo multicultural de diez cooperadores de las varias iglesias que él había plantado.</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La importancia del trabajo en grupo</a:t>
            </a:r>
            <a:endParaRPr lang="pt-BR" dirty="0"/>
          </a:p>
        </p:txBody>
      </p:sp>
      <p:sp>
        <p:nvSpPr>
          <p:cNvPr id="3" name="Espaço Reservado para Conteúdo 2"/>
          <p:cNvSpPr>
            <a:spLocks noGrp="1"/>
          </p:cNvSpPr>
          <p:nvPr>
            <p:ph idx="1"/>
          </p:nvPr>
        </p:nvSpPr>
        <p:spPr/>
        <p:txBody>
          <a:bodyPr/>
          <a:lstStyle/>
          <a:p>
            <a:r>
              <a:rPr lang="es-ES" i="1" dirty="0" smtClean="0"/>
              <a:t>“En nuestras iglesias deben organizarse grupos para el servicio” </a:t>
            </a:r>
            <a:r>
              <a:rPr lang="es-ES" dirty="0" smtClean="0"/>
              <a:t>(</a:t>
            </a:r>
            <a:r>
              <a:rPr lang="es-ES" i="1" dirty="0" smtClean="0"/>
              <a:t>El evangelismo</a:t>
            </a:r>
            <a:r>
              <a:rPr lang="es-ES" dirty="0" smtClean="0"/>
              <a:t>, p. 88).</a:t>
            </a:r>
            <a:endParaRPr lang="pt-BR" dirty="0" smtClean="0"/>
          </a:p>
          <a:p>
            <a:r>
              <a:rPr lang="es-ES" dirty="0" smtClean="0"/>
              <a:t>No forma parte del plan de Dios que el plantador de iglesias sea un pionero vigoroso y solitario. Debemos pasar de la cultura del individualismo a una de equipos a la hora de plantar iglesias.</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La plantación de iglesias es, sin lugar a dudas, una tarea compleja que exige una variedad de perspectivas, habilidades y dones que son la característica básica de un grupo pequeño. </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buNone/>
            </a:pPr>
            <a:r>
              <a:rPr lang="es-ES" i="1" dirty="0" smtClean="0"/>
              <a:t>Si en algún lugar hay solamente dos o tres que conocen la verdad, organícense en un grupo de obreros. Mantengan íntegro su vínculo de unión, cerrando sus filas por el amor y la unidad, estimulándose unos a otros para progresar y adquiriendo cada uno valor, fortaleza y ayuda de los demás </a:t>
            </a:r>
            <a:r>
              <a:rPr lang="es-ES" dirty="0" smtClean="0"/>
              <a:t>(</a:t>
            </a:r>
            <a:r>
              <a:rPr lang="es-ES" i="1" dirty="0" smtClean="0"/>
              <a:t>Joyas de los testimonios</a:t>
            </a:r>
            <a:r>
              <a:rPr lang="es-ES" dirty="0" smtClean="0"/>
              <a:t>, t. 3, p.84). </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Existen dos maneras de lograr que el GP sea la base de una pequeña iglesia</a:t>
            </a:r>
            <a:endParaRPr lang="pt-BR" dirty="0"/>
          </a:p>
        </p:txBody>
      </p:sp>
      <p:sp>
        <p:nvSpPr>
          <p:cNvPr id="3" name="Espaço Reservado para Conteúdo 2"/>
          <p:cNvSpPr>
            <a:spLocks noGrp="1"/>
          </p:cNvSpPr>
          <p:nvPr>
            <p:ph idx="1"/>
          </p:nvPr>
        </p:nvSpPr>
        <p:spPr/>
        <p:txBody>
          <a:bodyPr/>
          <a:lstStyle/>
          <a:p>
            <a:pPr marL="514350" lvl="0" indent="-514350">
              <a:buFont typeface="+mj-lt"/>
              <a:buAutoNum type="arabicPeriod"/>
            </a:pPr>
            <a:r>
              <a:rPr lang="es-ES" dirty="0" smtClean="0"/>
              <a:t>El grupo pequeño que sale intencionalmente de su iglesia para convertirse en el núcleo base de la futura iglesia.   </a:t>
            </a:r>
            <a:endParaRPr lang="pt-BR" dirty="0" smtClean="0"/>
          </a:p>
          <a:p>
            <a:pPr marL="514350" indent="-514350">
              <a:buFont typeface="+mj-lt"/>
              <a:buAutoNum type="arabicPeriod"/>
            </a:pPr>
            <a:r>
              <a:rPr lang="es-ES" dirty="0" smtClean="0"/>
              <a:t>Los pioneros de Misión Global que trabajan para establecer el primer grupo pequeño con personas nativas del lugar. Este grupo pequeño sería la base de la futura iglesia.</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Factores importantes del trabajo de los </a:t>
            </a:r>
            <a:r>
              <a:rPr lang="es-ES" b="1" i="1" dirty="0" smtClean="0"/>
              <a:t>GP </a:t>
            </a:r>
            <a:r>
              <a:rPr lang="es-ES" b="1" dirty="0" smtClean="0"/>
              <a:t>como base de la plantación de iglesias</a:t>
            </a:r>
            <a:endParaRPr lang="pt-BR" dirty="0"/>
          </a:p>
        </p:txBody>
      </p:sp>
      <p:sp>
        <p:nvSpPr>
          <p:cNvPr id="3" name="Espaço Reservado para Conteúdo 2"/>
          <p:cNvSpPr>
            <a:spLocks noGrp="1"/>
          </p:cNvSpPr>
          <p:nvPr>
            <p:ph idx="1"/>
          </p:nvPr>
        </p:nvSpPr>
        <p:spPr/>
        <p:txBody>
          <a:bodyPr>
            <a:normAutofit fontScale="92500"/>
          </a:bodyPr>
          <a:lstStyle/>
          <a:p>
            <a:pPr>
              <a:buNone/>
            </a:pPr>
            <a:r>
              <a:rPr lang="es-ES" b="1" dirty="0" smtClean="0"/>
              <a:t>1. Factor capacitación</a:t>
            </a:r>
          </a:p>
          <a:p>
            <a:pPr>
              <a:buNone/>
            </a:pPr>
            <a:r>
              <a:rPr lang="es-ES" dirty="0" smtClean="0"/>
              <a:t>Al principio de la agenda paulina de organización de equipos estaba la capacitación de líderes para las iglesias emergentes.</a:t>
            </a:r>
            <a:endParaRPr lang="pt-BR" dirty="0" smtClean="0"/>
          </a:p>
          <a:p>
            <a:pPr>
              <a:buNone/>
            </a:pPr>
            <a:r>
              <a:rPr lang="es-ES" dirty="0" smtClean="0"/>
              <a:t>La visión de preparar y enviar equipos a la misión estaba muy clara. </a:t>
            </a:r>
            <a:endParaRPr lang="pt-BR" dirty="0" smtClean="0"/>
          </a:p>
          <a:p>
            <a:pPr>
              <a:buNone/>
            </a:pPr>
            <a:r>
              <a:rPr lang="es-ES" dirty="0" smtClean="0"/>
              <a:t>De esa manera, la capacitación y multiplicación estaban integradas en el enfoque de plantación de iglesias.</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En la plantación de iglesias, la calidad del ministerio del grupo pequeño embrión depende de la calidad de los líderes, y la esfera de ministerio no puede crecer más allá de la habilidad de capacitar otros líderes. </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2. Factor de la estrategia</a:t>
            </a:r>
            <a:endParaRPr lang="pt-BR" dirty="0"/>
          </a:p>
        </p:txBody>
      </p:sp>
      <p:sp>
        <p:nvSpPr>
          <p:cNvPr id="3" name="Espaço Reservado para Conteúdo 2"/>
          <p:cNvSpPr>
            <a:spLocks noGrp="1"/>
          </p:cNvSpPr>
          <p:nvPr>
            <p:ph idx="1"/>
          </p:nvPr>
        </p:nvSpPr>
        <p:spPr/>
        <p:txBody>
          <a:bodyPr>
            <a:normAutofit fontScale="77500" lnSpcReduction="20000"/>
          </a:bodyPr>
          <a:lstStyle/>
          <a:p>
            <a:pPr marL="514350" lvl="0" indent="-514350">
              <a:buFont typeface="+mj-lt"/>
              <a:buAutoNum type="arabicPeriod"/>
            </a:pPr>
            <a:r>
              <a:rPr lang="es-ES" dirty="0" smtClean="0"/>
              <a:t>Comenzar con la sinagoga judía.  (2Co 11:24; </a:t>
            </a:r>
            <a:r>
              <a:rPr lang="es-ES" dirty="0" err="1" smtClean="0"/>
              <a:t>Rom.</a:t>
            </a:r>
            <a:r>
              <a:rPr lang="es-ES" dirty="0" smtClean="0"/>
              <a:t> 1:16)</a:t>
            </a:r>
            <a:endParaRPr lang="pt-BR" dirty="0" smtClean="0"/>
          </a:p>
          <a:p>
            <a:pPr marL="514350" lvl="0" indent="-514350">
              <a:buFont typeface="+mj-lt"/>
              <a:buAutoNum type="arabicPeriod"/>
            </a:pPr>
            <a:r>
              <a:rPr lang="es-ES" dirty="0" smtClean="0"/>
              <a:t>Circunstancias de viaje favorables o desfavorables (1 </a:t>
            </a:r>
            <a:r>
              <a:rPr lang="es-ES" dirty="0" err="1" smtClean="0"/>
              <a:t>Cor.</a:t>
            </a:r>
            <a:r>
              <a:rPr lang="es-ES" dirty="0" smtClean="0"/>
              <a:t> 16:5)</a:t>
            </a:r>
            <a:endParaRPr lang="pt-BR" dirty="0" smtClean="0"/>
          </a:p>
          <a:p>
            <a:pPr marL="514350" lvl="0" indent="-514350">
              <a:buFont typeface="+mj-lt"/>
              <a:buAutoNum type="arabicPeriod"/>
            </a:pPr>
            <a:r>
              <a:rPr lang="es-ES" dirty="0" smtClean="0"/>
              <a:t>Centro en provincias y ciudades romanas (1 </a:t>
            </a:r>
            <a:r>
              <a:rPr lang="es-ES" dirty="0" err="1" smtClean="0"/>
              <a:t>Cor.</a:t>
            </a:r>
            <a:r>
              <a:rPr lang="es-ES" dirty="0" smtClean="0"/>
              <a:t> 16:1-16)</a:t>
            </a:r>
            <a:endParaRPr lang="pt-BR" dirty="0" smtClean="0"/>
          </a:p>
          <a:p>
            <a:pPr marL="514350" lvl="0" indent="-514350">
              <a:buFont typeface="+mj-lt"/>
              <a:buAutoNum type="arabicPeriod"/>
            </a:pPr>
            <a:r>
              <a:rPr lang="es-ES" dirty="0" smtClean="0"/>
              <a:t>Receptividad u oposición al evangelio (1 </a:t>
            </a:r>
            <a:r>
              <a:rPr lang="es-ES" dirty="0" err="1" smtClean="0"/>
              <a:t>Tes.</a:t>
            </a:r>
            <a:r>
              <a:rPr lang="es-ES" dirty="0" smtClean="0"/>
              <a:t> 2:18)</a:t>
            </a:r>
            <a:endParaRPr lang="pt-BR" dirty="0" smtClean="0"/>
          </a:p>
          <a:p>
            <a:pPr marL="514350" lvl="0" indent="-514350">
              <a:buFont typeface="+mj-lt"/>
              <a:buAutoNum type="arabicPeriod"/>
            </a:pPr>
            <a:r>
              <a:rPr lang="es-ES" dirty="0" smtClean="0"/>
              <a:t>Trabajo en áreas no evangelizadas previamente  (2 </a:t>
            </a:r>
            <a:r>
              <a:rPr lang="es-ES" dirty="0" err="1" smtClean="0"/>
              <a:t>Cor.</a:t>
            </a:r>
            <a:r>
              <a:rPr lang="es-ES" dirty="0" smtClean="0"/>
              <a:t> 10:16)</a:t>
            </a:r>
            <a:endParaRPr lang="pt-BR" dirty="0" smtClean="0"/>
          </a:p>
          <a:p>
            <a:pPr marL="514350" lvl="0" indent="-514350">
              <a:buFont typeface="+mj-lt"/>
              <a:buAutoNum type="arabicPeriod"/>
            </a:pPr>
            <a:r>
              <a:rPr lang="es-ES" dirty="0" smtClean="0"/>
              <a:t>Desarrollo y cuidado de las iglesias viables (1 </a:t>
            </a:r>
            <a:r>
              <a:rPr lang="es-ES" dirty="0" err="1" smtClean="0"/>
              <a:t>Tes.</a:t>
            </a:r>
            <a:r>
              <a:rPr lang="es-ES" dirty="0" smtClean="0"/>
              <a:t> 3:10; 2 </a:t>
            </a:r>
            <a:r>
              <a:rPr lang="es-ES" dirty="0" err="1" smtClean="0"/>
              <a:t>Cor.</a:t>
            </a:r>
            <a:r>
              <a:rPr lang="es-ES" dirty="0" smtClean="0"/>
              <a:t> 1:15) </a:t>
            </a:r>
            <a:endParaRPr lang="pt-BR" dirty="0" smtClean="0"/>
          </a:p>
          <a:p>
            <a:pPr marL="514350" lvl="0" indent="-514350">
              <a:buFont typeface="+mj-lt"/>
              <a:buAutoNum type="arabicPeriod"/>
            </a:pPr>
            <a:r>
              <a:rPr lang="es-ES" dirty="0" smtClean="0"/>
              <a:t>Dirección del Espíritu Santo.</a:t>
            </a:r>
            <a:endParaRPr lang="pt-BR" dirty="0" smtClean="0"/>
          </a:p>
          <a:p>
            <a:pPr marL="514350" indent="-514350">
              <a:buNone/>
            </a:pPr>
            <a:r>
              <a:rPr lang="es-ES" dirty="0" smtClean="0"/>
              <a:t>				</a:t>
            </a:r>
            <a:r>
              <a:rPr lang="es-ES" i="1" dirty="0" err="1" smtClean="0"/>
              <a:t>Stange</a:t>
            </a:r>
            <a:r>
              <a:rPr lang="es-ES" i="1" dirty="0" smtClean="0"/>
              <a:t> (citado en </a:t>
            </a:r>
            <a:r>
              <a:rPr lang="es-ES" i="1" dirty="0" err="1" smtClean="0"/>
              <a:t>Riesner</a:t>
            </a:r>
            <a:r>
              <a:rPr lang="es-ES" i="1" dirty="0" smtClean="0"/>
              <a:t> 1998, 225-56)</a:t>
            </a:r>
            <a:endParaRPr lang="pt-BR"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3. Factor ética y la disciplina del grupo pequeño plantador</a:t>
            </a:r>
            <a:endParaRPr lang="pt-BR" dirty="0"/>
          </a:p>
        </p:txBody>
      </p:sp>
      <p:sp>
        <p:nvSpPr>
          <p:cNvPr id="3" name="Espaço Reservado para Conteúdo 2"/>
          <p:cNvSpPr>
            <a:spLocks noGrp="1"/>
          </p:cNvSpPr>
          <p:nvPr>
            <p:ph idx="1"/>
          </p:nvPr>
        </p:nvSpPr>
        <p:spPr>
          <a:xfrm>
            <a:off x="467544" y="1484784"/>
            <a:ext cx="8229600" cy="4525963"/>
          </a:xfrm>
        </p:spPr>
        <p:txBody>
          <a:bodyPr>
            <a:normAutofit fontScale="92500"/>
          </a:bodyPr>
          <a:lstStyle/>
          <a:p>
            <a:pPr marL="0" indent="0">
              <a:buNone/>
            </a:pPr>
            <a:r>
              <a:rPr lang="es-ES" dirty="0" smtClean="0"/>
              <a:t>Para Pablo, la batalla del grupo pequeño como un todo era más importante que las batallas individuales de sus hijos espirituales. No permitió que la inmoralidad de una persona manchara el nombre de Cristo o denigrara a su cuerpo (1 </a:t>
            </a:r>
            <a:r>
              <a:rPr lang="es-ES" dirty="0" err="1" smtClean="0"/>
              <a:t>Cor.</a:t>
            </a:r>
            <a:r>
              <a:rPr lang="es-ES" dirty="0" smtClean="0"/>
              <a:t> 5).</a:t>
            </a:r>
            <a:endParaRPr lang="pt-BR" dirty="0" smtClean="0"/>
          </a:p>
          <a:p>
            <a:pPr marL="0" indent="0">
              <a:buNone/>
            </a:pPr>
            <a:r>
              <a:rPr lang="es-ES" dirty="0" smtClean="0"/>
              <a:t>En la fase de estructuración, los patrones de disciplina de la iglesia deben establecerse bien y la responsabilidad de ejercerlos debe reposar sobre los líderes del grupo pequeño.</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4. Factor orden y unidad</a:t>
            </a:r>
            <a:endParaRPr lang="pt-BR" dirty="0"/>
          </a:p>
        </p:txBody>
      </p:sp>
      <p:sp>
        <p:nvSpPr>
          <p:cNvPr id="3" name="Espaço Reservado para Conteúdo 2"/>
          <p:cNvSpPr>
            <a:spLocks noGrp="1"/>
          </p:cNvSpPr>
          <p:nvPr>
            <p:ph idx="1"/>
          </p:nvPr>
        </p:nvSpPr>
        <p:spPr/>
        <p:txBody>
          <a:bodyPr/>
          <a:lstStyle/>
          <a:p>
            <a:pPr marL="0" indent="0">
              <a:buNone/>
            </a:pPr>
            <a:r>
              <a:rPr lang="es-ES" dirty="0" smtClean="0"/>
              <a:t>Pablo no estableció un orden de culto detallado, pero llamo al orden en las reuniones del grupo (1 </a:t>
            </a:r>
            <a:r>
              <a:rPr lang="es-ES" dirty="0" err="1" smtClean="0"/>
              <a:t>Cor.</a:t>
            </a:r>
            <a:r>
              <a:rPr lang="es-ES" dirty="0" smtClean="0"/>
              <a:t> 11 y 14).</a:t>
            </a:r>
            <a:endParaRPr lang="pt-BR" dirty="0" smtClean="0"/>
          </a:p>
          <a:p>
            <a:pPr marL="0" indent="0">
              <a:buNone/>
            </a:pPr>
            <a:r>
              <a:rPr lang="es-ES" dirty="0" smtClean="0"/>
              <a:t>Su preocupación central era que todo se hiciera en amor y unidad (1 </a:t>
            </a:r>
            <a:r>
              <a:rPr lang="es-ES" dirty="0" err="1" smtClean="0"/>
              <a:t>Cor.</a:t>
            </a:r>
            <a:r>
              <a:rPr lang="es-ES" dirty="0" smtClean="0"/>
              <a:t> 12-13).</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i="1" dirty="0" smtClean="0"/>
              <a:t>La iglesia es el concepto más brillante que Dios haya creado. Ha resistido a culturas, gobiernos, escépticos, enemigos de dentro y fuera, y continuará resistiendo hasta que Jesús vuelva. </a:t>
            </a:r>
            <a:r>
              <a:rPr lang="es-ES" dirty="0" err="1" smtClean="0"/>
              <a:t>Graig</a:t>
            </a:r>
            <a:r>
              <a:rPr lang="es-ES" dirty="0" smtClean="0"/>
              <a:t> </a:t>
            </a:r>
            <a:r>
              <a:rPr lang="es-ES" dirty="0" err="1" smtClean="0"/>
              <a:t>Ott</a:t>
            </a:r>
            <a:r>
              <a:rPr lang="es-ES" dirty="0" smtClean="0"/>
              <a:t> &amp; Gene Wilson, p. 11</a:t>
            </a:r>
            <a:endParaRPr lang="pt-BR" dirty="0" smtClean="0"/>
          </a:p>
          <a:p>
            <a:pPr>
              <a:buNone/>
            </a:pP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i="1" dirty="0" smtClean="0"/>
              <a:t>Los ángeles trabajan armoniosamente. El orden perfecto caracteriza todos sus movimientos. Cuanto más estrechamente imitemos la armonía y el orden de la hueste angelical, tanto mayor éxito tendrán los esfuerzos de estos agentes celestiales en nuestro favor (Carta 32, 1892). </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5. Factor compromiso</a:t>
            </a:r>
            <a:endParaRPr lang="pt-BR" dirty="0"/>
          </a:p>
        </p:txBody>
      </p:sp>
      <p:sp>
        <p:nvSpPr>
          <p:cNvPr id="3" name="Espaço Reservado para Conteúdo 2"/>
          <p:cNvSpPr>
            <a:spLocks noGrp="1"/>
          </p:cNvSpPr>
          <p:nvPr>
            <p:ph idx="1"/>
          </p:nvPr>
        </p:nvSpPr>
        <p:spPr>
          <a:xfrm>
            <a:off x="457200" y="1600200"/>
            <a:ext cx="8507288" cy="4525963"/>
          </a:xfrm>
        </p:spPr>
        <p:txBody>
          <a:bodyPr/>
          <a:lstStyle/>
          <a:p>
            <a:pPr>
              <a:buNone/>
            </a:pPr>
            <a:r>
              <a:rPr lang="es-ES" dirty="0" smtClean="0"/>
              <a:t>Dos grandes categorías de </a:t>
            </a:r>
            <a:r>
              <a:rPr lang="es-ES" i="1" dirty="0" smtClean="0"/>
              <a:t>GP </a:t>
            </a:r>
            <a:r>
              <a:rPr lang="es-ES" dirty="0" smtClean="0"/>
              <a:t>que plantan iglesias.</a:t>
            </a:r>
          </a:p>
          <a:p>
            <a:pPr marL="514350" lvl="0" indent="-514350">
              <a:buFont typeface="+mj-lt"/>
              <a:buAutoNum type="arabicPeriod"/>
            </a:pPr>
            <a:r>
              <a:rPr lang="es-ES" dirty="0" smtClean="0"/>
              <a:t>Formal: </a:t>
            </a:r>
            <a:r>
              <a:rPr lang="es-ES" i="1" dirty="0" smtClean="0"/>
              <a:t>Grupos pequeños</a:t>
            </a:r>
            <a:r>
              <a:rPr lang="es-ES" dirty="0" smtClean="0"/>
              <a:t> de largo plazo; e</a:t>
            </a:r>
            <a:endParaRPr lang="pt-BR" dirty="0" smtClean="0"/>
          </a:p>
          <a:p>
            <a:pPr marL="514350" indent="-514350">
              <a:buFont typeface="+mj-lt"/>
              <a:buAutoNum type="arabicPeriod"/>
            </a:pPr>
            <a:r>
              <a:rPr lang="es-ES" dirty="0" smtClean="0"/>
              <a:t>Informal: </a:t>
            </a:r>
            <a:r>
              <a:rPr lang="es-ES" i="1" dirty="0" smtClean="0"/>
              <a:t>Grupos pequeños</a:t>
            </a:r>
            <a:r>
              <a:rPr lang="es-ES" dirty="0" smtClean="0"/>
              <a:t> temporales, provisorios. Estos pueden hacer uso del trabajo en equipo, pero no constituyen un equipo de plantación de iglesias en el sentido en el que haremos uso del término. </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Los </a:t>
            </a:r>
            <a:r>
              <a:rPr lang="es-ES" i="1" dirty="0" smtClean="0"/>
              <a:t>Grupos pequeños </a:t>
            </a:r>
            <a:r>
              <a:rPr lang="es-ES" dirty="0" smtClean="0"/>
              <a:t>que participan en la plantación de una iglesia deben tener un compromiso específico formal de largo plazo.</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dirty="0"/>
          </a:p>
        </p:txBody>
      </p:sp>
      <p:sp>
        <p:nvSpPr>
          <p:cNvPr id="5" name="Espaço Reservado para Conteúdo 4"/>
          <p:cNvSpPr>
            <a:spLocks noGrp="1"/>
          </p:cNvSpPr>
          <p:nvPr>
            <p:ph idx="1"/>
          </p:nvPr>
        </p:nvSpPr>
        <p:spPr>
          <a:xfrm>
            <a:off x="467544" y="1484784"/>
            <a:ext cx="8229600" cy="4525963"/>
          </a:xfrm>
        </p:spPr>
        <p:txBody>
          <a:bodyPr>
            <a:normAutofit lnSpcReduction="10000"/>
          </a:bodyPr>
          <a:lstStyle/>
          <a:p>
            <a:pPr marL="0" indent="0">
              <a:buNone/>
            </a:pPr>
            <a:r>
              <a:rPr lang="es-ES" dirty="0" smtClean="0"/>
              <a:t>Características de los </a:t>
            </a:r>
            <a:r>
              <a:rPr lang="es-ES" i="1" dirty="0" smtClean="0"/>
              <a:t>Grupos pequeños </a:t>
            </a:r>
            <a:r>
              <a:rPr lang="es-ES" dirty="0" smtClean="0"/>
              <a:t>comprometidos:</a:t>
            </a:r>
            <a:endParaRPr lang="pt-BR" dirty="0" smtClean="0"/>
          </a:p>
          <a:p>
            <a:pPr marL="514350" lvl="0" indent="-514350">
              <a:buFont typeface="+mj-lt"/>
              <a:buAutoNum type="arabicPeriod"/>
            </a:pPr>
            <a:r>
              <a:rPr lang="es-ES" dirty="0" smtClean="0"/>
              <a:t>Comparten la misma visión;</a:t>
            </a:r>
            <a:endParaRPr lang="pt-BR" dirty="0" smtClean="0"/>
          </a:p>
          <a:p>
            <a:pPr marL="514350" lvl="0" indent="-514350">
              <a:buFont typeface="+mj-lt"/>
              <a:buAutoNum type="arabicPeriod"/>
            </a:pPr>
            <a:r>
              <a:rPr lang="es-ES" dirty="0" smtClean="0"/>
              <a:t>Están comprometidos con el propósito de la plantación de iglesias.</a:t>
            </a:r>
            <a:endParaRPr lang="pt-BR" dirty="0" smtClean="0"/>
          </a:p>
          <a:p>
            <a:pPr marL="514350" lvl="0" indent="-514350">
              <a:buFont typeface="+mj-lt"/>
              <a:buAutoNum type="arabicPeriod"/>
            </a:pPr>
            <a:r>
              <a:rPr lang="es-ES" dirty="0" smtClean="0"/>
              <a:t>Hacen planes de cómo trabajarán juntos para alcanzar dicho propósito.</a:t>
            </a:r>
            <a:endParaRPr lang="pt-BR" dirty="0" smtClean="0"/>
          </a:p>
          <a:p>
            <a:pPr marL="514350" indent="-514350">
              <a:buFont typeface="+mj-lt"/>
              <a:buAutoNum type="arabicPeriod"/>
            </a:pPr>
            <a:r>
              <a:rPr lang="es-ES" dirty="0" smtClean="0"/>
              <a:t>Asumen responsabilidad compartida por los resultados.</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Un grupo pequeño de plantación de iglesias es un grupo de cristianos que trabajan juntos, bajo la autoridad de Cristo, con el propósito de iniciar una nueva iglesia. </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268760"/>
            <a:ext cx="8229600" cy="4525963"/>
          </a:xfrm>
        </p:spPr>
        <p:txBody>
          <a:bodyPr/>
          <a:lstStyle/>
          <a:p>
            <a:pPr marL="87313" indent="-87313">
              <a:buNone/>
            </a:pPr>
            <a:r>
              <a:rPr lang="es-ES" i="1" dirty="0" smtClean="0"/>
              <a:t> “El Salvador dio su preciosa vida para establecer una iglesia capaz de atender a los que sufren, a los tristes y a los tentados. Una agrupación de creyentes puede ser pobre, inculta y desconocida; sin embargo, en Cristo puede realizar, en el hogar, en la comunidad y aun en tierras lejanas, una obra cuyos resultados alcanzarán hasta la eternidad”  </a:t>
            </a:r>
            <a:r>
              <a:rPr lang="es-ES" dirty="0" smtClean="0"/>
              <a:t>(</a:t>
            </a:r>
            <a:r>
              <a:rPr lang="es-ES" i="1" dirty="0" smtClean="0"/>
              <a:t>El ministerio de curación</a:t>
            </a:r>
            <a:r>
              <a:rPr lang="es-ES" dirty="0" smtClean="0"/>
              <a:t>, p. 73).</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Debemos amar a la iglesia como Cristo la ama. Y ese amor es el punto central de la “plantación de iglesias”. </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El propósito de Dios es multiplicar su Iglesia</a:t>
            </a:r>
            <a:endParaRPr lang="pt-BR" dirty="0"/>
          </a:p>
        </p:txBody>
      </p:sp>
      <p:sp>
        <p:nvSpPr>
          <p:cNvPr id="3" name="Espaço Reservado para Conteúdo 2"/>
          <p:cNvSpPr>
            <a:spLocks noGrp="1"/>
          </p:cNvSpPr>
          <p:nvPr>
            <p:ph idx="1"/>
          </p:nvPr>
        </p:nvSpPr>
        <p:spPr>
          <a:xfrm>
            <a:off x="467544" y="1484784"/>
            <a:ext cx="8229600" cy="4525963"/>
          </a:xfrm>
        </p:spPr>
        <p:txBody>
          <a:bodyPr>
            <a:normAutofit fontScale="85000" lnSpcReduction="20000"/>
          </a:bodyPr>
          <a:lstStyle/>
          <a:p>
            <a:pPr marL="0" indent="0">
              <a:buNone/>
            </a:pPr>
            <a:r>
              <a:rPr lang="es-ES" i="1" dirty="0" smtClean="0"/>
              <a:t>La viña es el mundo entero, y hay que trabajar en todas partes. Hay lugares que ahora son un desierto moral, y que tienen que convertirse en jardines del Señor. Es necesario cultivar los lugares desolados de la tierra para que puedan reverdecer y florecer como la rosa. Hombres inspirados por el Espíritu Santo deben trabajar en nuevos territorios. Hay que establecer nuevas iglesias y grupos. Es necesario que haya representantes de la verdad presente en todas las ciudades y hasta en los lugares más remotos del mundo. La gloria de la verdad de Dios debe resplandecer en toda la tierra </a:t>
            </a:r>
            <a:r>
              <a:rPr lang="es-ES" dirty="0" smtClean="0"/>
              <a:t>(</a:t>
            </a:r>
            <a:r>
              <a:rPr lang="es-ES" i="1" dirty="0" smtClean="0"/>
              <a:t>Testimonios para la iglesia</a:t>
            </a:r>
            <a:r>
              <a:rPr lang="es-ES" dirty="0" smtClean="0"/>
              <a:t>, t. 6, p. 32).</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La iglesia como centro de envío</a:t>
            </a:r>
            <a:endParaRPr lang="pt-BR" dirty="0"/>
          </a:p>
        </p:txBody>
      </p:sp>
      <p:sp>
        <p:nvSpPr>
          <p:cNvPr id="3" name="Espaço Reservado para Conteúdo 2"/>
          <p:cNvSpPr>
            <a:spLocks noGrp="1"/>
          </p:cNvSpPr>
          <p:nvPr>
            <p:ph idx="1"/>
          </p:nvPr>
        </p:nvSpPr>
        <p:spPr/>
        <p:txBody>
          <a:bodyPr/>
          <a:lstStyle/>
          <a:p>
            <a:r>
              <a:rPr lang="es-ES" i="1" dirty="0" smtClean="0"/>
              <a:t>“En nuestras iglesias deben organizarse grupos para el servicio” </a:t>
            </a:r>
            <a:r>
              <a:rPr lang="es-ES" dirty="0" smtClean="0"/>
              <a:t>(</a:t>
            </a:r>
            <a:r>
              <a:rPr lang="es-ES" i="1" dirty="0" smtClean="0"/>
              <a:t>El evangelismo</a:t>
            </a:r>
            <a:r>
              <a:rPr lang="es-ES" dirty="0" smtClean="0"/>
              <a:t>, p. 88). </a:t>
            </a:r>
            <a:endParaRPr lang="pt-BR" dirty="0" smtClean="0"/>
          </a:p>
          <a:p>
            <a:r>
              <a:rPr lang="es-ES" dirty="0" smtClean="0"/>
              <a:t>Las iglesias son centros de envío por excelencia, envían parejas misioneras y </a:t>
            </a:r>
            <a:r>
              <a:rPr lang="es-ES" i="1" dirty="0" smtClean="0"/>
              <a:t>Grupos pequeños</a:t>
            </a:r>
            <a:r>
              <a:rPr lang="es-ES" dirty="0" smtClean="0"/>
              <a:t>. La orden es salir, no quedarse allí.</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95536" y="1412776"/>
            <a:ext cx="8229600" cy="4525963"/>
          </a:xfrm>
        </p:spPr>
        <p:txBody>
          <a:bodyPr>
            <a:normAutofit fontScale="85000" lnSpcReduction="20000"/>
          </a:bodyPr>
          <a:lstStyle/>
          <a:p>
            <a:r>
              <a:rPr lang="es-ES" i="1" dirty="0" smtClean="0"/>
              <a:t>“Grupos pequeños deben ir a cumplir la obra que Cristo asignó a sus discípulos”</a:t>
            </a:r>
            <a:r>
              <a:rPr lang="es-ES" dirty="0" smtClean="0"/>
              <a:t> (</a:t>
            </a:r>
            <a:r>
              <a:rPr lang="es-ES" i="1" dirty="0" smtClean="0"/>
              <a:t>El ministerio de la bondad</a:t>
            </a:r>
            <a:r>
              <a:rPr lang="es-ES" dirty="0" smtClean="0"/>
              <a:t>, p. 137). </a:t>
            </a:r>
            <a:endParaRPr lang="pt-BR" dirty="0" smtClean="0"/>
          </a:p>
          <a:p>
            <a:pPr>
              <a:buNone/>
            </a:pPr>
            <a:r>
              <a:rPr lang="es-ES" dirty="0" smtClean="0"/>
              <a:t> </a:t>
            </a:r>
            <a:endParaRPr lang="pt-BR" dirty="0" smtClean="0"/>
          </a:p>
          <a:p>
            <a:r>
              <a:rPr lang="es-ES" i="1" dirty="0" smtClean="0"/>
              <a:t>“Cristo buscaba a la gente dondequiera que se hallaban y presentaba delante de ellos las grandes verdades relativas a su reino. Mientras iba de un lugar a otro, bendecía y consolaba a los sufrientes y sanaba a los enfermos. Esta es nuestra obra. Grupos pequeños deben salir a realizar el trabajo que Cristo les encomendó a sus discípulos”</a:t>
            </a:r>
            <a:r>
              <a:rPr lang="es-ES" dirty="0" smtClean="0"/>
              <a:t> </a:t>
            </a:r>
            <a:r>
              <a:rPr lang="es-ES" b="1" dirty="0" smtClean="0"/>
              <a:t>(</a:t>
            </a:r>
            <a:r>
              <a:rPr lang="es-ES" b="1" i="1" dirty="0" smtClean="0"/>
              <a:t>Consejos sobre la salud</a:t>
            </a:r>
            <a:r>
              <a:rPr lang="es-ES" b="1" dirty="0" smtClean="0"/>
              <a:t>, p. 501). </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Jesús dio ejemplo de cómo establecer iglesias comenzando por un grupo pequeño</a:t>
            </a:r>
            <a:endParaRPr lang="pt-BR" dirty="0"/>
          </a:p>
        </p:txBody>
      </p:sp>
      <p:sp>
        <p:nvSpPr>
          <p:cNvPr id="3" name="Espaço Reservado para Conteúdo 2"/>
          <p:cNvSpPr>
            <a:spLocks noGrp="1"/>
          </p:cNvSpPr>
          <p:nvPr>
            <p:ph idx="1"/>
          </p:nvPr>
        </p:nvSpPr>
        <p:spPr>
          <a:xfrm>
            <a:off x="457200" y="1988840"/>
            <a:ext cx="8229600" cy="4137323"/>
          </a:xfrm>
        </p:spPr>
        <p:txBody>
          <a:bodyPr/>
          <a:lstStyle/>
          <a:p>
            <a:r>
              <a:rPr lang="es-ES" dirty="0" smtClean="0"/>
              <a:t>Jesús consideraba al grupo pequeño de discípulos una comunidad embrionaria o iglesia.</a:t>
            </a:r>
            <a:endParaRPr lang="pt-BR" dirty="0" smtClean="0"/>
          </a:p>
          <a:p>
            <a:r>
              <a:rPr lang="es-ES" dirty="0" smtClean="0"/>
              <a:t> </a:t>
            </a:r>
            <a:r>
              <a:rPr lang="es-ES" dirty="0" err="1" smtClean="0"/>
              <a:t>Mat.</a:t>
            </a:r>
            <a:r>
              <a:rPr lang="es-ES" dirty="0" smtClean="0"/>
              <a:t> 18:17 La llama “</a:t>
            </a:r>
            <a:r>
              <a:rPr lang="es-ES" i="1" dirty="0" err="1" smtClean="0"/>
              <a:t>ecclesia</a:t>
            </a:r>
            <a:r>
              <a:rPr lang="es-ES" dirty="0" smtClean="0"/>
              <a:t>”.</a:t>
            </a:r>
            <a:endParaRPr lang="pt-BR" dirty="0" smtClean="0"/>
          </a:p>
          <a:p>
            <a:r>
              <a:rPr lang="es-ES" dirty="0" smtClean="0"/>
              <a:t>El grupo pequeño es la comunidad embrionaria de una iglesia.</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El apóstol Pablo establecía iglesias a través de equipos</a:t>
            </a:r>
            <a:endParaRPr lang="pt-BR" dirty="0"/>
          </a:p>
        </p:txBody>
      </p:sp>
      <p:sp>
        <p:nvSpPr>
          <p:cNvPr id="3" name="Espaço Reservado para Conteúdo 2"/>
          <p:cNvSpPr>
            <a:spLocks noGrp="1"/>
          </p:cNvSpPr>
          <p:nvPr>
            <p:ph idx="1"/>
          </p:nvPr>
        </p:nvSpPr>
        <p:spPr>
          <a:xfrm>
            <a:off x="467544" y="1412776"/>
            <a:ext cx="8229600" cy="4525963"/>
          </a:xfrm>
        </p:spPr>
        <p:txBody>
          <a:bodyPr>
            <a:normAutofit fontScale="92500"/>
          </a:bodyPr>
          <a:lstStyle/>
          <a:p>
            <a:r>
              <a:rPr lang="es-ES" dirty="0" smtClean="0"/>
              <a:t>Los plantadores de iglesia trabajan en equipos y desarrollan grupos ministeriales locales.</a:t>
            </a:r>
            <a:endParaRPr lang="pt-BR" dirty="0" smtClean="0"/>
          </a:p>
          <a:p>
            <a:r>
              <a:rPr lang="es-ES" dirty="0" smtClean="0"/>
              <a:t>Pablo se asoció a Bernabé y más tarde formó y dirigió varios equipos, reuniendo constantemente grupos por la causa del evangelio.  </a:t>
            </a:r>
            <a:endParaRPr lang="pt-BR" dirty="0" smtClean="0"/>
          </a:p>
          <a:p>
            <a:r>
              <a:rPr lang="es-ES" dirty="0" smtClean="0"/>
              <a:t>El uso de equipos es un claro patrón en Hechos. En realidad, es raro encontrar a los primeros apóstoles involucrados solitariamente en el ministerio.</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1161</Words>
  <Application>Microsoft Office PowerPoint</Application>
  <PresentationFormat>Apresentação na tela (4:3)</PresentationFormat>
  <Paragraphs>61</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Tema do Office</vt:lpstr>
      <vt:lpstr>Slide 1</vt:lpstr>
      <vt:lpstr>Slide 2</vt:lpstr>
      <vt:lpstr>Slide 3</vt:lpstr>
      <vt:lpstr>Slide 4</vt:lpstr>
      <vt:lpstr>El propósito de Dios es multiplicar su Iglesia</vt:lpstr>
      <vt:lpstr>La iglesia como centro de envío</vt:lpstr>
      <vt:lpstr>Slide 7</vt:lpstr>
      <vt:lpstr>Jesús dio ejemplo de cómo establecer iglesias comenzando por un grupo pequeño</vt:lpstr>
      <vt:lpstr>El apóstol Pablo establecía iglesias a través de equipos</vt:lpstr>
      <vt:lpstr>Slide 10</vt:lpstr>
      <vt:lpstr>La importancia del trabajo en grupo</vt:lpstr>
      <vt:lpstr>Slide 12</vt:lpstr>
      <vt:lpstr>Slide 13</vt:lpstr>
      <vt:lpstr>Existen dos maneras de lograr que el GP sea la base de una pequeña iglesia</vt:lpstr>
      <vt:lpstr>Factores importantes del trabajo de los GP como base de la plantación de iglesias</vt:lpstr>
      <vt:lpstr>Slide 16</vt:lpstr>
      <vt:lpstr>2. Factor de la estrategia</vt:lpstr>
      <vt:lpstr>3. Factor ética y la disciplina del grupo pequeño plantador</vt:lpstr>
      <vt:lpstr>4. Factor orden y unidad</vt:lpstr>
      <vt:lpstr>Slide 20</vt:lpstr>
      <vt:lpstr>5. Factor compromiso</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cristina.moran</cp:lastModifiedBy>
  <cp:revision>15</cp:revision>
  <dcterms:created xsi:type="dcterms:W3CDTF">2013-04-24T18:00:29Z</dcterms:created>
  <dcterms:modified xsi:type="dcterms:W3CDTF">2013-05-20T22:58:53Z</dcterms:modified>
</cp:coreProperties>
</file>