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257" r:id="rId3"/>
    <p:sldId id="260" r:id="rId4"/>
    <p:sldId id="266" r:id="rId5"/>
    <p:sldId id="265" r:id="rId6"/>
    <p:sldId id="264" r:id="rId7"/>
    <p:sldId id="263" r:id="rId8"/>
    <p:sldId id="262" r:id="rId9"/>
    <p:sldId id="267" r:id="rId10"/>
    <p:sldId id="268" r:id="rId11"/>
    <p:sldId id="269" r:id="rId12"/>
    <p:sldId id="274" r:id="rId13"/>
    <p:sldId id="273" r:id="rId14"/>
    <p:sldId id="272" r:id="rId15"/>
    <p:sldId id="271" r:id="rId16"/>
    <p:sldId id="278" r:id="rId1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B58157-0C24-4502-A689-0BECF500CECE}" type="datetimeFigureOut">
              <a:rPr lang="en-US" smtClean="0"/>
              <a:pPr/>
              <a:t>5/23/2013</a:t>
            </a:fld>
            <a:endParaRPr lang="en-US"/>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69CA1-978E-476F-802B-9BA26B0DBD16}" type="slidenum">
              <a:rPr lang="en-US" smtClean="0"/>
              <a:pPr/>
              <a:t>‹Nº›</a:t>
            </a:fld>
            <a:endParaRPr lang="en-US"/>
          </a:p>
        </p:txBody>
      </p:sp>
    </p:spTree>
    <p:extLst>
      <p:ext uri="{BB962C8B-B14F-4D97-AF65-F5344CB8AC3E}">
        <p14:creationId xmlns:p14="http://schemas.microsoft.com/office/powerpoint/2010/main" val="2583859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en-US" dirty="0"/>
          </a:p>
        </p:txBody>
      </p:sp>
      <p:sp>
        <p:nvSpPr>
          <p:cNvPr id="4" name="Espaço Reservado para Número de Slide 3"/>
          <p:cNvSpPr>
            <a:spLocks noGrp="1"/>
          </p:cNvSpPr>
          <p:nvPr>
            <p:ph type="sldNum" sz="quarter" idx="10"/>
          </p:nvPr>
        </p:nvSpPr>
        <p:spPr/>
        <p:txBody>
          <a:bodyPr/>
          <a:lstStyle/>
          <a:p>
            <a:fld id="{EAC69CA1-978E-476F-802B-9BA26B0DBD16}"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en-US" dirty="0"/>
          </a:p>
        </p:txBody>
      </p:sp>
      <p:sp>
        <p:nvSpPr>
          <p:cNvPr id="4" name="Espaço Reservado para Número de Slide 3"/>
          <p:cNvSpPr>
            <a:spLocks noGrp="1"/>
          </p:cNvSpPr>
          <p:nvPr>
            <p:ph type="sldNum" sz="quarter" idx="10"/>
          </p:nvPr>
        </p:nvSpPr>
        <p:spPr/>
        <p:txBody>
          <a:bodyPr/>
          <a:lstStyle/>
          <a:p>
            <a:fld id="{EAC69CA1-978E-476F-802B-9BA26B0DBD16}"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AF2E3084-72C9-4F7D-9FDF-CE7310AED601}" type="datetimeFigureOut">
              <a:rPr lang="pt-BR" smtClean="0"/>
              <a:pPr/>
              <a:t>23/05/2013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DC9537B-72CE-4646-8514-E0788F017567}"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F2E3084-72C9-4F7D-9FDF-CE7310AED601}" type="datetimeFigureOut">
              <a:rPr lang="pt-BR" smtClean="0"/>
              <a:pPr/>
              <a:t>23/05/2013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DC9537B-72CE-4646-8514-E0788F017567}"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F2E3084-72C9-4F7D-9FDF-CE7310AED601}" type="datetimeFigureOut">
              <a:rPr lang="pt-BR" smtClean="0"/>
              <a:pPr/>
              <a:t>23/05/2013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DC9537B-72CE-4646-8514-E0788F017567}"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F2E3084-72C9-4F7D-9FDF-CE7310AED601}" type="datetimeFigureOut">
              <a:rPr lang="pt-BR" smtClean="0"/>
              <a:pPr/>
              <a:t>23/05/2013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DC9537B-72CE-4646-8514-E0788F017567}"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AF2E3084-72C9-4F7D-9FDF-CE7310AED601}" type="datetimeFigureOut">
              <a:rPr lang="pt-BR" smtClean="0"/>
              <a:pPr/>
              <a:t>23/05/2013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DC9537B-72CE-4646-8514-E0788F017567}"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AF2E3084-72C9-4F7D-9FDF-CE7310AED601}" type="datetimeFigureOut">
              <a:rPr lang="pt-BR" smtClean="0"/>
              <a:pPr/>
              <a:t>23/05/2013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DC9537B-72CE-4646-8514-E0788F017567}"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AF2E3084-72C9-4F7D-9FDF-CE7310AED601}" type="datetimeFigureOut">
              <a:rPr lang="pt-BR" smtClean="0"/>
              <a:pPr/>
              <a:t>23/05/2013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DC9537B-72CE-4646-8514-E0788F017567}"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AF2E3084-72C9-4F7D-9FDF-CE7310AED601}" type="datetimeFigureOut">
              <a:rPr lang="pt-BR" smtClean="0"/>
              <a:pPr/>
              <a:t>23/05/2013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DC9537B-72CE-4646-8514-E0788F017567}"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F2E3084-72C9-4F7D-9FDF-CE7310AED601}" type="datetimeFigureOut">
              <a:rPr lang="pt-BR" smtClean="0"/>
              <a:pPr/>
              <a:t>23/05/2013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DC9537B-72CE-4646-8514-E0788F017567}"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AF2E3084-72C9-4F7D-9FDF-CE7310AED601}" type="datetimeFigureOut">
              <a:rPr lang="pt-BR" smtClean="0"/>
              <a:pPr/>
              <a:t>23/05/2013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DC9537B-72CE-4646-8514-E0788F017567}"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AF2E3084-72C9-4F7D-9FDF-CE7310AED601}" type="datetimeFigureOut">
              <a:rPr lang="pt-BR" smtClean="0"/>
              <a:pPr/>
              <a:t>23/05/2013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DC9537B-72CE-4646-8514-E0788F017567}"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E3084-72C9-4F7D-9FDF-CE7310AED601}" type="datetimeFigureOut">
              <a:rPr lang="pt-BR" smtClean="0"/>
              <a:pPr/>
              <a:t>23/05/2013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C9537B-72CE-4646-8514-E0788F017567}"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467544" y="476672"/>
            <a:ext cx="8229600" cy="187220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PE" sz="3200" b="1" i="0" u="sng" strike="noStrike" kern="1200" cap="none" spc="0" normalizeH="0" baseline="0" dirty="0" smtClean="0">
                <a:ln>
                  <a:noFill/>
                </a:ln>
                <a:solidFill>
                  <a:srgbClr val="0070C0"/>
                </a:solidFill>
                <a:effectLst/>
                <a:uLnTx/>
                <a:uFillTx/>
                <a:latin typeface="+mj-lt"/>
                <a:ea typeface="+mj-ea"/>
                <a:cs typeface="+mj-cs"/>
              </a:rPr>
              <a:t>PROCESO DE INTEGRACIÓN</a:t>
            </a:r>
            <a:r>
              <a:rPr kumimoji="0" lang="es-PE" sz="3200" b="1" i="0" u="none" strike="noStrike" kern="1200" cap="none" spc="0" normalizeH="0" baseline="0" dirty="0" smtClean="0">
                <a:ln>
                  <a:noFill/>
                </a:ln>
                <a:solidFill>
                  <a:srgbClr val="0070C0"/>
                </a:solidFill>
                <a:effectLst/>
                <a:uLnTx/>
                <a:uFillTx/>
                <a:latin typeface="+mj-lt"/>
                <a:ea typeface="+mj-ea"/>
                <a:cs typeface="+mj-cs"/>
              </a:rPr>
              <a:t/>
            </a:r>
            <a:br>
              <a:rPr kumimoji="0" lang="es-PE" sz="3200" b="1" i="0" u="none" strike="noStrike" kern="1200" cap="none" spc="0" normalizeH="0" baseline="0" dirty="0" smtClean="0">
                <a:ln>
                  <a:noFill/>
                </a:ln>
                <a:solidFill>
                  <a:srgbClr val="0070C0"/>
                </a:solidFill>
                <a:effectLst/>
                <a:uLnTx/>
                <a:uFillTx/>
                <a:latin typeface="+mj-lt"/>
                <a:ea typeface="+mj-ea"/>
                <a:cs typeface="+mj-cs"/>
              </a:rPr>
            </a:br>
            <a:r>
              <a:rPr kumimoji="0" lang="es-PE" sz="3200" b="1" i="0" u="none" strike="noStrike" kern="1200" cap="none" spc="0" normalizeH="0" baseline="0" dirty="0" smtClean="0">
                <a:ln>
                  <a:noFill/>
                </a:ln>
                <a:solidFill>
                  <a:srgbClr val="0070C0"/>
                </a:solidFill>
                <a:effectLst/>
                <a:uLnTx/>
                <a:uFillTx/>
                <a:latin typeface="+mj-lt"/>
                <a:ea typeface="+mj-ea"/>
                <a:cs typeface="+mj-cs"/>
              </a:rPr>
              <a:t>Escuela Sabática y los Grupos Pequeños</a:t>
            </a:r>
            <a:endParaRPr kumimoji="0" lang="es-PE" sz="3200" b="0" i="0" u="none" strike="noStrike" kern="1200" cap="none" spc="0" normalizeH="0" baseline="0" dirty="0">
              <a:ln w="19050">
                <a:solidFill>
                  <a:schemeClr val="tx1"/>
                </a:solidFill>
                <a:prstDash val="solid"/>
              </a:ln>
              <a:solidFill>
                <a:srgbClr val="0070C0"/>
              </a:solidFill>
              <a:effectLst/>
              <a:uLnTx/>
              <a:uFillTx/>
              <a:latin typeface="+mj-lt"/>
              <a:ea typeface="+mj-ea"/>
              <a:cs typeface="+mj-cs"/>
            </a:endParaRPr>
          </a:p>
        </p:txBody>
      </p:sp>
      <p:sp>
        <p:nvSpPr>
          <p:cNvPr id="6" name="Retângulo 5"/>
          <p:cNvSpPr/>
          <p:nvPr/>
        </p:nvSpPr>
        <p:spPr>
          <a:xfrm>
            <a:off x="467544" y="2276872"/>
            <a:ext cx="8352928" cy="3539430"/>
          </a:xfrm>
          <a:prstGeom prst="rect">
            <a:avLst/>
          </a:prstGeom>
        </p:spPr>
        <p:txBody>
          <a:bodyPr wrap="square">
            <a:spAutoFit/>
          </a:bodyPr>
          <a:lstStyle/>
          <a:p>
            <a:r>
              <a:rPr lang="es-PE" sz="2800" b="1" dirty="0" smtClean="0">
                <a:solidFill>
                  <a:srgbClr val="C00000"/>
                </a:solidFill>
              </a:rPr>
              <a:t>Visión Pastoral</a:t>
            </a:r>
            <a:r>
              <a:rPr lang="es-PE" sz="2800" dirty="0" smtClean="0">
                <a:solidFill>
                  <a:srgbClr val="C00000"/>
                </a:solidFill>
              </a:rPr>
              <a:t> </a:t>
            </a:r>
            <a:r>
              <a:rPr lang="es-PE" sz="2800" dirty="0" smtClean="0"/>
              <a:t>– Es imprescindible que la visión se apodere del pastor en primer lugar.</a:t>
            </a:r>
          </a:p>
          <a:p>
            <a:endParaRPr lang="es-PE" sz="2800" dirty="0" smtClean="0"/>
          </a:p>
          <a:p>
            <a:r>
              <a:rPr lang="es-PE" sz="2800" b="1" dirty="0" smtClean="0">
                <a:solidFill>
                  <a:srgbClr val="C00000"/>
                </a:solidFill>
              </a:rPr>
              <a:t>Visión de Liderazgo </a:t>
            </a:r>
            <a:r>
              <a:rPr lang="es-PE" sz="2800" b="1" dirty="0" smtClean="0"/>
              <a:t>- </a:t>
            </a:r>
            <a:r>
              <a:rPr lang="es-PE" sz="2800" dirty="0" smtClean="0"/>
              <a:t>Convocar a los líderes de GP, coordinadores, directiva de la Escuela Sabática y profesores para un encuentro (Foro) para transmitir la visión de integración de las Unidades de Acción y los </a:t>
            </a:r>
            <a:r>
              <a:rPr lang="es-PE" sz="2800" dirty="0" err="1" smtClean="0"/>
              <a:t>GPs.</a:t>
            </a:r>
            <a:endParaRPr lang="es-PE"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ox(in)">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395536" y="548680"/>
            <a:ext cx="8229600" cy="187220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PE" sz="3200" b="1" i="0" u="sng" strike="noStrike" kern="1200" cap="none" spc="0" normalizeH="0" baseline="0" dirty="0" smtClean="0">
                <a:ln>
                  <a:noFill/>
                </a:ln>
                <a:solidFill>
                  <a:srgbClr val="0070C0"/>
                </a:solidFill>
                <a:effectLst/>
                <a:uLnTx/>
                <a:uFillTx/>
                <a:latin typeface="+mj-lt"/>
                <a:ea typeface="+mj-ea"/>
                <a:cs typeface="+mj-cs"/>
              </a:rPr>
              <a:t>PROCESO</a:t>
            </a:r>
            <a:r>
              <a:rPr kumimoji="0" lang="es-PE" sz="3200" b="1" i="0" u="sng" strike="noStrike" kern="1200" cap="none" spc="0" normalizeH="0" dirty="0" smtClean="0">
                <a:ln>
                  <a:noFill/>
                </a:ln>
                <a:solidFill>
                  <a:srgbClr val="0070C0"/>
                </a:solidFill>
                <a:effectLst/>
                <a:uLnTx/>
                <a:uFillTx/>
                <a:latin typeface="+mj-lt"/>
                <a:ea typeface="+mj-ea"/>
                <a:cs typeface="+mj-cs"/>
              </a:rPr>
              <a:t> DE INTEGRACIÓN</a:t>
            </a:r>
            <a:r>
              <a:rPr kumimoji="0" lang="es-PE" sz="3200" b="1" i="0" u="none" strike="noStrike" kern="1200" cap="none" spc="0" normalizeH="0" baseline="0" dirty="0" smtClean="0">
                <a:ln>
                  <a:noFill/>
                </a:ln>
                <a:solidFill>
                  <a:srgbClr val="0070C0"/>
                </a:solidFill>
                <a:effectLst/>
                <a:uLnTx/>
                <a:uFillTx/>
                <a:latin typeface="+mj-lt"/>
                <a:ea typeface="+mj-ea"/>
                <a:cs typeface="+mj-cs"/>
              </a:rPr>
              <a:t/>
            </a:r>
            <a:br>
              <a:rPr kumimoji="0" lang="es-PE" sz="3200" b="1" i="0" u="none" strike="noStrike" kern="1200" cap="none" spc="0" normalizeH="0" baseline="0" dirty="0" smtClean="0">
                <a:ln>
                  <a:noFill/>
                </a:ln>
                <a:solidFill>
                  <a:srgbClr val="0070C0"/>
                </a:solidFill>
                <a:effectLst/>
                <a:uLnTx/>
                <a:uFillTx/>
                <a:latin typeface="+mj-lt"/>
                <a:ea typeface="+mj-ea"/>
                <a:cs typeface="+mj-cs"/>
              </a:rPr>
            </a:br>
            <a:r>
              <a:rPr kumimoji="0" lang="es-PE" sz="3200" b="1" i="0" u="none" strike="noStrike" kern="1200" cap="none" spc="0" normalizeH="0" baseline="0" dirty="0" smtClean="0">
                <a:ln>
                  <a:noFill/>
                </a:ln>
                <a:solidFill>
                  <a:srgbClr val="0070C0"/>
                </a:solidFill>
                <a:effectLst/>
                <a:uLnTx/>
                <a:uFillTx/>
                <a:latin typeface="+mj-lt"/>
                <a:ea typeface="+mj-ea"/>
                <a:cs typeface="+mj-cs"/>
              </a:rPr>
              <a:t>Escuela</a:t>
            </a:r>
            <a:r>
              <a:rPr kumimoji="0" lang="es-PE" sz="3200" b="1" i="0" u="none" strike="noStrike" kern="1200" cap="none" spc="0" normalizeH="0" dirty="0" smtClean="0">
                <a:ln>
                  <a:noFill/>
                </a:ln>
                <a:solidFill>
                  <a:srgbClr val="0070C0"/>
                </a:solidFill>
                <a:effectLst/>
                <a:uLnTx/>
                <a:uFillTx/>
                <a:latin typeface="+mj-lt"/>
                <a:ea typeface="+mj-ea"/>
                <a:cs typeface="+mj-cs"/>
              </a:rPr>
              <a:t> Sabática y los Grupos Pequeños</a:t>
            </a:r>
            <a:endParaRPr kumimoji="0" lang="es-PE" sz="3200" b="0" i="0" u="none" strike="noStrike" kern="1200" cap="none" spc="0" normalizeH="0" baseline="0" dirty="0">
              <a:ln w="19050">
                <a:solidFill>
                  <a:schemeClr val="tx1"/>
                </a:solidFill>
                <a:prstDash val="solid"/>
              </a:ln>
              <a:solidFill>
                <a:srgbClr val="0070C0"/>
              </a:solidFill>
              <a:effectLst/>
              <a:uLnTx/>
              <a:uFillTx/>
              <a:latin typeface="+mj-lt"/>
              <a:ea typeface="+mj-ea"/>
              <a:cs typeface="+mj-cs"/>
            </a:endParaRPr>
          </a:p>
        </p:txBody>
      </p:sp>
      <p:sp>
        <p:nvSpPr>
          <p:cNvPr id="6" name="Retângulo 5"/>
          <p:cNvSpPr/>
          <p:nvPr/>
        </p:nvSpPr>
        <p:spPr>
          <a:xfrm>
            <a:off x="467544" y="2564904"/>
            <a:ext cx="8352928" cy="1815882"/>
          </a:xfrm>
          <a:prstGeom prst="rect">
            <a:avLst/>
          </a:prstGeom>
        </p:spPr>
        <p:txBody>
          <a:bodyPr wrap="square">
            <a:spAutoFit/>
          </a:bodyPr>
          <a:lstStyle/>
          <a:p>
            <a:r>
              <a:rPr lang="es-PE" sz="2800" b="1" dirty="0" smtClean="0">
                <a:solidFill>
                  <a:srgbClr val="C00000"/>
                </a:solidFill>
              </a:rPr>
              <a:t>Visión de la Iglesia</a:t>
            </a:r>
            <a:r>
              <a:rPr lang="es-PE" sz="2800" dirty="0" smtClean="0"/>
              <a:t>- Comunicar la visión y los puntos comunes que hay entre la Escuela Sabática y los Grupos Pequeños a la iglesia.  Este sábado será especial y debe ser preparado con mucha anticipación.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ox(i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CaixaDeTexto 4"/>
          <p:cNvSpPr txBox="1"/>
          <p:nvPr/>
        </p:nvSpPr>
        <p:spPr>
          <a:xfrm>
            <a:off x="3275856" y="980728"/>
            <a:ext cx="2592288" cy="646331"/>
          </a:xfrm>
          <a:prstGeom prst="rect">
            <a:avLst/>
          </a:prstGeom>
          <a:noFill/>
        </p:spPr>
        <p:txBody>
          <a:bodyPr wrap="square" rtlCol="0">
            <a:spAutoFit/>
          </a:bodyPr>
          <a:lstStyle/>
          <a:p>
            <a:pPr algn="ctr"/>
            <a:r>
              <a:rPr lang="es-PE" sz="3600" b="1" dirty="0" smtClean="0">
                <a:solidFill>
                  <a:srgbClr val="0070C0"/>
                </a:solidFill>
                <a:latin typeface="Arial Narrow" pitchFamily="34" charset="0"/>
              </a:rPr>
              <a:t>Ventajas:</a:t>
            </a:r>
            <a:endParaRPr lang="es-PE" sz="3600" dirty="0"/>
          </a:p>
        </p:txBody>
      </p:sp>
      <p:sp>
        <p:nvSpPr>
          <p:cNvPr id="6" name="Título 1"/>
          <p:cNvSpPr txBox="1">
            <a:spLocks/>
          </p:cNvSpPr>
          <p:nvPr/>
        </p:nvSpPr>
        <p:spPr>
          <a:xfrm>
            <a:off x="395536" y="1628800"/>
            <a:ext cx="8229600" cy="424847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600" b="1" i="0" u="none" strike="noStrike" kern="1200" cap="none" spc="0" normalizeH="0" baseline="0" noProof="0" dirty="0" smtClean="0">
                <a:ln>
                  <a:noFill/>
                </a:ln>
                <a:solidFill>
                  <a:srgbClr val="C00000"/>
                </a:solidFill>
                <a:effectLst/>
                <a:uLnTx/>
                <a:uFillTx/>
                <a:latin typeface="+mj-lt"/>
                <a:ea typeface="+mj-ea"/>
                <a:cs typeface="+mj-cs"/>
              </a:rPr>
              <a:t>1.  </a:t>
            </a:r>
            <a:r>
              <a:rPr kumimoji="0" lang="es-PE" sz="3600" b="1" i="0" u="none" strike="noStrike" kern="1200" cap="none" spc="0" normalizeH="0" baseline="0" noProof="0" dirty="0" smtClean="0">
                <a:ln>
                  <a:noFill/>
                </a:ln>
                <a:solidFill>
                  <a:srgbClr val="C00000"/>
                </a:solidFill>
                <a:effectLst/>
                <a:uLnTx/>
                <a:uFillTx/>
                <a:latin typeface="+mj-lt"/>
                <a:ea typeface="+mj-ea"/>
                <a:cs typeface="+mj-cs"/>
              </a:rPr>
              <a:t>Unificación de los grupos </a:t>
            </a:r>
            <a:r>
              <a:rPr kumimoji="0" lang="es-PE" sz="3600" b="0" i="0" u="none" strike="noStrike" kern="1200" cap="none" spc="0" normalizeH="0" baseline="0" noProof="0" dirty="0" smtClean="0">
                <a:ln>
                  <a:noFill/>
                </a:ln>
                <a:solidFill>
                  <a:schemeClr val="tx1"/>
                </a:solidFill>
                <a:effectLst/>
                <a:uLnTx/>
                <a:uFillTx/>
                <a:latin typeface="+mj-lt"/>
                <a:ea typeface="+mj-ea"/>
                <a:cs typeface="+mj-cs"/>
              </a:rPr>
              <a:t/>
            </a:r>
            <a:br>
              <a:rPr kumimoji="0" lang="es-PE" sz="3600" b="0" i="0" u="none" strike="noStrike" kern="1200" cap="none" spc="0" normalizeH="0" baseline="0" noProof="0" dirty="0" smtClean="0">
                <a:ln>
                  <a:noFill/>
                </a:ln>
                <a:solidFill>
                  <a:schemeClr val="tx1"/>
                </a:solidFill>
                <a:effectLst/>
                <a:uLnTx/>
                <a:uFillTx/>
                <a:latin typeface="+mj-lt"/>
                <a:ea typeface="+mj-ea"/>
                <a:cs typeface="+mj-cs"/>
              </a:rPr>
            </a:br>
            <a:r>
              <a:rPr kumimoji="0" lang="es-PE" sz="3600" b="0" i="0" u="none" strike="noStrike" kern="1200" cap="none" spc="0" normalizeH="0" baseline="0" noProof="0" dirty="0" smtClean="0">
                <a:ln>
                  <a:noFill/>
                </a:ln>
                <a:solidFill>
                  <a:schemeClr val="tx1"/>
                </a:solidFill>
                <a:effectLst/>
                <a:uLnTx/>
                <a:uFillTx/>
                <a:latin typeface="+mj-lt"/>
                <a:ea typeface="+mj-ea"/>
                <a:cs typeface="+mj-cs"/>
              </a:rPr>
              <a:t>El grupo formado </a:t>
            </a:r>
            <a:r>
              <a:rPr lang="es-PE" sz="3600" dirty="0" smtClean="0">
                <a:latin typeface="+mj-lt"/>
                <a:ea typeface="+mj-ea"/>
                <a:cs typeface="+mj-cs"/>
              </a:rPr>
              <a:t>y actuante será la unidad de acción el sábado por la mañana.  O sea, las personas ya tienen afinidad y poseen el aspecto relacional.  Viven cerca unas de las otras y se pueden encontrar con más facilidad.</a:t>
            </a:r>
            <a:endParaRPr kumimoji="0" lang="es-PE" sz="4000" b="0" i="0" u="none" strike="noStrike" kern="1200" cap="none" spc="0" normalizeH="0" baseline="0" noProof="0" dirty="0">
              <a:ln w="19050">
                <a:solidFill>
                  <a:schemeClr val="tx1"/>
                </a:solidFill>
                <a:prstDash val="solid"/>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395536" y="692696"/>
            <a:ext cx="8229600" cy="5184576"/>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PE" sz="4000" b="1" i="0" u="none" strike="noStrike" kern="1200" cap="none" spc="0" normalizeH="0" baseline="0" dirty="0" smtClean="0">
                <a:ln>
                  <a:noFill/>
                </a:ln>
                <a:solidFill>
                  <a:srgbClr val="0070C0"/>
                </a:solidFill>
                <a:effectLst/>
                <a:uLnTx/>
                <a:uFillTx/>
                <a:latin typeface="Arial Narrow" pitchFamily="34" charset="0"/>
                <a:ea typeface="+mj-ea"/>
                <a:cs typeface="+mj-cs"/>
              </a:rPr>
              <a:t>Ventajas:</a:t>
            </a:r>
            <a:r>
              <a:rPr kumimoji="0" lang="es-PE" sz="4000" b="1" i="0" u="none" strike="noStrike" kern="1200" cap="none" spc="0" normalizeH="0" baseline="0" dirty="0" smtClean="0">
                <a:ln>
                  <a:noFill/>
                </a:ln>
                <a:solidFill>
                  <a:schemeClr val="tx1"/>
                </a:solidFill>
                <a:effectLst/>
                <a:uLnTx/>
                <a:uFillTx/>
                <a:latin typeface="Arial Narrow" pitchFamily="34" charset="0"/>
                <a:ea typeface="+mj-ea"/>
                <a:cs typeface="+mj-cs"/>
              </a:rPr>
              <a:t/>
            </a:r>
            <a:br>
              <a:rPr kumimoji="0" lang="es-PE" sz="4000" b="1" i="0" u="none" strike="noStrike" kern="1200" cap="none" spc="0" normalizeH="0" baseline="0" dirty="0" smtClean="0">
                <a:ln>
                  <a:noFill/>
                </a:ln>
                <a:solidFill>
                  <a:schemeClr val="tx1"/>
                </a:solidFill>
                <a:effectLst/>
                <a:uLnTx/>
                <a:uFillTx/>
                <a:latin typeface="Arial Narrow" pitchFamily="34" charset="0"/>
                <a:ea typeface="+mj-ea"/>
                <a:cs typeface="+mj-cs"/>
              </a:rPr>
            </a:br>
            <a:r>
              <a:rPr kumimoji="0" lang="es-PE" sz="4000" b="1" i="0" u="none" strike="noStrike" kern="1200" cap="none" spc="0" normalizeH="0" baseline="0" dirty="0" smtClean="0">
                <a:ln>
                  <a:noFill/>
                </a:ln>
                <a:solidFill>
                  <a:schemeClr val="tx1"/>
                </a:solidFill>
                <a:effectLst/>
                <a:uLnTx/>
                <a:uFillTx/>
                <a:latin typeface="Arial Narrow" pitchFamily="34" charset="0"/>
                <a:ea typeface="+mj-ea"/>
                <a:cs typeface="+mj-cs"/>
              </a:rPr>
              <a:t/>
            </a:r>
            <a:br>
              <a:rPr kumimoji="0" lang="es-PE" sz="4000" b="1" i="0" u="none" strike="noStrike" kern="1200" cap="none" spc="0" normalizeH="0" baseline="0" dirty="0" smtClean="0">
                <a:ln>
                  <a:noFill/>
                </a:ln>
                <a:solidFill>
                  <a:schemeClr val="tx1"/>
                </a:solidFill>
                <a:effectLst/>
                <a:uLnTx/>
                <a:uFillTx/>
                <a:latin typeface="Arial Narrow" pitchFamily="34" charset="0"/>
                <a:ea typeface="+mj-ea"/>
                <a:cs typeface="+mj-cs"/>
              </a:rPr>
            </a:br>
            <a:r>
              <a:rPr kumimoji="0" lang="es-PE" sz="3600" b="1" i="0" u="none" strike="noStrike" kern="1200" cap="none" spc="0" normalizeH="0" baseline="0" dirty="0" smtClean="0">
                <a:ln>
                  <a:noFill/>
                </a:ln>
                <a:solidFill>
                  <a:srgbClr val="C00000"/>
                </a:solidFill>
                <a:effectLst/>
                <a:uLnTx/>
                <a:uFillTx/>
                <a:latin typeface="+mj-lt"/>
                <a:ea typeface="+mj-ea"/>
                <a:cs typeface="+mj-cs"/>
              </a:rPr>
              <a:t>2.  Visitación </a:t>
            </a:r>
            <a:r>
              <a:rPr kumimoji="0" lang="es-PE" sz="3600" b="0" i="0" u="none" strike="noStrike" kern="1200" cap="none" spc="0" normalizeH="0" baseline="0" dirty="0" smtClean="0">
                <a:ln>
                  <a:noFill/>
                </a:ln>
                <a:solidFill>
                  <a:schemeClr val="tx1"/>
                </a:solidFill>
                <a:effectLst/>
                <a:uLnTx/>
                <a:uFillTx/>
                <a:latin typeface="+mj-lt"/>
                <a:ea typeface="+mj-ea"/>
                <a:cs typeface="+mj-cs"/>
              </a:rPr>
              <a:t/>
            </a:r>
            <a:br>
              <a:rPr kumimoji="0" lang="es-PE" sz="3600" b="0" i="0" u="none" strike="noStrike" kern="1200" cap="none" spc="0" normalizeH="0" baseline="0" dirty="0" smtClean="0">
                <a:ln>
                  <a:noFill/>
                </a:ln>
                <a:solidFill>
                  <a:schemeClr val="tx1"/>
                </a:solidFill>
                <a:effectLst/>
                <a:uLnTx/>
                <a:uFillTx/>
                <a:latin typeface="+mj-lt"/>
                <a:ea typeface="+mj-ea"/>
                <a:cs typeface="+mj-cs"/>
              </a:rPr>
            </a:br>
            <a:r>
              <a:rPr kumimoji="0" lang="es-PE" sz="3600" b="0" i="0" u="none" strike="noStrike" kern="1200" cap="none" spc="0" normalizeH="0" baseline="0" dirty="0" smtClean="0">
                <a:ln>
                  <a:noFill/>
                </a:ln>
                <a:solidFill>
                  <a:schemeClr val="tx1"/>
                </a:solidFill>
                <a:effectLst/>
                <a:uLnTx/>
                <a:uFillTx/>
                <a:latin typeface="+mj-lt"/>
                <a:ea typeface="+mj-ea"/>
                <a:cs typeface="+mj-cs"/>
              </a:rPr>
              <a:t>Se pide que el líder de GP visite a sus miembros porque él es el pastor de su pequeño rebaño,</a:t>
            </a:r>
            <a:r>
              <a:rPr kumimoji="0" lang="es-PE" sz="3600" b="0" i="0" u="none" strike="noStrike" kern="1200" cap="none" spc="0" normalizeH="0" dirty="0" smtClean="0">
                <a:ln>
                  <a:noFill/>
                </a:ln>
                <a:solidFill>
                  <a:schemeClr val="tx1"/>
                </a:solidFill>
                <a:effectLst/>
                <a:uLnTx/>
                <a:uFillTx/>
                <a:latin typeface="+mj-lt"/>
                <a:ea typeface="+mj-ea"/>
                <a:cs typeface="+mj-cs"/>
              </a:rPr>
              <a:t> y la misma cosa se pide al maestro.  Pedimos la misma cosa a dos personas diferentes.  Con la integración tenemos un acompañamiento más efectivo sobre este ministerio.</a:t>
            </a:r>
            <a:endParaRPr kumimoji="0" lang="es-PE" sz="3600" b="0" i="0" u="none" strike="noStrike" kern="1200" cap="none" spc="0" normalizeH="0" baseline="0" dirty="0">
              <a:ln w="19050">
                <a:solidFill>
                  <a:schemeClr val="tx1"/>
                </a:solidFill>
                <a:prstDash val="solid"/>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395536" y="692696"/>
            <a:ext cx="8229600" cy="5184576"/>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PE" sz="4000" b="1" i="0" u="none" strike="noStrike" kern="1200" cap="none" spc="0" normalizeH="0" baseline="0" dirty="0" smtClean="0">
                <a:ln>
                  <a:noFill/>
                </a:ln>
                <a:solidFill>
                  <a:srgbClr val="0070C0"/>
                </a:solidFill>
                <a:effectLst/>
                <a:uLnTx/>
                <a:uFillTx/>
                <a:latin typeface="Arial Narrow" pitchFamily="34" charset="0"/>
                <a:ea typeface="+mj-ea"/>
                <a:cs typeface="+mj-cs"/>
              </a:rPr>
              <a:t>Ventajas:</a:t>
            </a:r>
            <a:r>
              <a:rPr kumimoji="0" lang="es-PE" sz="4000" b="1" i="0" u="none" strike="noStrike" kern="1200" cap="none" spc="0" normalizeH="0" baseline="0" dirty="0" smtClean="0">
                <a:ln>
                  <a:noFill/>
                </a:ln>
                <a:solidFill>
                  <a:schemeClr val="tx1"/>
                </a:solidFill>
                <a:effectLst/>
                <a:uLnTx/>
                <a:uFillTx/>
                <a:latin typeface="Arial Narrow" pitchFamily="34" charset="0"/>
                <a:ea typeface="+mj-ea"/>
                <a:cs typeface="+mj-cs"/>
              </a:rPr>
              <a:t/>
            </a:r>
            <a:br>
              <a:rPr kumimoji="0" lang="es-PE" sz="4000" b="1" i="0" u="none" strike="noStrike" kern="1200" cap="none" spc="0" normalizeH="0" baseline="0" dirty="0" smtClean="0">
                <a:ln>
                  <a:noFill/>
                </a:ln>
                <a:solidFill>
                  <a:schemeClr val="tx1"/>
                </a:solidFill>
                <a:effectLst/>
                <a:uLnTx/>
                <a:uFillTx/>
                <a:latin typeface="Arial Narrow" pitchFamily="34" charset="0"/>
                <a:ea typeface="+mj-ea"/>
                <a:cs typeface="+mj-cs"/>
              </a:rPr>
            </a:br>
            <a:r>
              <a:rPr kumimoji="0" lang="es-PE" sz="4000" b="1" i="0" u="none" strike="noStrike" kern="1200" cap="none" spc="0" normalizeH="0" baseline="0" dirty="0" smtClean="0">
                <a:ln>
                  <a:noFill/>
                </a:ln>
                <a:solidFill>
                  <a:schemeClr val="tx1"/>
                </a:solidFill>
                <a:effectLst/>
                <a:uLnTx/>
                <a:uFillTx/>
                <a:latin typeface="Arial Narrow" pitchFamily="34" charset="0"/>
                <a:ea typeface="+mj-ea"/>
                <a:cs typeface="+mj-cs"/>
              </a:rPr>
              <a:t/>
            </a:r>
            <a:br>
              <a:rPr kumimoji="0" lang="es-PE" sz="4000" b="1" i="0" u="none" strike="noStrike" kern="1200" cap="none" spc="0" normalizeH="0" baseline="0" dirty="0" smtClean="0">
                <a:ln>
                  <a:noFill/>
                </a:ln>
                <a:solidFill>
                  <a:schemeClr val="tx1"/>
                </a:solidFill>
                <a:effectLst/>
                <a:uLnTx/>
                <a:uFillTx/>
                <a:latin typeface="Arial Narrow" pitchFamily="34" charset="0"/>
                <a:ea typeface="+mj-ea"/>
                <a:cs typeface="+mj-cs"/>
              </a:rPr>
            </a:br>
            <a:r>
              <a:rPr kumimoji="0" lang="es-PE" sz="3600" b="1" i="0" u="none" strike="noStrike" kern="1200" cap="none" spc="0" normalizeH="0" baseline="0" dirty="0" smtClean="0">
                <a:ln>
                  <a:noFill/>
                </a:ln>
                <a:solidFill>
                  <a:srgbClr val="C00000"/>
                </a:solidFill>
                <a:effectLst/>
                <a:uLnTx/>
                <a:uFillTx/>
                <a:latin typeface="+mj-lt"/>
                <a:ea typeface="+mj-ea"/>
                <a:cs typeface="+mj-cs"/>
              </a:rPr>
              <a:t>3.  Planificación </a:t>
            </a:r>
            <a:r>
              <a:rPr kumimoji="0" lang="es-PE" sz="3600" b="0" i="0" u="none" strike="noStrike" kern="1200" cap="none" spc="0" normalizeH="0" baseline="0" dirty="0" smtClean="0">
                <a:ln>
                  <a:noFill/>
                </a:ln>
                <a:solidFill>
                  <a:schemeClr val="tx1"/>
                </a:solidFill>
                <a:effectLst/>
                <a:uLnTx/>
                <a:uFillTx/>
                <a:latin typeface="+mj-lt"/>
                <a:ea typeface="+mj-ea"/>
                <a:cs typeface="+mj-cs"/>
              </a:rPr>
              <a:t/>
            </a:r>
            <a:br>
              <a:rPr kumimoji="0" lang="es-PE" sz="3600" b="0" i="0" u="none" strike="noStrike" kern="1200" cap="none" spc="0" normalizeH="0" baseline="0" dirty="0" smtClean="0">
                <a:ln>
                  <a:noFill/>
                </a:ln>
                <a:solidFill>
                  <a:schemeClr val="tx1"/>
                </a:solidFill>
                <a:effectLst/>
                <a:uLnTx/>
                <a:uFillTx/>
                <a:latin typeface="+mj-lt"/>
                <a:ea typeface="+mj-ea"/>
                <a:cs typeface="+mj-cs"/>
              </a:rPr>
            </a:br>
            <a:r>
              <a:rPr kumimoji="0" lang="es-PE" sz="3600" b="0" i="0" u="none" strike="noStrike" kern="1200" cap="none" spc="0" normalizeH="0" baseline="0" dirty="0" smtClean="0">
                <a:ln>
                  <a:noFill/>
                </a:ln>
                <a:solidFill>
                  <a:schemeClr val="tx1"/>
                </a:solidFill>
                <a:effectLst/>
                <a:uLnTx/>
                <a:uFillTx/>
                <a:latin typeface="+mj-lt"/>
                <a:ea typeface="+mj-ea"/>
                <a:cs typeface="+mj-cs"/>
              </a:rPr>
              <a:t>Cada GP</a:t>
            </a:r>
            <a:r>
              <a:rPr kumimoji="0" lang="es-PE" sz="3600" b="0" i="0" u="none" strike="noStrike" kern="1200" cap="none" spc="0" normalizeH="0" dirty="0" smtClean="0">
                <a:ln>
                  <a:noFill/>
                </a:ln>
                <a:solidFill>
                  <a:schemeClr val="tx1"/>
                </a:solidFill>
                <a:effectLst/>
                <a:uLnTx/>
                <a:uFillTx/>
                <a:latin typeface="+mj-lt"/>
                <a:ea typeface="+mj-ea"/>
                <a:cs typeface="+mj-cs"/>
              </a:rPr>
              <a:t> debe tener una planificación trimestral de actividades (Social, evangelismo y crecimiento cristiano).  El grupo encontrándose dos veces por semana tiene más facilidad en la ejecución de estas actividades trimestrales.</a:t>
            </a:r>
            <a:endParaRPr kumimoji="0" lang="es-PE" sz="4000" b="0" i="0" u="none" strike="noStrike" kern="1200" cap="none" spc="0" normalizeH="0" baseline="0" dirty="0">
              <a:ln w="19050">
                <a:solidFill>
                  <a:schemeClr val="tx1"/>
                </a:solidFill>
                <a:prstDash val="solid"/>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395536" y="620688"/>
            <a:ext cx="8229600" cy="5184576"/>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PE" sz="4000" b="1" i="0" u="none" strike="noStrike" kern="1200" cap="none" spc="0" normalizeH="0" baseline="0" noProof="0" dirty="0" smtClean="0">
                <a:ln>
                  <a:noFill/>
                </a:ln>
                <a:solidFill>
                  <a:srgbClr val="0070C0"/>
                </a:solidFill>
                <a:effectLst/>
                <a:uLnTx/>
                <a:uFillTx/>
                <a:latin typeface="Arial Narrow" pitchFamily="34" charset="0"/>
                <a:ea typeface="+mj-ea"/>
                <a:cs typeface="+mj-cs"/>
              </a:rPr>
              <a:t>Ventajas:</a:t>
            </a:r>
            <a:r>
              <a:rPr kumimoji="0" lang="es-PE" sz="4000" b="1" i="0" u="none" strike="noStrike" kern="1200" cap="none" spc="0" normalizeH="0" baseline="0" noProof="0" dirty="0" smtClean="0">
                <a:ln>
                  <a:noFill/>
                </a:ln>
                <a:solidFill>
                  <a:schemeClr val="tx1"/>
                </a:solidFill>
                <a:effectLst/>
                <a:uLnTx/>
                <a:uFillTx/>
                <a:latin typeface="Arial Narrow" pitchFamily="34" charset="0"/>
                <a:ea typeface="+mj-ea"/>
                <a:cs typeface="+mj-cs"/>
              </a:rPr>
              <a:t/>
            </a:r>
            <a:br>
              <a:rPr kumimoji="0" lang="es-PE" sz="4000" b="1" i="0" u="none" strike="noStrike" kern="1200" cap="none" spc="0" normalizeH="0" baseline="0" noProof="0" dirty="0" smtClean="0">
                <a:ln>
                  <a:noFill/>
                </a:ln>
                <a:solidFill>
                  <a:schemeClr val="tx1"/>
                </a:solidFill>
                <a:effectLst/>
                <a:uLnTx/>
                <a:uFillTx/>
                <a:latin typeface="Arial Narrow" pitchFamily="34" charset="0"/>
                <a:ea typeface="+mj-ea"/>
                <a:cs typeface="+mj-cs"/>
              </a:rPr>
            </a:br>
            <a:r>
              <a:rPr kumimoji="0" lang="es-PE" sz="4000" b="1" i="0" u="none" strike="noStrike" kern="1200" cap="none" spc="0" normalizeH="0" baseline="0" noProof="0" dirty="0" smtClean="0">
                <a:ln>
                  <a:noFill/>
                </a:ln>
                <a:solidFill>
                  <a:schemeClr val="tx1"/>
                </a:solidFill>
                <a:effectLst/>
                <a:uLnTx/>
                <a:uFillTx/>
                <a:latin typeface="Arial Narrow" pitchFamily="34" charset="0"/>
                <a:ea typeface="+mj-ea"/>
                <a:cs typeface="+mj-cs"/>
              </a:rPr>
              <a:t/>
            </a:r>
            <a:br>
              <a:rPr kumimoji="0" lang="es-PE" sz="4000" b="1" i="0" u="none" strike="noStrike" kern="1200" cap="none" spc="0" normalizeH="0" baseline="0" noProof="0" dirty="0" smtClean="0">
                <a:ln>
                  <a:noFill/>
                </a:ln>
                <a:solidFill>
                  <a:schemeClr val="tx1"/>
                </a:solidFill>
                <a:effectLst/>
                <a:uLnTx/>
                <a:uFillTx/>
                <a:latin typeface="Arial Narrow" pitchFamily="34" charset="0"/>
                <a:ea typeface="+mj-ea"/>
                <a:cs typeface="+mj-cs"/>
              </a:rPr>
            </a:br>
            <a:r>
              <a:rPr kumimoji="0" lang="es-PE" sz="3600" b="1" i="0" u="none" strike="noStrike" kern="1200" cap="none" spc="0" normalizeH="0" baseline="0" noProof="0" dirty="0" smtClean="0">
                <a:ln>
                  <a:noFill/>
                </a:ln>
                <a:solidFill>
                  <a:srgbClr val="C00000"/>
                </a:solidFill>
                <a:effectLst/>
                <a:uLnTx/>
                <a:uFillTx/>
                <a:latin typeface="+mj-lt"/>
                <a:ea typeface="+mj-ea"/>
                <a:cs typeface="+mj-cs"/>
              </a:rPr>
              <a:t>4.  Sentido de comunidad </a:t>
            </a:r>
            <a:r>
              <a:rPr kumimoji="0" lang="es-PE" sz="3600" b="0" i="0" u="none" strike="noStrike" kern="1200" cap="none" spc="0" normalizeH="0" baseline="0" noProof="0" dirty="0" smtClean="0">
                <a:ln>
                  <a:noFill/>
                </a:ln>
                <a:solidFill>
                  <a:schemeClr val="tx1"/>
                </a:solidFill>
                <a:effectLst/>
                <a:uLnTx/>
                <a:uFillTx/>
                <a:latin typeface="+mj-lt"/>
                <a:ea typeface="+mj-ea"/>
                <a:cs typeface="+mj-cs"/>
              </a:rPr>
              <a:t/>
            </a:r>
            <a:br>
              <a:rPr kumimoji="0" lang="es-PE" sz="3600" b="0" i="0" u="none" strike="noStrike" kern="1200" cap="none" spc="0" normalizeH="0" baseline="0" noProof="0" dirty="0" smtClean="0">
                <a:ln>
                  <a:noFill/>
                </a:ln>
                <a:solidFill>
                  <a:schemeClr val="tx1"/>
                </a:solidFill>
                <a:effectLst/>
                <a:uLnTx/>
                <a:uFillTx/>
                <a:latin typeface="+mj-lt"/>
                <a:ea typeface="+mj-ea"/>
                <a:cs typeface="+mj-cs"/>
              </a:rPr>
            </a:br>
            <a:r>
              <a:rPr lang="es-PE" sz="3600" dirty="0" smtClean="0">
                <a:latin typeface="+mj-lt"/>
                <a:ea typeface="+mj-ea"/>
                <a:cs typeface="+mj-cs"/>
              </a:rPr>
              <a:t>Los especialistas entienden que es necesario más que un encuentro semanal para creación de una comunidad.  Por lo tanto, tenemos por lo menos dos encuentros en la semana proporcionando la condición de que los miembros se sienten juntos oren y trabajen en pro de los amigos.</a:t>
            </a:r>
            <a:endParaRPr kumimoji="0" lang="es-PE" sz="4000" b="0" i="0" u="none" strike="noStrike" kern="1200" cap="none" spc="0" normalizeH="0" baseline="0" noProof="0" dirty="0">
              <a:ln w="19050">
                <a:solidFill>
                  <a:schemeClr val="tx1"/>
                </a:solidFill>
                <a:prstDash val="solid"/>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a:p>
        </p:txBody>
      </p:sp>
      <p:sp>
        <p:nvSpPr>
          <p:cNvPr id="6" name="Título 1"/>
          <p:cNvSpPr txBox="1">
            <a:spLocks/>
          </p:cNvSpPr>
          <p:nvPr/>
        </p:nvSpPr>
        <p:spPr>
          <a:xfrm>
            <a:off x="251520" y="1340768"/>
            <a:ext cx="8445624" cy="3384376"/>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s-AR" sz="3200" b="1" i="0" u="sng" strike="noStrike" kern="1200" cap="none" spc="0" normalizeH="0" baseline="0" noProof="0" dirty="0" smtClean="0">
              <a:ln>
                <a:noFill/>
              </a:ln>
              <a:solidFill>
                <a:srgbClr val="0070C0"/>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es-AR" sz="3200" b="1" u="sng" dirty="0" smtClean="0">
              <a:solidFill>
                <a:srgbClr val="0070C0"/>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AR" sz="3200" b="1" i="0" u="sng" strike="noStrike" kern="1200" cap="none" spc="0" normalizeH="0" baseline="0" noProof="0" dirty="0" smtClean="0">
                <a:ln>
                  <a:noFill/>
                </a:ln>
                <a:solidFill>
                  <a:srgbClr val="0070C0"/>
                </a:solidFill>
                <a:effectLst/>
                <a:uLnTx/>
                <a:uFillTx/>
                <a:latin typeface="+mj-lt"/>
                <a:ea typeface="+mj-ea"/>
                <a:cs typeface="+mj-cs"/>
              </a:rPr>
              <a:t>Conclusión</a:t>
            </a:r>
          </a:p>
          <a:p>
            <a:pPr lvl="0" algn="ctr">
              <a:spcBef>
                <a:spcPct val="0"/>
              </a:spcBef>
              <a:defRPr/>
            </a:pPr>
            <a:r>
              <a:rPr kumimoji="0" lang="pt-BR" sz="2800" b="0" i="0" u="none" strike="noStrike" kern="1200" cap="none" spc="0" normalizeH="0" baseline="0" noProof="0" dirty="0" smtClean="0">
                <a:ln>
                  <a:noFill/>
                </a:ln>
                <a:solidFill>
                  <a:schemeClr val="tx1"/>
                </a:solidFill>
                <a:effectLst/>
                <a:uLnTx/>
                <a:uFillTx/>
                <a:latin typeface="+mj-lt"/>
                <a:ea typeface="+mj-ea"/>
                <a:cs typeface="+mj-cs"/>
              </a:rPr>
              <a:t/>
            </a:r>
            <a:br>
              <a:rPr kumimoji="0" lang="pt-BR" sz="2800" b="0" i="0" u="none" strike="noStrike" kern="1200" cap="none" spc="0" normalizeH="0" baseline="0" noProof="0" dirty="0" smtClean="0">
                <a:ln>
                  <a:noFill/>
                </a:ln>
                <a:solidFill>
                  <a:schemeClr val="tx1"/>
                </a:solidFill>
                <a:effectLst/>
                <a:uLnTx/>
                <a:uFillTx/>
                <a:latin typeface="+mj-lt"/>
                <a:ea typeface="+mj-ea"/>
                <a:cs typeface="+mj-cs"/>
              </a:rPr>
            </a:br>
            <a:r>
              <a:rPr kumimoji="0" lang="pt-BR" sz="2800" b="0" i="0" u="none" strike="noStrike" kern="1200" cap="none" spc="0" normalizeH="0" baseline="0" noProof="0" dirty="0" smtClean="0">
                <a:ln>
                  <a:noFill/>
                </a:ln>
                <a:solidFill>
                  <a:schemeClr val="tx1"/>
                </a:solidFill>
                <a:effectLst/>
                <a:uLnTx/>
                <a:uFillTx/>
                <a:latin typeface="+mj-lt"/>
                <a:ea typeface="+mj-ea"/>
                <a:cs typeface="+mj-cs"/>
              </a:rPr>
              <a:t>	</a:t>
            </a:r>
            <a:r>
              <a:rPr kumimoji="0" lang="es-PE" sz="2800" b="0" i="0" u="none" strike="noStrike" kern="1200" cap="none" spc="0" normalizeH="0" baseline="0" noProof="0" dirty="0" smtClean="0">
                <a:ln>
                  <a:noFill/>
                </a:ln>
                <a:solidFill>
                  <a:schemeClr val="tx1"/>
                </a:solidFill>
                <a:effectLst/>
                <a:uLnTx/>
                <a:uFillTx/>
                <a:latin typeface="+mj-lt"/>
                <a:ea typeface="+mj-ea"/>
                <a:cs typeface="+mj-cs"/>
              </a:rPr>
              <a:t>Podemos</a:t>
            </a:r>
            <a:r>
              <a:rPr kumimoji="0" lang="es-PE" sz="2800" b="0" i="0" u="none" strike="noStrike" kern="1200" cap="none" spc="0" normalizeH="0" noProof="0" dirty="0" smtClean="0">
                <a:ln>
                  <a:noFill/>
                </a:ln>
                <a:solidFill>
                  <a:schemeClr val="tx1"/>
                </a:solidFill>
                <a:effectLst/>
                <a:uLnTx/>
                <a:uFillTx/>
                <a:latin typeface="+mj-lt"/>
                <a:ea typeface="+mj-ea"/>
                <a:cs typeface="+mj-cs"/>
              </a:rPr>
              <a:t> decir con total propiedad que la Escuela Sabática es el “corazón de la Iglesia”.  Convencidos de esto, permitamos que este poderoso corazón bombee la sangre revitalizadora de la </a:t>
            </a:r>
            <a:r>
              <a:rPr lang="es-PE" sz="2800" dirty="0" smtClean="0">
                <a:latin typeface="+mj-lt"/>
                <a:ea typeface="+mj-ea"/>
                <a:cs typeface="+mj-cs"/>
              </a:rPr>
              <a:t>Palabra de Dios a los Grupos Pequeños, y que los Grupos Pequeños se transformen en la base del esfuerzo misionero de la iglesia.  Porque </a:t>
            </a:r>
            <a:r>
              <a:rPr kumimoji="0" lang="es-PE" sz="2800" b="0" i="0" u="none" strike="noStrike" kern="1200" cap="none" spc="0" normalizeH="0" baseline="0" noProof="0" dirty="0" smtClean="0">
                <a:ln>
                  <a:noFill/>
                </a:ln>
                <a:solidFill>
                  <a:schemeClr val="tx1"/>
                </a:solidFill>
                <a:effectLst/>
                <a:uLnTx/>
                <a:uFillTx/>
                <a:latin typeface="+mj-lt"/>
                <a:ea typeface="+mj-ea"/>
                <a:cs typeface="+mj-cs"/>
              </a:rPr>
              <a:t>“</a:t>
            </a:r>
            <a:r>
              <a:rPr lang="es-PE" sz="2800" dirty="0" smtClean="0"/>
              <a:t>La formación de pequeños grupos como base del esfuerzo cristiano me ha sido presentada por Uno que no puede errar. </a:t>
            </a:r>
            <a:r>
              <a:rPr kumimoji="0" lang="es-PE" sz="2800" b="0" i="0" u="none" strike="noStrike" kern="1200" cap="none" spc="0" normalizeH="0" baseline="0" noProof="0" dirty="0" smtClean="0">
                <a:ln>
                  <a:noFill/>
                </a:ln>
                <a:solidFill>
                  <a:schemeClr val="tx1"/>
                </a:solidFill>
                <a:effectLst/>
                <a:uLnTx/>
                <a:uFillTx/>
                <a:latin typeface="+mj-lt"/>
                <a:ea typeface="+mj-ea"/>
                <a:cs typeface="+mj-cs"/>
              </a:rPr>
              <a:t>(Joyas de los testimonios, t3, pág. 84.”)</a:t>
            </a:r>
            <a:r>
              <a:rPr kumimoji="0" lang="pt-BR" sz="4800" b="0" i="0" u="none" strike="noStrike" kern="1200" cap="none" spc="0" normalizeH="0" baseline="0" noProof="0" dirty="0" smtClean="0">
                <a:ln>
                  <a:noFill/>
                </a:ln>
                <a:solidFill>
                  <a:schemeClr val="tx1"/>
                </a:solidFill>
                <a:effectLst/>
                <a:uLnTx/>
                <a:uFillTx/>
                <a:latin typeface="+mj-lt"/>
                <a:ea typeface="+mj-ea"/>
                <a:cs typeface="+mj-cs"/>
              </a:rPr>
              <a:t/>
            </a:r>
            <a:br>
              <a:rPr kumimoji="0" lang="pt-BR" sz="4800" b="0" i="0" u="none" strike="noStrike" kern="1200" cap="none" spc="0" normalizeH="0" baseline="0" noProof="0" dirty="0" smtClean="0">
                <a:ln>
                  <a:noFill/>
                </a:ln>
                <a:solidFill>
                  <a:schemeClr val="tx1"/>
                </a:solidFill>
                <a:effectLst/>
                <a:uLnTx/>
                <a:uFillTx/>
                <a:latin typeface="+mj-lt"/>
                <a:ea typeface="+mj-ea"/>
                <a:cs typeface="+mj-cs"/>
              </a:rPr>
            </a:br>
            <a:endParaRPr kumimoji="0" lang="pt-BR" sz="4800" b="0" i="0" u="none" strike="noStrike" kern="1200" cap="none" spc="0" normalizeH="0" baseline="0" noProof="0" dirty="0">
              <a:ln w="19050">
                <a:solidFill>
                  <a:schemeClr val="tx1"/>
                </a:solidFill>
                <a:prstDash val="solid"/>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ângulo 12"/>
          <p:cNvSpPr/>
          <p:nvPr/>
        </p:nvSpPr>
        <p:spPr>
          <a:xfrm>
            <a:off x="1691680" y="764704"/>
            <a:ext cx="5976664" cy="523220"/>
          </a:xfrm>
          <a:prstGeom prst="rect">
            <a:avLst/>
          </a:prstGeom>
        </p:spPr>
        <p:txBody>
          <a:bodyPr wrap="square">
            <a:spAutoFit/>
          </a:bodyPr>
          <a:lstStyle/>
          <a:p>
            <a:pPr algn="ctr">
              <a:defRPr/>
            </a:pPr>
            <a:r>
              <a:rPr lang="es-PE" sz="2800" dirty="0" smtClean="0">
                <a:ln w="19050">
                  <a:solidFill>
                    <a:schemeClr val="tx1"/>
                  </a:solidFill>
                  <a:prstDash val="solid"/>
                </a:ln>
                <a:solidFill>
                  <a:srgbClr val="C00000"/>
                </a:solidFill>
              </a:rPr>
              <a:t>Escuela Sabática y Grupos Pequeños</a:t>
            </a:r>
            <a:endParaRPr lang="es-PE" sz="2800" dirty="0">
              <a:ln w="19050">
                <a:solidFill>
                  <a:schemeClr val="tx1"/>
                </a:solidFill>
                <a:prstDash val="solid"/>
              </a:ln>
              <a:solidFill>
                <a:srgbClr val="C00000"/>
              </a:solidFill>
            </a:endParaRPr>
          </a:p>
        </p:txBody>
      </p:sp>
      <p:sp>
        <p:nvSpPr>
          <p:cNvPr id="14" name="Título 1"/>
          <p:cNvSpPr txBox="1">
            <a:spLocks/>
          </p:cNvSpPr>
          <p:nvPr/>
        </p:nvSpPr>
        <p:spPr>
          <a:xfrm>
            <a:off x="395536" y="1412776"/>
            <a:ext cx="8229600" cy="194421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800" b="1" i="0" u="none" strike="noStrike" kern="1200" cap="none" spc="0" normalizeH="0" baseline="0" noProof="0" dirty="0" smtClean="0">
                <a:ln w="19050">
                  <a:solidFill>
                    <a:schemeClr val="tx1"/>
                  </a:solidFill>
                  <a:prstDash val="solid"/>
                </a:ln>
                <a:solidFill>
                  <a:srgbClr val="C00000"/>
                </a:solidFill>
                <a:effectLst>
                  <a:outerShdw blurRad="38100" dist="38100" dir="2700000" algn="tl">
                    <a:srgbClr val="000000">
                      <a:alpha val="43137"/>
                    </a:srgbClr>
                  </a:outerShdw>
                </a:effectLst>
                <a:uLnTx/>
                <a:uFillTx/>
                <a:latin typeface="Arial Narrow" pitchFamily="34" charset="0"/>
                <a:ea typeface="+mj-ea"/>
                <a:cs typeface="+mj-cs"/>
              </a:rPr>
              <a:t>¿</a:t>
            </a:r>
            <a:r>
              <a:rPr kumimoji="0" lang="es-PE" sz="4800" b="1" i="0" u="none" strike="noStrike" kern="1200" cap="none" spc="0" normalizeH="0" baseline="0" dirty="0" smtClean="0">
                <a:ln w="19050">
                  <a:solidFill>
                    <a:schemeClr val="tx1"/>
                  </a:solidFill>
                  <a:prstDash val="solid"/>
                </a:ln>
                <a:solidFill>
                  <a:srgbClr val="C00000"/>
                </a:solidFill>
                <a:effectLst>
                  <a:outerShdw blurRad="38100" dist="38100" dir="2700000" algn="tl">
                    <a:srgbClr val="000000">
                      <a:alpha val="43137"/>
                    </a:srgbClr>
                  </a:outerShdw>
                </a:effectLst>
                <a:uLnTx/>
                <a:uFillTx/>
                <a:latin typeface="Arial Narrow" pitchFamily="34" charset="0"/>
                <a:ea typeface="+mj-ea"/>
                <a:cs typeface="+mj-cs"/>
              </a:rPr>
              <a:t>Competencia o Sociedad? </a:t>
            </a:r>
            <a:endParaRPr kumimoji="0" lang="es-PE" sz="6000" b="0" i="0" u="none" strike="noStrike" kern="1200" cap="none" spc="0" normalizeH="0" baseline="0" dirty="0">
              <a:ln w="19050">
                <a:solidFill>
                  <a:schemeClr val="tx1"/>
                </a:solidFill>
                <a:prstDash val="solid"/>
              </a:ln>
              <a:solidFill>
                <a:schemeClr val="tx1"/>
              </a:solidFill>
              <a:effectLst/>
              <a:uLnTx/>
              <a:uFillTx/>
              <a:latin typeface="+mj-lt"/>
              <a:ea typeface="+mj-ea"/>
              <a:cs typeface="+mj-cs"/>
            </a:endParaRPr>
          </a:p>
        </p:txBody>
      </p:sp>
      <p:sp>
        <p:nvSpPr>
          <p:cNvPr id="15" name="Título 1"/>
          <p:cNvSpPr txBox="1">
            <a:spLocks/>
          </p:cNvSpPr>
          <p:nvPr/>
        </p:nvSpPr>
        <p:spPr>
          <a:xfrm>
            <a:off x="374848" y="2708920"/>
            <a:ext cx="8229600" cy="194421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PE" sz="4800" b="1" i="0" u="none" strike="noStrike" kern="1200" cap="none" spc="0" normalizeH="0" baseline="0" dirty="0" smtClean="0">
                <a:ln w="19050">
                  <a:solidFill>
                    <a:schemeClr val="tx1"/>
                  </a:solidFill>
                  <a:prstDash val="solid"/>
                </a:ln>
                <a:solidFill>
                  <a:srgbClr val="C00000"/>
                </a:solidFill>
                <a:effectLst>
                  <a:outerShdw blurRad="38100" dist="38100" dir="2700000" algn="tl">
                    <a:srgbClr val="000000">
                      <a:alpha val="43137"/>
                    </a:srgbClr>
                  </a:outerShdw>
                </a:effectLst>
                <a:uLnTx/>
                <a:uFillTx/>
                <a:latin typeface="Arial Narrow" pitchFamily="34" charset="0"/>
                <a:ea typeface="+mj-ea"/>
                <a:cs typeface="+mj-cs"/>
              </a:rPr>
              <a:t>¿Separación o Integración?</a:t>
            </a:r>
            <a:endParaRPr kumimoji="0" lang="es-PE" sz="6000" b="0" i="0" u="none" strike="noStrike" kern="1200" cap="none" spc="0" normalizeH="0" baseline="0" dirty="0">
              <a:ln w="19050">
                <a:solidFill>
                  <a:schemeClr val="tx1"/>
                </a:solidFill>
                <a:prstDash val="solid"/>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ox(in)">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251520" y="1484784"/>
            <a:ext cx="8229600" cy="3384376"/>
          </a:xfrm>
          <a:prstGeom prst="rect">
            <a:avLst/>
          </a:prstGeom>
        </p:spPr>
        <p:txBody>
          <a:bodyPr vert="horz" lIns="91440" tIns="45720" rIns="91440" bIns="45720" rtlCol="0" anchor="ctr">
            <a:normAutofit/>
          </a:bodyPr>
          <a:lstStyle/>
          <a:p>
            <a:pPr lvl="0" algn="ctr">
              <a:defRPr/>
            </a:pPr>
            <a:r>
              <a:rPr kumimoji="0" lang="pt-BR" sz="4000" b="1" i="0" u="none" strike="noStrike" kern="1200" cap="none" spc="0" normalizeH="0" baseline="0" noProof="0" dirty="0" smtClean="0">
                <a:ln w="1905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uLnTx/>
                <a:uFillTx/>
                <a:latin typeface="Arial" pitchFamily="34" charset="0"/>
                <a:ea typeface="+mj-ea"/>
                <a:cs typeface="Arial" pitchFamily="34" charset="0"/>
              </a:rPr>
              <a:t>“</a:t>
            </a:r>
            <a:r>
              <a:rPr lang="es-PE" sz="4000" b="1" dirty="0" smtClean="0">
                <a:ln w="1905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Arial" pitchFamily="34" charset="0"/>
                <a:ea typeface="+mj-ea"/>
                <a:cs typeface="Arial" pitchFamily="34" charset="0"/>
              </a:rPr>
              <a:t>La escuela sabática debería ser uno de los instrumentos más grandiosos y más eficaces para traer almas a Cristo”</a:t>
            </a:r>
            <a:r>
              <a:rPr kumimoji="0" lang="es-PE" sz="4000" b="1" i="0" u="none" strike="noStrike" kern="1200" cap="none" spc="0" normalizeH="0" baseline="0" noProof="0" dirty="0" smtClean="0">
                <a:ln w="1905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uLnTx/>
                <a:uFillTx/>
                <a:latin typeface="Arial" pitchFamily="34" charset="0"/>
                <a:ea typeface="+mj-ea"/>
                <a:cs typeface="Arial" pitchFamily="34" charset="0"/>
              </a:rPr>
              <a:t> </a:t>
            </a:r>
            <a:r>
              <a:rPr kumimoji="0" lang="es-PE" sz="2400" b="1" i="0" u="none" strike="noStrike" kern="1200" cap="none" spc="0" normalizeH="0" baseline="0" noProof="0" dirty="0" smtClean="0">
                <a:ln w="1905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uLnTx/>
                <a:uFillTx/>
                <a:latin typeface="Arial" pitchFamily="34" charset="0"/>
                <a:ea typeface="+mj-ea"/>
                <a:cs typeface="Arial" pitchFamily="34" charset="0"/>
              </a:rPr>
              <a:t>CSES, 10</a:t>
            </a:r>
            <a:endParaRPr kumimoji="0" lang="es-PE" sz="2400" b="0" i="0" u="none" strike="noStrike" kern="1200" cap="none" spc="0" normalizeH="0" baseline="0" noProof="0" dirty="0">
              <a:ln w="19050">
                <a:solidFill>
                  <a:schemeClr val="tx1"/>
                </a:solidFill>
                <a:prstDash val="solid"/>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395536" y="548680"/>
            <a:ext cx="8229600" cy="1872208"/>
          </a:xfrm>
          <a:prstGeom prst="rect">
            <a:avLst/>
          </a:prstGeom>
        </p:spPr>
        <p:txBody>
          <a:bodyPr vert="horz" lIns="91440" tIns="45720" rIns="91440" bIns="45720" rtlCol="0" anchor="ctr">
            <a:normAutofit/>
            <a:flatTx/>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PE" sz="3600" b="1" i="0" u="none" strike="noStrike" kern="1200" cap="none" spc="0" normalizeH="0" baseline="0" dirty="0" smtClean="0">
                <a:ln>
                  <a:noFill/>
                </a:ln>
                <a:solidFill>
                  <a:srgbClr val="0070C0"/>
                </a:solidFill>
                <a:effectLst/>
                <a:uLnTx/>
                <a:uFillTx/>
                <a:latin typeface="Arial Narrow" pitchFamily="34" charset="0"/>
                <a:ea typeface="+mj-ea"/>
                <a:cs typeface="+mj-cs"/>
              </a:rPr>
              <a:t>Puntos</a:t>
            </a:r>
            <a:r>
              <a:rPr kumimoji="0" lang="es-PE" sz="3600" b="1" i="0" u="none" strike="noStrike" kern="1200" cap="none" spc="0" normalizeH="0" dirty="0" smtClean="0">
                <a:ln>
                  <a:noFill/>
                </a:ln>
                <a:solidFill>
                  <a:srgbClr val="0070C0"/>
                </a:solidFill>
                <a:effectLst/>
                <a:uLnTx/>
                <a:uFillTx/>
                <a:latin typeface="Arial Narrow" pitchFamily="34" charset="0"/>
                <a:ea typeface="+mj-ea"/>
                <a:cs typeface="+mj-cs"/>
              </a:rPr>
              <a:t> comunes entre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PE" sz="3600" b="1" i="0" u="none" strike="noStrike" kern="1200" cap="none" spc="0" normalizeH="0" dirty="0" smtClean="0">
                <a:ln>
                  <a:noFill/>
                </a:ln>
                <a:solidFill>
                  <a:srgbClr val="0070C0"/>
                </a:solidFill>
                <a:effectLst/>
                <a:uLnTx/>
                <a:uFillTx/>
                <a:latin typeface="Arial Narrow" pitchFamily="34" charset="0"/>
                <a:ea typeface="+mj-ea"/>
                <a:cs typeface="+mj-cs"/>
              </a:rPr>
              <a:t>la Escuela Sabática y los Grupos Pequeños</a:t>
            </a:r>
            <a:r>
              <a:rPr kumimoji="0" lang="pt-BR" sz="3600" b="1" i="0" u="none" strike="noStrike" kern="1200" cap="none" spc="0" normalizeH="0" baseline="0" noProof="0" dirty="0" smtClean="0">
                <a:ln>
                  <a:noFill/>
                </a:ln>
                <a:solidFill>
                  <a:srgbClr val="0070C0"/>
                </a:solidFill>
                <a:effectLst/>
                <a:uLnTx/>
                <a:uFillTx/>
                <a:latin typeface="Arial Narrow" pitchFamily="34" charset="0"/>
                <a:ea typeface="+mj-ea"/>
                <a:cs typeface="+mj-cs"/>
              </a:rPr>
              <a:t>:</a:t>
            </a:r>
            <a:endParaRPr kumimoji="0" lang="pt-BR" sz="3600" b="0" i="0" u="none" strike="noStrike" kern="1200" cap="none" spc="0" normalizeH="0" baseline="0" noProof="0" dirty="0">
              <a:ln w="19050">
                <a:solidFill>
                  <a:schemeClr val="tx1"/>
                </a:solidFill>
                <a:prstDash val="solid"/>
              </a:ln>
              <a:solidFill>
                <a:srgbClr val="0070C0"/>
              </a:solidFill>
              <a:effectLst/>
              <a:uLnTx/>
              <a:uFillTx/>
              <a:latin typeface="+mj-lt"/>
              <a:ea typeface="+mj-ea"/>
              <a:cs typeface="+mj-cs"/>
            </a:endParaRPr>
          </a:p>
        </p:txBody>
      </p:sp>
      <p:sp>
        <p:nvSpPr>
          <p:cNvPr id="6" name="Retângulo 5"/>
          <p:cNvSpPr/>
          <p:nvPr/>
        </p:nvSpPr>
        <p:spPr>
          <a:xfrm>
            <a:off x="1115616" y="2132856"/>
            <a:ext cx="2383986" cy="830997"/>
          </a:xfrm>
          <a:prstGeom prst="rect">
            <a:avLst/>
          </a:prstGeom>
          <a:noFill/>
        </p:spPr>
        <p:txBody>
          <a:bodyPr wrap="none">
            <a:spAutoFit/>
          </a:bodyPr>
          <a:lstStyle/>
          <a:p>
            <a:pPr algn="ctr" fontAlgn="auto">
              <a:spcBef>
                <a:spcPts val="0"/>
              </a:spcBef>
              <a:spcAft>
                <a:spcPts val="0"/>
              </a:spcAft>
              <a:defRPr/>
            </a:pPr>
            <a:r>
              <a:rPr lang="es-ES_tradnl" sz="48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rPr>
              <a:t>Esc. </a:t>
            </a:r>
            <a:r>
              <a:rPr lang="es-ES_tradnl" sz="4800" b="1" dirty="0" err="1">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rPr>
              <a:t>Sab.</a:t>
            </a:r>
            <a:endParaRPr lang="es-ES_tradnl" sz="48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endParaRPr>
          </a:p>
        </p:txBody>
      </p:sp>
      <p:sp>
        <p:nvSpPr>
          <p:cNvPr id="7" name="Retângulo 6"/>
          <p:cNvSpPr/>
          <p:nvPr/>
        </p:nvSpPr>
        <p:spPr>
          <a:xfrm>
            <a:off x="6059671" y="2132856"/>
            <a:ext cx="1143070" cy="830997"/>
          </a:xfrm>
          <a:prstGeom prst="rect">
            <a:avLst/>
          </a:prstGeom>
          <a:noFill/>
        </p:spPr>
        <p:txBody>
          <a:bodyPr wrap="none">
            <a:spAutoFit/>
          </a:bodyPr>
          <a:lstStyle/>
          <a:p>
            <a:pPr algn="ctr" fontAlgn="auto">
              <a:spcBef>
                <a:spcPts val="0"/>
              </a:spcBef>
              <a:spcAft>
                <a:spcPts val="0"/>
              </a:spcAft>
              <a:defRPr/>
            </a:pPr>
            <a:r>
              <a:rPr lang="es-ES_tradnl" sz="4800" b="1" dirty="0" err="1"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GP</a:t>
            </a:r>
            <a:r>
              <a:rPr lang="es-ES_tradnl" sz="4800" b="1" dirty="0" err="1"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rPr>
              <a:t>s</a:t>
            </a:r>
            <a:endParaRPr lang="es-ES_tradnl" sz="48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endParaRPr>
          </a:p>
        </p:txBody>
      </p:sp>
      <p:sp>
        <p:nvSpPr>
          <p:cNvPr id="8" name="Retângulo 7"/>
          <p:cNvSpPr/>
          <p:nvPr/>
        </p:nvSpPr>
        <p:spPr>
          <a:xfrm>
            <a:off x="251520" y="2996952"/>
            <a:ext cx="4357718" cy="2304256"/>
          </a:xfrm>
          <a:prstGeom prst="rect">
            <a:avLst/>
          </a:prstGeom>
          <a:solidFill>
            <a:schemeClr val="accent2">
              <a:lumMod val="20000"/>
              <a:lumOff val="80000"/>
            </a:schemeClr>
          </a:solidFill>
        </p:spPr>
        <p:style>
          <a:lnRef idx="0">
            <a:schemeClr val="accent3"/>
          </a:lnRef>
          <a:fillRef idx="3">
            <a:schemeClr val="accent3"/>
          </a:fillRef>
          <a:effectRef idx="3">
            <a:schemeClr val="accent3"/>
          </a:effectRef>
          <a:fontRef idx="minor">
            <a:schemeClr val="lt1"/>
          </a:fontRef>
        </p:style>
        <p:txBody>
          <a:bodyPr anchor="ctr"/>
          <a:lstStyle/>
          <a:p>
            <a:pPr>
              <a:defRPr/>
            </a:pPr>
            <a:r>
              <a:rPr lang="pt-BR" sz="2800" b="1" dirty="0">
                <a:solidFill>
                  <a:srgbClr val="0070C0"/>
                </a:solidFill>
                <a:effectLst>
                  <a:outerShdw blurRad="38100" dist="38100" dir="2700000" algn="tl">
                    <a:srgbClr val="000000">
                      <a:alpha val="43137"/>
                    </a:srgbClr>
                  </a:outerShdw>
                </a:effectLst>
              </a:rPr>
              <a:t>1</a:t>
            </a:r>
            <a:r>
              <a:rPr lang="pt-BR" sz="2800" b="1" dirty="0" smtClean="0">
                <a:solidFill>
                  <a:srgbClr val="0070C0"/>
                </a:solidFill>
                <a:effectLst>
                  <a:outerShdw blurRad="38100" dist="38100" dir="2700000" algn="tl">
                    <a:srgbClr val="000000">
                      <a:alpha val="43137"/>
                    </a:srgbClr>
                  </a:outerShdw>
                </a:effectLst>
              </a:rPr>
              <a:t>. </a:t>
            </a:r>
            <a:r>
              <a:rPr lang="es-PE" sz="2800" b="1" u="sng" dirty="0" smtClean="0">
                <a:solidFill>
                  <a:srgbClr val="0070C0"/>
                </a:solidFill>
                <a:effectLst>
                  <a:outerShdw blurRad="38100" dist="38100" dir="2700000" algn="tl">
                    <a:srgbClr val="000000">
                      <a:alpha val="43137"/>
                    </a:srgbClr>
                  </a:outerShdw>
                </a:effectLst>
              </a:rPr>
              <a:t>Objetivos</a:t>
            </a:r>
            <a:r>
              <a:rPr lang="es-PE" sz="2800" b="1" dirty="0" smtClean="0">
                <a:solidFill>
                  <a:srgbClr val="0070C0"/>
                </a:solidFill>
                <a:effectLst>
                  <a:outerShdw blurRad="38100" dist="38100" dir="2700000" algn="tl">
                    <a:srgbClr val="000000">
                      <a:alpha val="43137"/>
                    </a:srgbClr>
                  </a:outerShdw>
                </a:effectLst>
              </a:rPr>
              <a:t>:</a:t>
            </a:r>
          </a:p>
          <a:p>
            <a:pPr>
              <a:defRPr/>
            </a:pPr>
            <a:r>
              <a:rPr lang="es-PE" sz="2800" dirty="0" smtClean="0">
                <a:solidFill>
                  <a:srgbClr val="C00000"/>
                </a:solidFill>
              </a:rPr>
              <a:t>	</a:t>
            </a:r>
            <a:r>
              <a:rPr lang="es-PE" sz="2800" b="1" dirty="0" smtClean="0">
                <a:solidFill>
                  <a:srgbClr val="C00000"/>
                </a:solidFill>
              </a:rPr>
              <a:t>Estudio de la Biblia</a:t>
            </a:r>
          </a:p>
          <a:p>
            <a:pPr>
              <a:defRPr/>
            </a:pPr>
            <a:r>
              <a:rPr lang="es-PE" sz="2800" b="1" dirty="0" smtClean="0">
                <a:solidFill>
                  <a:srgbClr val="C00000"/>
                </a:solidFill>
              </a:rPr>
              <a:t>	Confraternización</a:t>
            </a:r>
          </a:p>
          <a:p>
            <a:pPr>
              <a:defRPr/>
            </a:pPr>
            <a:r>
              <a:rPr lang="es-PE" sz="2800" b="1" dirty="0" smtClean="0">
                <a:solidFill>
                  <a:srgbClr val="C00000"/>
                </a:solidFill>
              </a:rPr>
              <a:t>	Testificación</a:t>
            </a:r>
          </a:p>
          <a:p>
            <a:pPr>
              <a:defRPr/>
            </a:pPr>
            <a:r>
              <a:rPr lang="es-PE" sz="2800" b="1" dirty="0" smtClean="0">
                <a:solidFill>
                  <a:srgbClr val="C00000"/>
                </a:solidFill>
              </a:rPr>
              <a:t>	Misión Mundial</a:t>
            </a:r>
            <a:endParaRPr lang="es-PE" sz="2800" b="1" dirty="0">
              <a:solidFill>
                <a:srgbClr val="C00000"/>
              </a:solidFill>
            </a:endParaRPr>
          </a:p>
        </p:txBody>
      </p:sp>
      <p:sp>
        <p:nvSpPr>
          <p:cNvPr id="9" name="Retângulo 8"/>
          <p:cNvSpPr/>
          <p:nvPr/>
        </p:nvSpPr>
        <p:spPr>
          <a:xfrm>
            <a:off x="4786282" y="2996952"/>
            <a:ext cx="4357718" cy="2304256"/>
          </a:xfrm>
          <a:prstGeom prst="rect">
            <a:avLst/>
          </a:prstGeom>
          <a:solidFill>
            <a:schemeClr val="accent2">
              <a:lumMod val="20000"/>
              <a:lumOff val="80000"/>
            </a:schemeClr>
          </a:solidFill>
        </p:spPr>
        <p:style>
          <a:lnRef idx="0">
            <a:schemeClr val="accent3"/>
          </a:lnRef>
          <a:fillRef idx="3">
            <a:schemeClr val="accent3"/>
          </a:fillRef>
          <a:effectRef idx="3">
            <a:schemeClr val="accent3"/>
          </a:effectRef>
          <a:fontRef idx="minor">
            <a:schemeClr val="lt1"/>
          </a:fontRef>
        </p:style>
        <p:txBody>
          <a:bodyPr anchor="ctr"/>
          <a:lstStyle/>
          <a:p>
            <a:pPr>
              <a:defRPr/>
            </a:pPr>
            <a:r>
              <a:rPr lang="pt-BR" sz="2800" b="1" dirty="0">
                <a:solidFill>
                  <a:srgbClr val="0070C0"/>
                </a:solidFill>
                <a:effectLst>
                  <a:outerShdw blurRad="38100" dist="38100" dir="2700000" algn="tl">
                    <a:srgbClr val="000000">
                      <a:alpha val="43137"/>
                    </a:srgbClr>
                  </a:outerShdw>
                </a:effectLst>
              </a:rPr>
              <a:t>1</a:t>
            </a:r>
            <a:r>
              <a:rPr lang="pt-BR" sz="2800" b="1" dirty="0" smtClean="0">
                <a:solidFill>
                  <a:srgbClr val="0070C0"/>
                </a:solidFill>
                <a:effectLst>
                  <a:outerShdw blurRad="38100" dist="38100" dir="2700000" algn="tl">
                    <a:srgbClr val="000000">
                      <a:alpha val="43137"/>
                    </a:srgbClr>
                  </a:outerShdw>
                </a:effectLst>
              </a:rPr>
              <a:t>. </a:t>
            </a:r>
            <a:r>
              <a:rPr lang="es-PE" sz="2800" b="1" u="sng" dirty="0" smtClean="0">
                <a:solidFill>
                  <a:srgbClr val="0070C0"/>
                </a:solidFill>
                <a:effectLst>
                  <a:outerShdw blurRad="38100" dist="38100" dir="2700000" algn="tl">
                    <a:srgbClr val="000000">
                      <a:alpha val="43137"/>
                    </a:srgbClr>
                  </a:outerShdw>
                </a:effectLst>
              </a:rPr>
              <a:t>Objetivos</a:t>
            </a:r>
            <a:r>
              <a:rPr lang="es-PE" sz="2800" b="1" dirty="0" smtClean="0">
                <a:solidFill>
                  <a:srgbClr val="0070C0"/>
                </a:solidFill>
                <a:effectLst>
                  <a:outerShdw blurRad="38100" dist="38100" dir="2700000" algn="tl">
                    <a:srgbClr val="000000">
                      <a:alpha val="43137"/>
                    </a:srgbClr>
                  </a:outerShdw>
                </a:effectLst>
              </a:rPr>
              <a:t>:</a:t>
            </a:r>
          </a:p>
          <a:p>
            <a:pPr>
              <a:defRPr/>
            </a:pPr>
            <a:r>
              <a:rPr lang="es-PE" sz="2800" dirty="0" smtClean="0">
                <a:solidFill>
                  <a:srgbClr val="C00000"/>
                </a:solidFill>
              </a:rPr>
              <a:t>	</a:t>
            </a:r>
            <a:r>
              <a:rPr lang="es-PE" sz="2800" b="1" dirty="0" err="1" smtClean="0">
                <a:solidFill>
                  <a:srgbClr val="C00000"/>
                </a:solidFill>
              </a:rPr>
              <a:t>Estudo</a:t>
            </a:r>
            <a:r>
              <a:rPr lang="es-PE" sz="2800" b="1" dirty="0" smtClean="0">
                <a:solidFill>
                  <a:srgbClr val="C00000"/>
                </a:solidFill>
              </a:rPr>
              <a:t> de la Biblia</a:t>
            </a:r>
          </a:p>
          <a:p>
            <a:pPr>
              <a:defRPr/>
            </a:pPr>
            <a:r>
              <a:rPr lang="es-PE" sz="2800" b="1" dirty="0" smtClean="0">
                <a:solidFill>
                  <a:srgbClr val="C00000"/>
                </a:solidFill>
              </a:rPr>
              <a:t>	Confraternización</a:t>
            </a:r>
          </a:p>
          <a:p>
            <a:pPr>
              <a:defRPr/>
            </a:pPr>
            <a:r>
              <a:rPr lang="es-PE" sz="2800" b="1" dirty="0" smtClean="0">
                <a:solidFill>
                  <a:srgbClr val="C00000"/>
                </a:solidFill>
              </a:rPr>
              <a:t>	Testificación</a:t>
            </a:r>
          </a:p>
          <a:p>
            <a:pPr>
              <a:defRPr/>
            </a:pPr>
            <a:r>
              <a:rPr lang="es-PE" sz="2800" b="1" dirty="0" smtClean="0">
                <a:solidFill>
                  <a:srgbClr val="C00000"/>
                </a:solidFill>
              </a:rPr>
              <a:t>	Misión</a:t>
            </a:r>
            <a:endParaRPr lang="es-PE" sz="28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395536" y="548680"/>
            <a:ext cx="8229600" cy="1872208"/>
          </a:xfrm>
          <a:prstGeom prst="rect">
            <a:avLst/>
          </a:prstGeom>
        </p:spPr>
        <p:txBody>
          <a:bodyPr vert="horz" lIns="91440" tIns="45720" rIns="91440" bIns="45720" rtlCol="0" anchor="ctr">
            <a:normAutofit/>
            <a:flatTx/>
          </a:bodyPr>
          <a:lstStyle/>
          <a:p>
            <a:pPr lvl="0" algn="ctr">
              <a:spcBef>
                <a:spcPct val="0"/>
              </a:spcBef>
              <a:defRPr/>
            </a:pPr>
            <a:r>
              <a:rPr lang="es-PE" sz="3600" b="1" dirty="0" smtClean="0">
                <a:solidFill>
                  <a:srgbClr val="0070C0"/>
                </a:solidFill>
                <a:latin typeface="Arial Narrow" pitchFamily="34" charset="0"/>
              </a:rPr>
              <a:t>Puntos comunes entre </a:t>
            </a:r>
          </a:p>
          <a:p>
            <a:pPr lvl="0" algn="ctr">
              <a:spcBef>
                <a:spcPct val="0"/>
              </a:spcBef>
              <a:defRPr/>
            </a:pPr>
            <a:r>
              <a:rPr lang="es-PE" sz="3600" b="1" dirty="0" smtClean="0">
                <a:solidFill>
                  <a:srgbClr val="0070C0"/>
                </a:solidFill>
                <a:latin typeface="Arial Narrow" pitchFamily="34" charset="0"/>
              </a:rPr>
              <a:t>la Escuela Sabática y los Grupos Pequeños</a:t>
            </a:r>
            <a:r>
              <a:rPr lang="pt-BR" sz="3600" b="1" dirty="0" smtClean="0">
                <a:solidFill>
                  <a:srgbClr val="0070C0"/>
                </a:solidFill>
                <a:latin typeface="Arial Narrow" pitchFamily="34" charset="0"/>
              </a:rPr>
              <a:t>:</a:t>
            </a:r>
            <a:endParaRPr lang="pt-BR" sz="3600" dirty="0">
              <a:ln w="19050">
                <a:solidFill>
                  <a:schemeClr val="tx1"/>
                </a:solidFill>
                <a:prstDash val="solid"/>
              </a:ln>
              <a:solidFill>
                <a:srgbClr val="0070C0"/>
              </a:solidFill>
            </a:endParaRPr>
          </a:p>
        </p:txBody>
      </p:sp>
      <p:sp>
        <p:nvSpPr>
          <p:cNvPr id="6" name="Retângulo 5"/>
          <p:cNvSpPr/>
          <p:nvPr/>
        </p:nvSpPr>
        <p:spPr>
          <a:xfrm>
            <a:off x="1115616" y="2204864"/>
            <a:ext cx="2383986" cy="830997"/>
          </a:xfrm>
          <a:prstGeom prst="rect">
            <a:avLst/>
          </a:prstGeom>
          <a:noFill/>
        </p:spPr>
        <p:txBody>
          <a:bodyPr wrap="none">
            <a:spAutoFit/>
          </a:bodyPr>
          <a:lstStyle/>
          <a:p>
            <a:pPr algn="ctr" fontAlgn="auto">
              <a:spcBef>
                <a:spcPts val="0"/>
              </a:spcBef>
              <a:spcAft>
                <a:spcPts val="0"/>
              </a:spcAft>
              <a:defRPr/>
            </a:pPr>
            <a:r>
              <a:rPr lang="es-ES_tradnl" sz="48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rPr>
              <a:t>Esc. </a:t>
            </a:r>
            <a:r>
              <a:rPr lang="es-ES_tradnl" sz="4800" b="1" dirty="0" err="1">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rPr>
              <a:t>Sab.</a:t>
            </a:r>
            <a:endParaRPr lang="es-ES_tradnl" sz="48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endParaRPr>
          </a:p>
        </p:txBody>
      </p:sp>
      <p:sp>
        <p:nvSpPr>
          <p:cNvPr id="7" name="Retângulo 6"/>
          <p:cNvSpPr/>
          <p:nvPr/>
        </p:nvSpPr>
        <p:spPr>
          <a:xfrm>
            <a:off x="5915657" y="2204864"/>
            <a:ext cx="1143070" cy="830997"/>
          </a:xfrm>
          <a:prstGeom prst="rect">
            <a:avLst/>
          </a:prstGeom>
          <a:noFill/>
        </p:spPr>
        <p:txBody>
          <a:bodyPr wrap="none">
            <a:spAutoFit/>
          </a:bodyPr>
          <a:lstStyle/>
          <a:p>
            <a:pPr algn="ctr" fontAlgn="auto">
              <a:spcBef>
                <a:spcPts val="0"/>
              </a:spcBef>
              <a:spcAft>
                <a:spcPts val="0"/>
              </a:spcAft>
              <a:defRPr/>
            </a:pPr>
            <a:r>
              <a:rPr lang="es-ES_tradnl" sz="4800" b="1" dirty="0" err="1"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GPs</a:t>
            </a:r>
            <a:endParaRPr lang="es-ES_tradnl" sz="48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endParaRPr>
          </a:p>
        </p:txBody>
      </p:sp>
      <p:sp>
        <p:nvSpPr>
          <p:cNvPr id="8" name="Retângulo 7"/>
          <p:cNvSpPr/>
          <p:nvPr/>
        </p:nvSpPr>
        <p:spPr>
          <a:xfrm>
            <a:off x="107504" y="3068960"/>
            <a:ext cx="4357718" cy="2304256"/>
          </a:xfrm>
          <a:prstGeom prst="rect">
            <a:avLst/>
          </a:prstGeom>
          <a:solidFill>
            <a:schemeClr val="accent2">
              <a:lumMod val="20000"/>
              <a:lumOff val="80000"/>
            </a:schemeClr>
          </a:solidFill>
        </p:spPr>
        <p:style>
          <a:lnRef idx="0">
            <a:schemeClr val="accent3"/>
          </a:lnRef>
          <a:fillRef idx="3">
            <a:schemeClr val="accent3"/>
          </a:fillRef>
          <a:effectRef idx="3">
            <a:schemeClr val="accent3"/>
          </a:effectRef>
          <a:fontRef idx="minor">
            <a:schemeClr val="lt1"/>
          </a:fontRef>
        </p:style>
        <p:txBody>
          <a:bodyPr anchor="t"/>
          <a:lstStyle/>
          <a:p>
            <a:pPr>
              <a:defRPr/>
            </a:pPr>
            <a:r>
              <a:rPr lang="pt-BR" sz="2800" b="1" dirty="0" smtClean="0">
                <a:solidFill>
                  <a:srgbClr val="0070C0"/>
                </a:solidFill>
                <a:effectLst>
                  <a:outerShdw blurRad="38100" dist="38100" dir="2700000" algn="tl">
                    <a:srgbClr val="000000">
                      <a:alpha val="43137"/>
                    </a:srgbClr>
                  </a:outerShdw>
                </a:effectLst>
              </a:rPr>
              <a:t>3. </a:t>
            </a:r>
            <a:r>
              <a:rPr lang="es-PE" sz="2800" b="1" u="sng" dirty="0" smtClean="0">
                <a:solidFill>
                  <a:srgbClr val="0070C0"/>
                </a:solidFill>
                <a:effectLst>
                  <a:outerShdw blurRad="38100" dist="38100" dir="2700000" algn="tl">
                    <a:srgbClr val="000000">
                      <a:alpha val="43137"/>
                    </a:srgbClr>
                  </a:outerShdw>
                </a:effectLst>
              </a:rPr>
              <a:t>Discipulado</a:t>
            </a:r>
            <a:r>
              <a:rPr lang="es-PE" sz="2800" b="1" dirty="0" smtClean="0">
                <a:solidFill>
                  <a:srgbClr val="0070C0"/>
                </a:solidFill>
                <a:effectLst>
                  <a:outerShdw blurRad="38100" dist="38100" dir="2700000" algn="tl">
                    <a:srgbClr val="000000">
                      <a:alpha val="43137"/>
                    </a:srgbClr>
                  </a:outerShdw>
                </a:effectLst>
              </a:rPr>
              <a:t>: </a:t>
            </a:r>
          </a:p>
          <a:p>
            <a:pPr>
              <a:defRPr/>
            </a:pPr>
            <a:r>
              <a:rPr lang="es-PE" sz="2800" dirty="0" smtClean="0">
                <a:effectLst>
                  <a:outerShdw blurRad="38100" dist="38100" dir="2700000" algn="tl">
                    <a:srgbClr val="000000">
                      <a:alpha val="43137"/>
                    </a:srgbClr>
                  </a:outerShdw>
                </a:effectLst>
              </a:rPr>
              <a:t>	</a:t>
            </a:r>
            <a:r>
              <a:rPr lang="es-PE" sz="2800" b="1" dirty="0" smtClean="0">
                <a:solidFill>
                  <a:srgbClr val="C00000"/>
                </a:solidFill>
              </a:rPr>
              <a:t>El </a:t>
            </a:r>
            <a:r>
              <a:rPr lang="es-PE" sz="2800" b="1" dirty="0" smtClean="0">
                <a:solidFill>
                  <a:schemeClr val="tx1"/>
                </a:solidFill>
              </a:rPr>
              <a:t>MAESTRO</a:t>
            </a:r>
            <a:r>
              <a:rPr lang="es-PE" sz="2800" b="1" dirty="0" smtClean="0">
                <a:solidFill>
                  <a:srgbClr val="C00000"/>
                </a:solidFill>
              </a:rPr>
              <a:t> ayuda 	a los recién conversos 	en el proceso del 	discipulado.</a:t>
            </a:r>
            <a:endParaRPr lang="es-PE" sz="2800" b="1" dirty="0">
              <a:solidFill>
                <a:srgbClr val="C00000"/>
              </a:solidFill>
            </a:endParaRPr>
          </a:p>
        </p:txBody>
      </p:sp>
      <p:sp>
        <p:nvSpPr>
          <p:cNvPr id="9" name="Retângulo 8"/>
          <p:cNvSpPr/>
          <p:nvPr/>
        </p:nvSpPr>
        <p:spPr>
          <a:xfrm>
            <a:off x="4572000" y="3068960"/>
            <a:ext cx="4357718" cy="2304256"/>
          </a:xfrm>
          <a:prstGeom prst="rect">
            <a:avLst/>
          </a:prstGeom>
          <a:solidFill>
            <a:schemeClr val="accent2">
              <a:lumMod val="20000"/>
              <a:lumOff val="80000"/>
            </a:schemeClr>
          </a:solidFill>
        </p:spPr>
        <p:style>
          <a:lnRef idx="0">
            <a:schemeClr val="accent3"/>
          </a:lnRef>
          <a:fillRef idx="3">
            <a:schemeClr val="accent3"/>
          </a:fillRef>
          <a:effectRef idx="3">
            <a:schemeClr val="accent3"/>
          </a:effectRef>
          <a:fontRef idx="minor">
            <a:schemeClr val="lt1"/>
          </a:fontRef>
        </p:style>
        <p:txBody>
          <a:bodyPr anchor="t"/>
          <a:lstStyle/>
          <a:p>
            <a:pPr>
              <a:defRPr/>
            </a:pPr>
            <a:r>
              <a:rPr lang="pt-BR" sz="2800" b="1" dirty="0" smtClean="0">
                <a:solidFill>
                  <a:srgbClr val="0070C0"/>
                </a:solidFill>
                <a:effectLst>
                  <a:outerShdw blurRad="38100" dist="38100" dir="2700000" algn="tl">
                    <a:srgbClr val="000000">
                      <a:alpha val="43137"/>
                    </a:srgbClr>
                  </a:outerShdw>
                </a:effectLst>
              </a:rPr>
              <a:t>3. </a:t>
            </a:r>
            <a:r>
              <a:rPr lang="pt-BR" sz="2800" b="1" u="sng" dirty="0" smtClean="0">
                <a:solidFill>
                  <a:srgbClr val="0070C0"/>
                </a:solidFill>
                <a:effectLst>
                  <a:outerShdw blurRad="38100" dist="38100" dir="2700000" algn="tl">
                    <a:srgbClr val="000000">
                      <a:alpha val="43137"/>
                    </a:srgbClr>
                  </a:outerShdw>
                </a:effectLst>
              </a:rPr>
              <a:t>Discipulado</a:t>
            </a:r>
            <a:r>
              <a:rPr lang="pt-BR" sz="2800" b="1" dirty="0" smtClean="0">
                <a:solidFill>
                  <a:srgbClr val="0070C0"/>
                </a:solidFill>
                <a:effectLst>
                  <a:outerShdw blurRad="38100" dist="38100" dir="2700000" algn="tl">
                    <a:srgbClr val="000000">
                      <a:alpha val="43137"/>
                    </a:srgbClr>
                  </a:outerShdw>
                </a:effectLst>
              </a:rPr>
              <a:t>: </a:t>
            </a:r>
          </a:p>
          <a:p>
            <a:pPr>
              <a:defRPr/>
            </a:pPr>
            <a:r>
              <a:rPr lang="pt-BR" sz="2800" dirty="0" smtClean="0"/>
              <a:t>	</a:t>
            </a:r>
            <a:r>
              <a:rPr lang="es-PE" sz="2800" b="1" dirty="0" smtClean="0">
                <a:solidFill>
                  <a:srgbClr val="C00000"/>
                </a:solidFill>
              </a:rPr>
              <a:t>El </a:t>
            </a:r>
            <a:r>
              <a:rPr lang="es-PE" sz="2800" b="1" dirty="0" smtClean="0">
                <a:solidFill>
                  <a:schemeClr val="tx1"/>
                </a:solidFill>
              </a:rPr>
              <a:t>LÍDER</a:t>
            </a:r>
            <a:r>
              <a:rPr lang="es-PE" sz="2800" b="1" dirty="0" smtClean="0">
                <a:solidFill>
                  <a:srgbClr val="C00000"/>
                </a:solidFill>
              </a:rPr>
              <a:t> fortalece el 	discipulado de los 	recién bautizados.</a:t>
            </a:r>
            <a:endParaRPr lang="es-PE" sz="28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395536" y="620688"/>
            <a:ext cx="8229600" cy="1872208"/>
          </a:xfrm>
          <a:prstGeom prst="rect">
            <a:avLst/>
          </a:prstGeom>
        </p:spPr>
        <p:txBody>
          <a:bodyPr vert="horz" lIns="91440" tIns="45720" rIns="91440" bIns="45720" rtlCol="0" anchor="ctr">
            <a:normAutofit/>
            <a:flatTx/>
          </a:bodyPr>
          <a:lstStyle/>
          <a:p>
            <a:pPr lvl="0" algn="ctr">
              <a:spcBef>
                <a:spcPct val="0"/>
              </a:spcBef>
              <a:defRPr/>
            </a:pPr>
            <a:r>
              <a:rPr lang="es-PE" sz="3600" b="1" dirty="0" smtClean="0">
                <a:solidFill>
                  <a:srgbClr val="0070C0"/>
                </a:solidFill>
                <a:latin typeface="Arial Narrow" pitchFamily="34" charset="0"/>
              </a:rPr>
              <a:t>Puntos comunes entre </a:t>
            </a:r>
          </a:p>
          <a:p>
            <a:pPr lvl="0" algn="ctr">
              <a:spcBef>
                <a:spcPct val="0"/>
              </a:spcBef>
              <a:defRPr/>
            </a:pPr>
            <a:r>
              <a:rPr lang="es-PE" sz="3600" b="1" dirty="0" smtClean="0">
                <a:solidFill>
                  <a:srgbClr val="0070C0"/>
                </a:solidFill>
                <a:latin typeface="Arial Narrow" pitchFamily="34" charset="0"/>
              </a:rPr>
              <a:t>la Escuela Sabática y los Grupos Pequeños</a:t>
            </a:r>
            <a:r>
              <a:rPr lang="pt-BR" sz="3600" b="1" dirty="0" smtClean="0">
                <a:solidFill>
                  <a:srgbClr val="0070C0"/>
                </a:solidFill>
                <a:latin typeface="Arial Narrow" pitchFamily="34" charset="0"/>
              </a:rPr>
              <a:t>:</a:t>
            </a:r>
            <a:endParaRPr lang="pt-BR" sz="3600" dirty="0">
              <a:ln w="19050">
                <a:solidFill>
                  <a:schemeClr val="tx1"/>
                </a:solidFill>
                <a:prstDash val="solid"/>
              </a:ln>
              <a:solidFill>
                <a:srgbClr val="0070C0"/>
              </a:solidFill>
            </a:endParaRPr>
          </a:p>
        </p:txBody>
      </p:sp>
      <p:sp>
        <p:nvSpPr>
          <p:cNvPr id="6" name="Retângulo 5"/>
          <p:cNvSpPr/>
          <p:nvPr/>
        </p:nvSpPr>
        <p:spPr>
          <a:xfrm>
            <a:off x="1115616" y="2204864"/>
            <a:ext cx="2383986" cy="830997"/>
          </a:xfrm>
          <a:prstGeom prst="rect">
            <a:avLst/>
          </a:prstGeom>
          <a:noFill/>
        </p:spPr>
        <p:txBody>
          <a:bodyPr wrap="none">
            <a:spAutoFit/>
          </a:bodyPr>
          <a:lstStyle/>
          <a:p>
            <a:pPr algn="ctr" fontAlgn="auto">
              <a:spcBef>
                <a:spcPts val="0"/>
              </a:spcBef>
              <a:spcAft>
                <a:spcPts val="0"/>
              </a:spcAft>
              <a:defRPr/>
            </a:pPr>
            <a:r>
              <a:rPr lang="es-ES_tradnl" sz="48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rPr>
              <a:t>Esc. </a:t>
            </a:r>
            <a:r>
              <a:rPr lang="es-ES_tradnl" sz="4800" b="1" dirty="0" err="1">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rPr>
              <a:t>Sab.</a:t>
            </a:r>
            <a:endParaRPr lang="es-ES_tradnl" sz="48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endParaRPr>
          </a:p>
        </p:txBody>
      </p:sp>
      <p:sp>
        <p:nvSpPr>
          <p:cNvPr id="7" name="Retângulo 6"/>
          <p:cNvSpPr/>
          <p:nvPr/>
        </p:nvSpPr>
        <p:spPr>
          <a:xfrm>
            <a:off x="6059673" y="2204864"/>
            <a:ext cx="1143070" cy="830997"/>
          </a:xfrm>
          <a:prstGeom prst="rect">
            <a:avLst/>
          </a:prstGeom>
          <a:noFill/>
        </p:spPr>
        <p:txBody>
          <a:bodyPr wrap="none">
            <a:spAutoFit/>
          </a:bodyPr>
          <a:lstStyle/>
          <a:p>
            <a:pPr algn="ctr" fontAlgn="auto">
              <a:spcBef>
                <a:spcPts val="0"/>
              </a:spcBef>
              <a:spcAft>
                <a:spcPts val="0"/>
              </a:spcAft>
              <a:defRPr/>
            </a:pPr>
            <a:r>
              <a:rPr lang="es-ES_tradnl" sz="4800" b="1" dirty="0" err="1"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GPs</a:t>
            </a:r>
            <a:endParaRPr lang="es-ES_tradnl" sz="48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endParaRPr>
          </a:p>
        </p:txBody>
      </p:sp>
      <p:sp>
        <p:nvSpPr>
          <p:cNvPr id="8" name="Retângulo 7"/>
          <p:cNvSpPr/>
          <p:nvPr/>
        </p:nvSpPr>
        <p:spPr>
          <a:xfrm>
            <a:off x="107504" y="3068960"/>
            <a:ext cx="4357718" cy="2304256"/>
          </a:xfrm>
          <a:prstGeom prst="rect">
            <a:avLst/>
          </a:prstGeom>
          <a:solidFill>
            <a:schemeClr val="accent2">
              <a:lumMod val="20000"/>
              <a:lumOff val="80000"/>
            </a:schemeClr>
          </a:solidFill>
        </p:spPr>
        <p:style>
          <a:lnRef idx="0">
            <a:schemeClr val="accent3"/>
          </a:lnRef>
          <a:fillRef idx="3">
            <a:schemeClr val="accent3"/>
          </a:fillRef>
          <a:effectRef idx="3">
            <a:schemeClr val="accent3"/>
          </a:effectRef>
          <a:fontRef idx="minor">
            <a:schemeClr val="lt1"/>
          </a:fontRef>
        </p:style>
        <p:txBody>
          <a:bodyPr anchor="t"/>
          <a:lstStyle/>
          <a:p>
            <a:pPr>
              <a:defRPr/>
            </a:pPr>
            <a:r>
              <a:rPr lang="pt-BR" sz="3200" b="1" dirty="0" smtClean="0">
                <a:solidFill>
                  <a:srgbClr val="C00000"/>
                </a:solidFill>
              </a:rPr>
              <a:t>4</a:t>
            </a:r>
            <a:r>
              <a:rPr lang="es-PE" sz="3200" b="1" dirty="0" smtClean="0">
                <a:solidFill>
                  <a:srgbClr val="C00000"/>
                </a:solidFill>
              </a:rPr>
              <a:t>. Llevan a los </a:t>
            </a:r>
            <a:r>
              <a:rPr lang="es-PE" sz="2800" b="1" u="sng" dirty="0" smtClean="0">
                <a:solidFill>
                  <a:schemeClr val="tx1"/>
                </a:solidFill>
              </a:rPr>
              <a:t>Invitados</a:t>
            </a:r>
            <a:r>
              <a:rPr lang="es-PE" sz="2800" b="1" dirty="0" smtClean="0">
                <a:solidFill>
                  <a:srgbClr val="C00000"/>
                </a:solidFill>
              </a:rPr>
              <a:t> al programa de la Escuela Sabática.  Especialmente en el Día del Amigo.</a:t>
            </a:r>
            <a:endParaRPr lang="es-PE" sz="3200" b="1" dirty="0">
              <a:solidFill>
                <a:srgbClr val="C00000"/>
              </a:solidFill>
            </a:endParaRPr>
          </a:p>
        </p:txBody>
      </p:sp>
      <p:sp>
        <p:nvSpPr>
          <p:cNvPr id="9" name="Retângulo 8"/>
          <p:cNvSpPr/>
          <p:nvPr/>
        </p:nvSpPr>
        <p:spPr>
          <a:xfrm>
            <a:off x="4572000" y="3068960"/>
            <a:ext cx="4357718" cy="2304256"/>
          </a:xfrm>
          <a:prstGeom prst="rect">
            <a:avLst/>
          </a:prstGeom>
          <a:solidFill>
            <a:schemeClr val="accent2">
              <a:lumMod val="20000"/>
              <a:lumOff val="80000"/>
            </a:schemeClr>
          </a:solidFill>
        </p:spPr>
        <p:style>
          <a:lnRef idx="0">
            <a:schemeClr val="accent3"/>
          </a:lnRef>
          <a:fillRef idx="3">
            <a:schemeClr val="accent3"/>
          </a:fillRef>
          <a:effectRef idx="3">
            <a:schemeClr val="accent3"/>
          </a:effectRef>
          <a:fontRef idx="minor">
            <a:schemeClr val="lt1"/>
          </a:fontRef>
        </p:style>
        <p:txBody>
          <a:bodyPr anchor="t"/>
          <a:lstStyle/>
          <a:p>
            <a:pPr>
              <a:defRPr/>
            </a:pPr>
            <a:r>
              <a:rPr lang="pt-BR" sz="3200" b="1" dirty="0" smtClean="0">
                <a:solidFill>
                  <a:srgbClr val="C00000"/>
                </a:solidFill>
              </a:rPr>
              <a:t>4</a:t>
            </a:r>
            <a:r>
              <a:rPr lang="es-PE" sz="3200" b="1" dirty="0" smtClean="0">
                <a:solidFill>
                  <a:srgbClr val="C00000"/>
                </a:solidFill>
              </a:rPr>
              <a:t>. Llevan </a:t>
            </a:r>
            <a:r>
              <a:rPr lang="es-PE" sz="2800" b="1" u="sng" dirty="0" smtClean="0">
                <a:solidFill>
                  <a:schemeClr val="tx1"/>
                </a:solidFill>
              </a:rPr>
              <a:t>Invitados</a:t>
            </a:r>
            <a:r>
              <a:rPr lang="es-PE" sz="2800" b="1" dirty="0" smtClean="0">
                <a:solidFill>
                  <a:srgbClr val="C00000"/>
                </a:solidFill>
              </a:rPr>
              <a:t> al GP todos los viernes.</a:t>
            </a:r>
            <a:endParaRPr lang="es-PE" sz="28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395536" y="620688"/>
            <a:ext cx="8229600" cy="1872208"/>
          </a:xfrm>
          <a:prstGeom prst="rect">
            <a:avLst/>
          </a:prstGeom>
        </p:spPr>
        <p:txBody>
          <a:bodyPr vert="horz" lIns="91440" tIns="45720" rIns="91440" bIns="45720" rtlCol="0" anchor="ctr">
            <a:normAutofit/>
            <a:flatTx/>
          </a:bodyPr>
          <a:lstStyle/>
          <a:p>
            <a:pPr lvl="0" algn="ctr">
              <a:spcBef>
                <a:spcPct val="0"/>
              </a:spcBef>
              <a:defRPr/>
            </a:pPr>
            <a:r>
              <a:rPr lang="es-PE" sz="3600" b="1" dirty="0" smtClean="0">
                <a:solidFill>
                  <a:srgbClr val="0070C0"/>
                </a:solidFill>
                <a:latin typeface="Arial Narrow" pitchFamily="34" charset="0"/>
              </a:rPr>
              <a:t>Puntos comunes entre </a:t>
            </a:r>
          </a:p>
          <a:p>
            <a:pPr lvl="0" algn="ctr">
              <a:spcBef>
                <a:spcPct val="0"/>
              </a:spcBef>
              <a:defRPr/>
            </a:pPr>
            <a:r>
              <a:rPr lang="es-PE" sz="3600" b="1" dirty="0" smtClean="0">
                <a:solidFill>
                  <a:srgbClr val="0070C0"/>
                </a:solidFill>
                <a:latin typeface="Arial Narrow" pitchFamily="34" charset="0"/>
              </a:rPr>
              <a:t>la Escuela Sabática y los Grupos Pequeños</a:t>
            </a:r>
            <a:r>
              <a:rPr lang="pt-BR" sz="3600" b="1" dirty="0" smtClean="0">
                <a:solidFill>
                  <a:srgbClr val="0070C0"/>
                </a:solidFill>
                <a:latin typeface="Arial Narrow" pitchFamily="34" charset="0"/>
              </a:rPr>
              <a:t>:</a:t>
            </a:r>
            <a:endParaRPr lang="pt-BR" sz="3600" dirty="0">
              <a:ln w="19050">
                <a:solidFill>
                  <a:schemeClr val="tx1"/>
                </a:solidFill>
                <a:prstDash val="solid"/>
              </a:ln>
              <a:solidFill>
                <a:srgbClr val="0070C0"/>
              </a:solidFill>
            </a:endParaRPr>
          </a:p>
        </p:txBody>
      </p:sp>
      <p:sp>
        <p:nvSpPr>
          <p:cNvPr id="6" name="Retângulo 5"/>
          <p:cNvSpPr/>
          <p:nvPr/>
        </p:nvSpPr>
        <p:spPr>
          <a:xfrm>
            <a:off x="1115616" y="2204864"/>
            <a:ext cx="2383986" cy="830997"/>
          </a:xfrm>
          <a:prstGeom prst="rect">
            <a:avLst/>
          </a:prstGeom>
          <a:noFill/>
        </p:spPr>
        <p:txBody>
          <a:bodyPr wrap="none">
            <a:spAutoFit/>
          </a:bodyPr>
          <a:lstStyle/>
          <a:p>
            <a:pPr algn="ctr" fontAlgn="auto">
              <a:spcBef>
                <a:spcPts val="0"/>
              </a:spcBef>
              <a:spcAft>
                <a:spcPts val="0"/>
              </a:spcAft>
              <a:defRPr/>
            </a:pPr>
            <a:r>
              <a:rPr lang="es-ES_tradnl" sz="48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rPr>
              <a:t>Esc. </a:t>
            </a:r>
            <a:r>
              <a:rPr lang="es-ES_tradnl" sz="4800" b="1" dirty="0" err="1">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rPr>
              <a:t>Sab.</a:t>
            </a:r>
            <a:endParaRPr lang="es-ES_tradnl" sz="48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endParaRPr>
          </a:p>
        </p:txBody>
      </p:sp>
      <p:sp>
        <p:nvSpPr>
          <p:cNvPr id="7" name="Retângulo 6"/>
          <p:cNvSpPr/>
          <p:nvPr/>
        </p:nvSpPr>
        <p:spPr>
          <a:xfrm>
            <a:off x="6059673" y="2204864"/>
            <a:ext cx="1143070" cy="830997"/>
          </a:xfrm>
          <a:prstGeom prst="rect">
            <a:avLst/>
          </a:prstGeom>
          <a:noFill/>
        </p:spPr>
        <p:txBody>
          <a:bodyPr wrap="none">
            <a:spAutoFit/>
          </a:bodyPr>
          <a:lstStyle/>
          <a:p>
            <a:pPr algn="ctr" fontAlgn="auto">
              <a:spcBef>
                <a:spcPts val="0"/>
              </a:spcBef>
              <a:spcAft>
                <a:spcPts val="0"/>
              </a:spcAft>
              <a:defRPr/>
            </a:pPr>
            <a:r>
              <a:rPr lang="es-ES_tradnl" sz="4800" b="1" dirty="0" err="1"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GPs</a:t>
            </a:r>
            <a:endParaRPr lang="es-ES_tradnl" sz="48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endParaRPr>
          </a:p>
        </p:txBody>
      </p:sp>
      <p:sp>
        <p:nvSpPr>
          <p:cNvPr id="8" name="Retângulo 7"/>
          <p:cNvSpPr/>
          <p:nvPr/>
        </p:nvSpPr>
        <p:spPr>
          <a:xfrm>
            <a:off x="107504" y="3068960"/>
            <a:ext cx="4357718" cy="2304256"/>
          </a:xfrm>
          <a:prstGeom prst="rect">
            <a:avLst/>
          </a:prstGeom>
          <a:solidFill>
            <a:schemeClr val="accent2">
              <a:lumMod val="20000"/>
              <a:lumOff val="80000"/>
            </a:schemeClr>
          </a:solidFill>
        </p:spPr>
        <p:style>
          <a:lnRef idx="0">
            <a:schemeClr val="accent3"/>
          </a:lnRef>
          <a:fillRef idx="3">
            <a:schemeClr val="accent3"/>
          </a:fillRef>
          <a:effectRef idx="3">
            <a:schemeClr val="accent3"/>
          </a:effectRef>
          <a:fontRef idx="minor">
            <a:schemeClr val="lt1"/>
          </a:fontRef>
        </p:style>
        <p:txBody>
          <a:bodyPr anchor="t"/>
          <a:lstStyle/>
          <a:p>
            <a:pPr>
              <a:defRPr/>
            </a:pPr>
            <a:r>
              <a:rPr lang="pt-BR" sz="2400" b="1" dirty="0" smtClean="0">
                <a:solidFill>
                  <a:srgbClr val="C00000"/>
                </a:solidFill>
              </a:rPr>
              <a:t>6. </a:t>
            </a:r>
            <a:r>
              <a:rPr lang="es-PE" sz="2400" b="1" u="sng" dirty="0" smtClean="0">
                <a:solidFill>
                  <a:schemeClr val="tx1"/>
                </a:solidFill>
              </a:rPr>
              <a:t>Frentes misioneros</a:t>
            </a:r>
            <a:r>
              <a:rPr lang="es-PE" sz="2400" b="1" dirty="0" smtClean="0">
                <a:solidFill>
                  <a:srgbClr val="C00000"/>
                </a:solidFill>
              </a:rPr>
              <a:t>: La Escuela Sabática promueve los frentes misioneros: evangelismo, parejas misioneras, clases bíblicas y oración intercesora.</a:t>
            </a:r>
            <a:endParaRPr lang="es-PE" sz="2400" b="1" dirty="0">
              <a:solidFill>
                <a:srgbClr val="C00000"/>
              </a:solidFill>
            </a:endParaRPr>
          </a:p>
        </p:txBody>
      </p:sp>
      <p:sp>
        <p:nvSpPr>
          <p:cNvPr id="9" name="Retângulo 8"/>
          <p:cNvSpPr/>
          <p:nvPr/>
        </p:nvSpPr>
        <p:spPr>
          <a:xfrm>
            <a:off x="4572000" y="3068960"/>
            <a:ext cx="4357718" cy="2304256"/>
          </a:xfrm>
          <a:prstGeom prst="rect">
            <a:avLst/>
          </a:prstGeom>
          <a:solidFill>
            <a:schemeClr val="accent2">
              <a:lumMod val="20000"/>
              <a:lumOff val="80000"/>
            </a:schemeClr>
          </a:solidFill>
        </p:spPr>
        <p:style>
          <a:lnRef idx="0">
            <a:schemeClr val="accent3"/>
          </a:lnRef>
          <a:fillRef idx="3">
            <a:schemeClr val="accent3"/>
          </a:fillRef>
          <a:effectRef idx="3">
            <a:schemeClr val="accent3"/>
          </a:effectRef>
          <a:fontRef idx="minor">
            <a:schemeClr val="lt1"/>
          </a:fontRef>
        </p:style>
        <p:txBody>
          <a:bodyPr anchor="t"/>
          <a:lstStyle/>
          <a:p>
            <a:pPr>
              <a:defRPr/>
            </a:pPr>
            <a:r>
              <a:rPr lang="pt-BR" sz="2400" b="1" dirty="0" smtClean="0">
                <a:solidFill>
                  <a:srgbClr val="C00000"/>
                </a:solidFill>
              </a:rPr>
              <a:t>6. </a:t>
            </a:r>
            <a:r>
              <a:rPr lang="es-PE" sz="2400" b="1" u="sng" dirty="0" smtClean="0">
                <a:solidFill>
                  <a:schemeClr val="tx1"/>
                </a:solidFill>
              </a:rPr>
              <a:t>Frentes misioneros</a:t>
            </a:r>
            <a:r>
              <a:rPr lang="es-PE" sz="2400" b="1" dirty="0" smtClean="0">
                <a:solidFill>
                  <a:schemeClr val="tx1"/>
                </a:solidFill>
              </a:rPr>
              <a:t>: </a:t>
            </a:r>
            <a:r>
              <a:rPr lang="es-PE" sz="2400" b="1" dirty="0" smtClean="0">
                <a:solidFill>
                  <a:srgbClr val="C00000"/>
                </a:solidFill>
              </a:rPr>
              <a:t>El Grupo Pequeño es la base de los frentes misioneros: evangelismo, parejas misioneras, clases bíblicas y oración intercesora</a:t>
            </a:r>
            <a:r>
              <a:rPr lang="pt-BR" sz="2400" b="1" dirty="0" smtClean="0">
                <a:solidFill>
                  <a:srgbClr val="C00000"/>
                </a:solidFill>
              </a:rPr>
              <a:t>.</a:t>
            </a:r>
            <a:endParaRPr lang="pt-BR" sz="2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395536" y="548680"/>
            <a:ext cx="8229600" cy="1872208"/>
          </a:xfrm>
          <a:prstGeom prst="rect">
            <a:avLst/>
          </a:prstGeom>
        </p:spPr>
        <p:txBody>
          <a:bodyPr vert="horz" lIns="91440" tIns="45720" rIns="91440" bIns="45720" rtlCol="0" anchor="ctr">
            <a:normAutofit/>
            <a:flatTx/>
          </a:bodyPr>
          <a:lstStyle/>
          <a:p>
            <a:pPr lvl="0" algn="ctr">
              <a:spcBef>
                <a:spcPct val="0"/>
              </a:spcBef>
              <a:defRPr/>
            </a:pPr>
            <a:r>
              <a:rPr lang="es-PE" sz="3600" b="1" dirty="0" smtClean="0">
                <a:solidFill>
                  <a:srgbClr val="0070C0"/>
                </a:solidFill>
                <a:latin typeface="Arial Narrow" pitchFamily="34" charset="0"/>
              </a:rPr>
              <a:t>Puntos comunes entre </a:t>
            </a:r>
          </a:p>
          <a:p>
            <a:pPr lvl="0" algn="ctr">
              <a:spcBef>
                <a:spcPct val="0"/>
              </a:spcBef>
              <a:defRPr/>
            </a:pPr>
            <a:r>
              <a:rPr lang="es-PE" sz="3600" b="1" dirty="0" smtClean="0">
                <a:solidFill>
                  <a:srgbClr val="0070C0"/>
                </a:solidFill>
                <a:latin typeface="Arial Narrow" pitchFamily="34" charset="0"/>
              </a:rPr>
              <a:t>la Escuela Sabática y los Grupos Pequeños</a:t>
            </a:r>
            <a:r>
              <a:rPr lang="pt-BR" sz="3600" b="1" dirty="0" smtClean="0">
                <a:solidFill>
                  <a:srgbClr val="0070C0"/>
                </a:solidFill>
                <a:latin typeface="Arial Narrow" pitchFamily="34" charset="0"/>
              </a:rPr>
              <a:t>:</a:t>
            </a:r>
            <a:endParaRPr lang="pt-BR" sz="3600" dirty="0">
              <a:ln w="19050">
                <a:solidFill>
                  <a:schemeClr val="tx1"/>
                </a:solidFill>
                <a:prstDash val="solid"/>
              </a:ln>
              <a:solidFill>
                <a:srgbClr val="0070C0"/>
              </a:solidFill>
            </a:endParaRPr>
          </a:p>
        </p:txBody>
      </p:sp>
      <p:sp>
        <p:nvSpPr>
          <p:cNvPr id="6" name="Retângulo 5"/>
          <p:cNvSpPr/>
          <p:nvPr/>
        </p:nvSpPr>
        <p:spPr>
          <a:xfrm>
            <a:off x="1115616" y="2204864"/>
            <a:ext cx="2383986" cy="830997"/>
          </a:xfrm>
          <a:prstGeom prst="rect">
            <a:avLst/>
          </a:prstGeom>
          <a:noFill/>
        </p:spPr>
        <p:txBody>
          <a:bodyPr wrap="none">
            <a:spAutoFit/>
          </a:bodyPr>
          <a:lstStyle/>
          <a:p>
            <a:pPr algn="ctr" fontAlgn="auto">
              <a:spcBef>
                <a:spcPts val="0"/>
              </a:spcBef>
              <a:spcAft>
                <a:spcPts val="0"/>
              </a:spcAft>
              <a:defRPr/>
            </a:pPr>
            <a:r>
              <a:rPr lang="es-ES_tradnl" sz="4800"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rPr>
              <a:t>Esc. </a:t>
            </a:r>
            <a:r>
              <a:rPr lang="es-ES_tradnl" sz="4800" dirty="0" err="1">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rPr>
              <a:t>Sab.</a:t>
            </a:r>
            <a:endParaRPr lang="es-ES_tradnl" sz="4800"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endParaRPr>
          </a:p>
        </p:txBody>
      </p:sp>
      <p:sp>
        <p:nvSpPr>
          <p:cNvPr id="7" name="Retângulo 6"/>
          <p:cNvSpPr/>
          <p:nvPr/>
        </p:nvSpPr>
        <p:spPr>
          <a:xfrm>
            <a:off x="5868144" y="2132856"/>
            <a:ext cx="1143070" cy="830997"/>
          </a:xfrm>
          <a:prstGeom prst="rect">
            <a:avLst/>
          </a:prstGeom>
          <a:noFill/>
        </p:spPr>
        <p:txBody>
          <a:bodyPr wrap="none">
            <a:spAutoFit/>
          </a:bodyPr>
          <a:lstStyle/>
          <a:p>
            <a:pPr algn="ctr" fontAlgn="auto">
              <a:spcBef>
                <a:spcPts val="0"/>
              </a:spcBef>
              <a:spcAft>
                <a:spcPts val="0"/>
              </a:spcAft>
              <a:defRPr/>
            </a:pPr>
            <a:r>
              <a:rPr lang="es-ES_tradnl" sz="4800" b="1" dirty="0" err="1"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GPs</a:t>
            </a:r>
            <a:endParaRPr lang="es-ES_tradnl" sz="48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n-lt"/>
              <a:cs typeface="+mn-cs"/>
            </a:endParaRPr>
          </a:p>
        </p:txBody>
      </p:sp>
      <p:sp>
        <p:nvSpPr>
          <p:cNvPr id="8" name="Retângulo 7"/>
          <p:cNvSpPr/>
          <p:nvPr/>
        </p:nvSpPr>
        <p:spPr>
          <a:xfrm>
            <a:off x="107504" y="3068960"/>
            <a:ext cx="4357718" cy="2304256"/>
          </a:xfrm>
          <a:prstGeom prst="rect">
            <a:avLst/>
          </a:prstGeom>
          <a:solidFill>
            <a:schemeClr val="accent2">
              <a:lumMod val="20000"/>
              <a:lumOff val="80000"/>
            </a:schemeClr>
          </a:solidFill>
        </p:spPr>
        <p:style>
          <a:lnRef idx="0">
            <a:schemeClr val="accent3"/>
          </a:lnRef>
          <a:fillRef idx="3">
            <a:schemeClr val="accent3"/>
          </a:fillRef>
          <a:effectRef idx="3">
            <a:schemeClr val="accent3"/>
          </a:effectRef>
          <a:fontRef idx="minor">
            <a:schemeClr val="lt1"/>
          </a:fontRef>
        </p:style>
        <p:txBody>
          <a:bodyPr anchor="t"/>
          <a:lstStyle/>
          <a:p>
            <a:pPr>
              <a:defRPr/>
            </a:pPr>
            <a:r>
              <a:rPr lang="pt-BR" sz="2400" b="1" dirty="0" smtClean="0">
                <a:solidFill>
                  <a:srgbClr val="C00000"/>
                </a:solidFill>
              </a:rPr>
              <a:t>7</a:t>
            </a:r>
            <a:r>
              <a:rPr lang="es-PE" sz="2400" b="1" dirty="0" smtClean="0">
                <a:solidFill>
                  <a:srgbClr val="C00000"/>
                </a:solidFill>
              </a:rPr>
              <a:t>. </a:t>
            </a:r>
            <a:r>
              <a:rPr lang="es-PE" sz="2400" b="1" u="sng" dirty="0" smtClean="0">
                <a:solidFill>
                  <a:schemeClr val="tx1"/>
                </a:solidFill>
              </a:rPr>
              <a:t>Unidad</a:t>
            </a:r>
            <a:r>
              <a:rPr lang="es-PE" sz="2400" b="1" dirty="0" smtClean="0">
                <a:solidFill>
                  <a:schemeClr val="tx1"/>
                </a:solidFill>
              </a:rPr>
              <a:t>:</a:t>
            </a:r>
            <a:r>
              <a:rPr lang="es-PE" sz="2400" b="1" dirty="0" smtClean="0">
                <a:solidFill>
                  <a:srgbClr val="C00000"/>
                </a:solidFill>
              </a:rPr>
              <a:t> La unidad local y mundial es promovida por medio de la lección de la Escuela Sabática, del informativo misionero y de las ofrendas para las misiones mundiales.</a:t>
            </a:r>
            <a:endParaRPr lang="es-PE" sz="2400" b="1" dirty="0">
              <a:solidFill>
                <a:srgbClr val="C00000"/>
              </a:solidFill>
            </a:endParaRPr>
          </a:p>
        </p:txBody>
      </p:sp>
      <p:sp>
        <p:nvSpPr>
          <p:cNvPr id="9" name="Retângulo 8"/>
          <p:cNvSpPr/>
          <p:nvPr/>
        </p:nvSpPr>
        <p:spPr>
          <a:xfrm>
            <a:off x="4572000" y="3068960"/>
            <a:ext cx="4357718" cy="2304256"/>
          </a:xfrm>
          <a:prstGeom prst="rect">
            <a:avLst/>
          </a:prstGeom>
          <a:solidFill>
            <a:schemeClr val="accent2">
              <a:lumMod val="20000"/>
              <a:lumOff val="80000"/>
            </a:schemeClr>
          </a:solidFill>
        </p:spPr>
        <p:style>
          <a:lnRef idx="0">
            <a:schemeClr val="accent3"/>
          </a:lnRef>
          <a:fillRef idx="3">
            <a:schemeClr val="accent3"/>
          </a:fillRef>
          <a:effectRef idx="3">
            <a:schemeClr val="accent3"/>
          </a:effectRef>
          <a:fontRef idx="minor">
            <a:schemeClr val="lt1"/>
          </a:fontRef>
        </p:style>
        <p:txBody>
          <a:bodyPr anchor="t"/>
          <a:lstStyle/>
          <a:p>
            <a:pPr>
              <a:defRPr/>
            </a:pPr>
            <a:r>
              <a:rPr lang="es-PE" sz="2400" b="1" dirty="0" smtClean="0">
                <a:solidFill>
                  <a:srgbClr val="C00000"/>
                </a:solidFill>
              </a:rPr>
              <a:t>7. </a:t>
            </a:r>
            <a:r>
              <a:rPr lang="es-PE" sz="2400" b="1" u="sng" dirty="0" smtClean="0">
                <a:solidFill>
                  <a:schemeClr val="tx1"/>
                </a:solidFill>
              </a:rPr>
              <a:t>Unidad</a:t>
            </a:r>
            <a:r>
              <a:rPr lang="es-PE" sz="2400" b="1" dirty="0" smtClean="0">
                <a:solidFill>
                  <a:srgbClr val="C00000"/>
                </a:solidFill>
              </a:rPr>
              <a:t>: El Grupo Pequeño promueve la unidad interna de la iglesia.</a:t>
            </a:r>
            <a:endParaRPr lang="es-PE" sz="2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sp>
        <p:nvSpPr>
          <p:cNvPr id="5" name="Título 1"/>
          <p:cNvSpPr txBox="1">
            <a:spLocks/>
          </p:cNvSpPr>
          <p:nvPr/>
        </p:nvSpPr>
        <p:spPr>
          <a:xfrm>
            <a:off x="395536" y="1628800"/>
            <a:ext cx="8229600" cy="3384376"/>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PE" sz="3600" b="1" i="0" u="none" strike="noStrike" kern="1200" cap="none" spc="0" normalizeH="0" baseline="0" dirty="0" smtClean="0">
                <a:ln>
                  <a:noFill/>
                </a:ln>
                <a:solidFill>
                  <a:schemeClr val="tx1"/>
                </a:solidFill>
                <a:effectLst/>
                <a:uLnTx/>
                <a:uFillTx/>
                <a:latin typeface="Arial Narrow" pitchFamily="34" charset="0"/>
                <a:ea typeface="+mj-ea"/>
                <a:cs typeface="+mj-cs"/>
              </a:rPr>
              <a:t>Podemos</a:t>
            </a:r>
            <a:r>
              <a:rPr kumimoji="0" lang="es-PE" sz="3600" b="1" i="0" u="none" strike="noStrike" kern="1200" cap="none" spc="0" normalizeH="0" dirty="0" smtClean="0">
                <a:ln>
                  <a:noFill/>
                </a:ln>
                <a:solidFill>
                  <a:schemeClr val="tx1"/>
                </a:solidFill>
                <a:effectLst/>
                <a:uLnTx/>
                <a:uFillTx/>
                <a:latin typeface="Arial Narrow" pitchFamily="34" charset="0"/>
                <a:ea typeface="+mj-ea"/>
                <a:cs typeface="+mj-cs"/>
              </a:rPr>
              <a:t> verificar que semanalmente hay dos estructuras semejantes actuando en la iglesia adventista, con las mismas personas.  Pero los miembros que forman parte de ellas están sentando con algunas personas durante la semana y con otras el sábado por la mañana</a:t>
            </a:r>
            <a:r>
              <a:rPr kumimoji="0" lang="pt-BR" sz="3600" b="1" i="0" u="none" strike="noStrike" kern="1200" cap="none" spc="0" normalizeH="0" noProof="0" dirty="0" smtClean="0">
                <a:ln>
                  <a:noFill/>
                </a:ln>
                <a:solidFill>
                  <a:schemeClr val="tx1"/>
                </a:solidFill>
                <a:effectLst/>
                <a:uLnTx/>
                <a:uFillTx/>
                <a:latin typeface="Arial Narrow" pitchFamily="34" charset="0"/>
                <a:ea typeface="+mj-ea"/>
                <a:cs typeface="+mj-cs"/>
              </a:rPr>
              <a:t>.</a:t>
            </a:r>
            <a:endParaRPr kumimoji="0" lang="pt-BR" sz="6000" b="0" i="0" u="none" strike="noStrike" kern="1200" cap="none" spc="0" normalizeH="0" baseline="0" noProof="0" dirty="0">
              <a:ln w="19050">
                <a:solidFill>
                  <a:schemeClr val="tx1"/>
                </a:solidFill>
                <a:prstDash val="solid"/>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TotalTime>
  <Words>425</Words>
  <Application>Microsoft Office PowerPoint</Application>
  <PresentationFormat>Presentación en pantalla (4:3)</PresentationFormat>
  <Paragraphs>62</Paragraphs>
  <Slides>16</Slides>
  <Notes>2</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do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ruth.leon</dc:creator>
  <cp:lastModifiedBy>Elías Torres</cp:lastModifiedBy>
  <cp:revision>49</cp:revision>
  <dcterms:created xsi:type="dcterms:W3CDTF">2013-04-24T17:08:53Z</dcterms:created>
  <dcterms:modified xsi:type="dcterms:W3CDTF">2013-05-24T00:46:27Z</dcterms:modified>
</cp:coreProperties>
</file>