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80" r:id="rId6"/>
    <p:sldId id="281" r:id="rId7"/>
    <p:sldId id="282" r:id="rId8"/>
    <p:sldId id="283" r:id="rId9"/>
    <p:sldId id="284" r:id="rId10"/>
    <p:sldId id="285" r:id="rId11"/>
    <p:sldId id="286" r:id="rId12"/>
    <p:sldId id="287" r:id="rId13"/>
    <p:sldId id="289" r:id="rId14"/>
    <p:sldId id="288"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D6B"/>
    <a:srgbClr val="FFFF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103" d="100"/>
          <a:sy n="103" d="100"/>
        </p:scale>
        <p:origin x="-1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21FC5-2755-4523-B788-6D7E66D1D59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71600" y="1988840"/>
            <a:ext cx="4287420" cy="3108543"/>
          </a:xfrm>
          <a:prstGeom prst="rect">
            <a:avLst/>
          </a:prstGeom>
          <a:noFill/>
        </p:spPr>
        <p:txBody>
          <a:bodyPr wrap="square" rtlCol="0">
            <a:spAutoFit/>
          </a:bodyPr>
          <a:lstStyle/>
          <a:p>
            <a:pPr algn="ctr"/>
            <a:endParaRPr lang="es-ES"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“Los discípulos se hacen y crecen dentro del contexto de las relaciones intencionales y sinceras (Prov. 27:17).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899592" y="1772816"/>
            <a:ext cx="4287420" cy="3539430"/>
          </a:xfrm>
          <a:prstGeom prst="rect">
            <a:avLst/>
          </a:prstGeom>
          <a:noFill/>
        </p:spPr>
        <p:txBody>
          <a:bodyPr wrap="square" rtlCol="0">
            <a:spAutoFit/>
          </a:bodyPr>
          <a:lstStyle/>
          <a:p>
            <a:pPr algn="ctr"/>
            <a:r>
              <a:rPr lang="es-ES" sz="2800" b="1" dirty="0" smtClean="0">
                <a:latin typeface="Arial" pitchFamily="34" charset="0"/>
                <a:cs typeface="Arial" pitchFamily="34" charset="0"/>
              </a:rPr>
              <a:t>Los programas pueden contribuir al desarrollo de las personas, mientras el ingrediente central del discipulado, que es una relación interpersonal esté presente.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28662" y="1428736"/>
            <a:ext cx="5112568" cy="4401205"/>
          </a:xfrm>
          <a:prstGeom prst="rect">
            <a:avLst/>
          </a:prstGeom>
          <a:noFill/>
        </p:spPr>
        <p:txBody>
          <a:bodyPr wrap="square" rtlCol="0">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“Los creyentes nuevos que inmediatamente se hacen activos en un grupo pequeño, tienen cinco veces más posibilidades de permanecer en la iglesia cinco años después que aquellos que solo participan asiduamente de los cultos”</a:t>
            </a:r>
            <a:r>
              <a:rPr lang="es-ES" sz="1600" b="1" dirty="0" smtClean="0">
                <a:latin typeface="Arial" pitchFamily="34" charset="0"/>
                <a:cs typeface="Arial" pitchFamily="34" charset="0"/>
              </a:rPr>
              <a:t> </a:t>
            </a:r>
          </a:p>
          <a:p>
            <a:pPr algn="ctr"/>
            <a:endParaRPr lang="es-ES" sz="1600" b="1" dirty="0" smtClean="0">
              <a:latin typeface="Arial" pitchFamily="34" charset="0"/>
              <a:cs typeface="Arial" pitchFamily="34" charset="0"/>
            </a:endParaRPr>
          </a:p>
          <a:p>
            <a:pPr algn="ctr"/>
            <a:r>
              <a:rPr lang="es-ES" sz="1400" b="1" i="1" dirty="0" smtClean="0">
                <a:latin typeface="Arial" pitchFamily="34" charset="0"/>
                <a:cs typeface="Arial" pitchFamily="34" charset="0"/>
              </a:rPr>
              <a:t>(</a:t>
            </a:r>
            <a:r>
              <a:rPr lang="es-ES" sz="1400" b="1" i="1" dirty="0" err="1" smtClean="0">
                <a:latin typeface="Arial" pitchFamily="34" charset="0"/>
                <a:cs typeface="Arial" pitchFamily="34" charset="0"/>
              </a:rPr>
              <a:t>Thom</a:t>
            </a:r>
            <a:r>
              <a:rPr lang="es-ES" sz="1400" b="1" i="1" dirty="0" smtClean="0">
                <a:latin typeface="Arial" pitchFamily="34" charset="0"/>
                <a:cs typeface="Arial" pitchFamily="34" charset="0"/>
              </a:rPr>
              <a:t> S. </a:t>
            </a:r>
            <a:r>
              <a:rPr lang="es-ES" sz="1400" b="1" i="1" dirty="0" err="1" smtClean="0">
                <a:latin typeface="Arial" pitchFamily="34" charset="0"/>
                <a:cs typeface="Arial" pitchFamily="34" charset="0"/>
              </a:rPr>
              <a:t>Rainer</a:t>
            </a:r>
            <a:r>
              <a:rPr lang="es-ES" sz="1400" b="1" i="1" dirty="0" smtClean="0">
                <a:latin typeface="Arial" pitchFamily="34" charset="0"/>
                <a:cs typeface="Arial" pitchFamily="34" charset="0"/>
              </a:rPr>
              <a:t>. </a:t>
            </a:r>
            <a:r>
              <a:rPr lang="es-ES" sz="1400" b="1" i="1" dirty="0" err="1" smtClean="0">
                <a:latin typeface="Arial" pitchFamily="34" charset="0"/>
                <a:cs typeface="Arial" pitchFamily="34" charset="0"/>
              </a:rPr>
              <a:t>Ideias</a:t>
            </a:r>
            <a:r>
              <a:rPr lang="es-ES" sz="1400" b="1" i="1" dirty="0" smtClean="0">
                <a:latin typeface="Arial" pitchFamily="34" charset="0"/>
                <a:cs typeface="Arial" pitchFamily="34" charset="0"/>
              </a:rPr>
              <a:t> </a:t>
            </a:r>
            <a:r>
              <a:rPr lang="es-ES" sz="1400" b="1" i="1" dirty="0" err="1" smtClean="0">
                <a:latin typeface="Arial" pitchFamily="34" charset="0"/>
                <a:cs typeface="Arial" pitchFamily="34" charset="0"/>
              </a:rPr>
              <a:t>Surpreendentes</a:t>
            </a:r>
            <a:r>
              <a:rPr lang="es-ES" sz="1400" b="1" i="1" dirty="0" smtClean="0">
                <a:latin typeface="Arial" pitchFamily="34" charset="0"/>
                <a:cs typeface="Arial" pitchFamily="34" charset="0"/>
              </a:rPr>
              <a:t> dos </a:t>
            </a:r>
            <a:r>
              <a:rPr lang="es-ES" sz="1400" b="1" i="1" dirty="0" err="1" smtClean="0">
                <a:latin typeface="Arial" pitchFamily="34" charset="0"/>
                <a:cs typeface="Arial" pitchFamily="34" charset="0"/>
              </a:rPr>
              <a:t>Sem</a:t>
            </a:r>
            <a:r>
              <a:rPr lang="es-ES" sz="1400" b="1" i="1" dirty="0" smtClean="0">
                <a:latin typeface="Arial" pitchFamily="34" charset="0"/>
                <a:cs typeface="Arial" pitchFamily="34" charset="0"/>
              </a:rPr>
              <a:t> </a:t>
            </a:r>
            <a:r>
              <a:rPr lang="es-ES" sz="1400" b="1" i="1" dirty="0" err="1" smtClean="0">
                <a:latin typeface="Arial" pitchFamily="34" charset="0"/>
                <a:cs typeface="Arial" pitchFamily="34" charset="0"/>
              </a:rPr>
              <a:t>Igreja</a:t>
            </a:r>
            <a:r>
              <a:rPr lang="es-ES" sz="1400" b="1" i="1" dirty="0" smtClean="0">
                <a:latin typeface="Arial" pitchFamily="34" charset="0"/>
                <a:cs typeface="Arial" pitchFamily="34" charset="0"/>
              </a:rPr>
              <a:t>, e os Métodos </a:t>
            </a:r>
            <a:r>
              <a:rPr lang="es-ES" sz="1400" b="1" i="1" dirty="0" err="1" smtClean="0">
                <a:latin typeface="Arial" pitchFamily="34" charset="0"/>
                <a:cs typeface="Arial" pitchFamily="34" charset="0"/>
              </a:rPr>
              <a:t>Comprovados</a:t>
            </a:r>
            <a:r>
              <a:rPr lang="es-ES" sz="1400" b="1" i="1" dirty="0" smtClean="0">
                <a:latin typeface="Arial" pitchFamily="34" charset="0"/>
                <a:cs typeface="Arial" pitchFamily="34" charset="0"/>
              </a:rPr>
              <a:t> Para </a:t>
            </a:r>
            <a:r>
              <a:rPr lang="es-ES" sz="1400" b="1" i="1" dirty="0" err="1" smtClean="0">
                <a:latin typeface="Arial" pitchFamily="34" charset="0"/>
                <a:cs typeface="Arial" pitchFamily="34" charset="0"/>
              </a:rPr>
              <a:t>Alcançá</a:t>
            </a:r>
            <a:r>
              <a:rPr lang="es-ES" sz="1400" b="1" i="1" dirty="0" smtClean="0">
                <a:latin typeface="Arial" pitchFamily="34" charset="0"/>
                <a:cs typeface="Arial" pitchFamily="34" charset="0"/>
              </a:rPr>
              <a:t>-los [</a:t>
            </a:r>
            <a:r>
              <a:rPr lang="es-ES" sz="1400" b="1" i="1" dirty="0" err="1" smtClean="0">
                <a:latin typeface="Arial" pitchFamily="34" charset="0"/>
                <a:cs typeface="Arial" pitchFamily="34" charset="0"/>
              </a:rPr>
              <a:t>Zodervan</a:t>
            </a:r>
            <a:r>
              <a:rPr lang="es-ES" sz="1400" b="1" i="1" dirty="0" smtClean="0">
                <a:latin typeface="Arial" pitchFamily="34" charset="0"/>
                <a:cs typeface="Arial" pitchFamily="34" charset="0"/>
              </a:rPr>
              <a:t>], 2001, p. 188). </a:t>
            </a:r>
            <a:endParaRPr lang="pt-BR" sz="2000" b="1" i="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85786" y="1785926"/>
            <a:ext cx="5112568" cy="3046988"/>
          </a:xfrm>
          <a:prstGeom prst="rect">
            <a:avLst/>
          </a:prstGeom>
          <a:noFill/>
        </p:spPr>
        <p:txBody>
          <a:bodyPr wrap="square" rtlCol="0">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Deberíamos practicar el principio del iceberg. La parte mayor que es la más profunda, y no siempre se la puede ver, debería representar las relaciones, y la parte menor y visible debería representar los programas.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11560" y="2132856"/>
            <a:ext cx="5112568" cy="3108543"/>
          </a:xfrm>
          <a:prstGeom prst="rect">
            <a:avLst/>
          </a:prstGeom>
          <a:noFill/>
        </p:spPr>
        <p:txBody>
          <a:bodyPr wrap="square" rtlCol="0">
            <a:spAutoFit/>
          </a:bodyPr>
          <a:lstStyle/>
          <a:p>
            <a:pPr algn="ctr"/>
            <a:endParaRPr lang="es-ES"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Los discípulos se hacen, no nacen hechos, o sea, además del aspecto relacional, necesitan de conocimiento para alcanzar su madurez.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11560" y="1844824"/>
            <a:ext cx="5112568" cy="3970318"/>
          </a:xfrm>
          <a:prstGeom prst="rect">
            <a:avLst/>
          </a:prstGeom>
          <a:noFill/>
        </p:spPr>
        <p:txBody>
          <a:bodyPr wrap="square" rtlCol="0">
            <a:spAutoFit/>
          </a:bodyPr>
          <a:lstStyle/>
          <a:p>
            <a:pPr algn="ctr"/>
            <a:r>
              <a:rPr lang="es-ES" sz="2800" b="1" dirty="0" smtClean="0">
                <a:latin typeface="Arial" pitchFamily="34" charset="0"/>
                <a:cs typeface="Arial" pitchFamily="34" charset="0"/>
              </a:rPr>
              <a:t>En Mateo 28:16-20, vemos la indicación de los aspectos de enseñanza de la gran comisión que utiliza la fórmula: Id, haced discípulos, enseñadles. El idioma original del Nuevo Testamento indica que ese es un proceso circular.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11560" y="1844824"/>
            <a:ext cx="5112568" cy="3970318"/>
          </a:xfrm>
          <a:prstGeom prst="rect">
            <a:avLst/>
          </a:prstGeom>
          <a:noFill/>
        </p:spPr>
        <p:txBody>
          <a:bodyPr wrap="square" rtlCol="0">
            <a:spAutoFit/>
          </a:bodyPr>
          <a:lstStyle/>
          <a:p>
            <a:pPr algn="ctr"/>
            <a:r>
              <a:rPr lang="es-PE" sz="2800" b="1" dirty="0" smtClean="0">
                <a:latin typeface="Arial" pitchFamily="34" charset="0"/>
                <a:cs typeface="Arial" pitchFamily="34" charset="0"/>
              </a:rPr>
              <a:t>De acuerdo con </a:t>
            </a:r>
            <a:r>
              <a:rPr lang="es-PE" sz="2800" b="1" dirty="0" err="1" smtClean="0">
                <a:latin typeface="Arial" pitchFamily="34" charset="0"/>
                <a:cs typeface="Arial" pitchFamily="34" charset="0"/>
              </a:rPr>
              <a:t>Rainer</a:t>
            </a:r>
            <a:r>
              <a:rPr lang="es-PE" sz="2800" b="1" dirty="0" smtClean="0">
                <a:latin typeface="Arial" pitchFamily="34" charset="0"/>
                <a:cs typeface="Arial" pitchFamily="34" charset="0"/>
              </a:rPr>
              <a:t> y </a:t>
            </a:r>
            <a:r>
              <a:rPr lang="es-PE" sz="2800" b="1" dirty="0" err="1" smtClean="0">
                <a:latin typeface="Arial" pitchFamily="34" charset="0"/>
                <a:cs typeface="Arial" pitchFamily="34" charset="0"/>
              </a:rPr>
              <a:t>Geiger</a:t>
            </a:r>
            <a:r>
              <a:rPr lang="es-PE" sz="2800" b="1" dirty="0" smtClean="0">
                <a:latin typeface="Arial" pitchFamily="34" charset="0"/>
                <a:cs typeface="Arial" pitchFamily="34" charset="0"/>
              </a:rPr>
              <a:t>, en su investigación  hecha  con 405 </a:t>
            </a:r>
            <a:r>
              <a:rPr lang="es-PE" sz="2800" b="1" dirty="0" smtClean="0">
                <a:latin typeface="Arial" pitchFamily="34" charset="0"/>
                <a:cs typeface="Arial" pitchFamily="34" charset="0"/>
              </a:rPr>
              <a:t>iglesias norteamericanas, se comprueba  que  el 70% de las iglesias vibrantes tenía una clase para conducir miembros nuevos a la vida de la iglesia.</a:t>
            </a:r>
            <a:endParaRPr lang="es-PE"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988840"/>
            <a:ext cx="5031440" cy="2492990"/>
          </a:xfrm>
          <a:prstGeom prst="rect">
            <a:avLst/>
          </a:prstGeom>
          <a:noFill/>
        </p:spPr>
        <p:txBody>
          <a:bodyPr wrap="square" rtlCol="0">
            <a:spAutoFit/>
          </a:bodyPr>
          <a:lstStyle/>
          <a:p>
            <a:pPr algn="ctr"/>
            <a:endParaRPr lang="es-ES" sz="2800" b="1" dirty="0" smtClean="0">
              <a:latin typeface="Arial" pitchFamily="34" charset="0"/>
              <a:cs typeface="Arial" pitchFamily="34" charset="0"/>
            </a:endParaRPr>
          </a:p>
          <a:p>
            <a:pPr algn="ctr"/>
            <a:r>
              <a:rPr lang="es-ES" sz="3200" b="1" dirty="0" smtClean="0">
                <a:latin typeface="Arial" pitchFamily="34" charset="0"/>
                <a:cs typeface="Arial" pitchFamily="34" charset="0"/>
              </a:rPr>
              <a:t>Lo que estamos indicando es un discipulado según el modelo de Jesús. </a:t>
            </a:r>
            <a:endParaRPr lang="pt-BR" sz="32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857224" y="1571612"/>
            <a:ext cx="4817126" cy="4832092"/>
          </a:xfrm>
          <a:prstGeom prst="rect">
            <a:avLst/>
          </a:prstGeom>
          <a:noFill/>
        </p:spPr>
        <p:txBody>
          <a:bodyPr wrap="square" rtlCol="0">
            <a:spAutoFit/>
          </a:bodyPr>
          <a:lstStyle/>
          <a:p>
            <a:pPr algn="ctr"/>
            <a:r>
              <a:rPr lang="es-ES" sz="2800" b="1" dirty="0" smtClean="0">
                <a:latin typeface="Arial" pitchFamily="34" charset="0"/>
                <a:cs typeface="Arial" pitchFamily="34" charset="0"/>
              </a:rPr>
              <a:t>El discipulado de Cristo va más allá de lo individual. En verdad, la mayor parte del proceso desarrollado por él es en nivel de grupo. Mateo 11:1 relata que “terminó de dar instrucciones a sus doce discípulos y se fue de allí a enseñar y predicar en las ciudades de ellos”.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83568" y="1556792"/>
            <a:ext cx="4608512" cy="4401205"/>
          </a:xfrm>
          <a:prstGeom prst="rect">
            <a:avLst/>
          </a:prstGeom>
          <a:noFill/>
        </p:spPr>
        <p:txBody>
          <a:bodyPr wrap="square" rtlCol="0">
            <a:spAutoFit/>
          </a:bodyPr>
          <a:lstStyle/>
          <a:p>
            <a:pPr algn="ctr"/>
            <a:r>
              <a:rPr lang="es-ES" sz="2800" b="1" dirty="0" smtClean="0">
                <a:latin typeface="Arial" pitchFamily="34" charset="0"/>
                <a:cs typeface="Arial" pitchFamily="34" charset="0"/>
              </a:rPr>
              <a:t>Jesús también se valió del ambiente del templo y de las sinagogas para instruir a sus discípulos. El evangelista Juan escribió que Jesús enseñó continuamente tanto en el templo como en las sinagogas (Juan 18:20).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tângulo de cantos arredondados 7"/>
          <p:cNvSpPr/>
          <p:nvPr/>
        </p:nvSpPr>
        <p:spPr>
          <a:xfrm>
            <a:off x="1691680" y="2708920"/>
            <a:ext cx="5760640" cy="3456384"/>
          </a:xfrm>
          <a:prstGeom prst="round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611560" y="980728"/>
            <a:ext cx="8208912" cy="1200329"/>
          </a:xfrm>
          <a:prstGeom prst="rect">
            <a:avLst/>
          </a:prstGeom>
          <a:noFill/>
        </p:spPr>
        <p:txBody>
          <a:bodyPr wrap="square" rtlCol="0">
            <a:spAutoFit/>
          </a:bodyPr>
          <a:lstStyle/>
          <a:p>
            <a:pPr algn="ctr"/>
            <a:r>
              <a:rPr lang="es-ES" sz="2400" b="1" dirty="0" smtClean="0">
                <a:latin typeface="Arial" pitchFamily="34" charset="0"/>
                <a:cs typeface="Arial" pitchFamily="34" charset="0"/>
              </a:rPr>
              <a:t>El discipulado desarrollado por el Señor Jesús es un modelo para nosotros y podría ser presentado de la siguiente manera: </a:t>
            </a:r>
            <a:endParaRPr lang="pt-BR" sz="2400" b="1" dirty="0">
              <a:latin typeface="Arial" pitchFamily="34" charset="0"/>
              <a:cs typeface="Arial" pitchFamily="34" charset="0"/>
            </a:endParaRPr>
          </a:p>
        </p:txBody>
      </p:sp>
      <p:sp>
        <p:nvSpPr>
          <p:cNvPr id="4" name="Retângulo de cantos arredondados 3"/>
          <p:cNvSpPr/>
          <p:nvPr/>
        </p:nvSpPr>
        <p:spPr>
          <a:xfrm>
            <a:off x="3275856" y="2204864"/>
            <a:ext cx="2520280" cy="129614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t>Discipulado</a:t>
            </a:r>
            <a:endParaRPr lang="pt-BR" sz="2400" b="1" dirty="0"/>
          </a:p>
        </p:txBody>
      </p:sp>
      <p:sp>
        <p:nvSpPr>
          <p:cNvPr id="5" name="Retângulo de cantos arredondados 4"/>
          <p:cNvSpPr/>
          <p:nvPr/>
        </p:nvSpPr>
        <p:spPr>
          <a:xfrm>
            <a:off x="467544" y="3789040"/>
            <a:ext cx="2520280" cy="129614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smtClean="0"/>
          </a:p>
          <a:p>
            <a:pPr algn="ctr"/>
            <a:r>
              <a:rPr lang="pt-BR" sz="2000" b="1" dirty="0" smtClean="0"/>
              <a:t>Individual (</a:t>
            </a:r>
            <a:r>
              <a:rPr lang="pt-BR" sz="2000" b="1" dirty="0" err="1" smtClean="0"/>
              <a:t>Mateo</a:t>
            </a:r>
            <a:r>
              <a:rPr lang="pt-BR" sz="2000" b="1" dirty="0" smtClean="0"/>
              <a:t> 17:1, Juan 21:15) </a:t>
            </a:r>
            <a:endParaRPr lang="pt-BR" sz="2000" b="1" dirty="0"/>
          </a:p>
        </p:txBody>
      </p:sp>
      <p:sp>
        <p:nvSpPr>
          <p:cNvPr id="6" name="Retângulo de cantos arredondados 5"/>
          <p:cNvSpPr/>
          <p:nvPr/>
        </p:nvSpPr>
        <p:spPr>
          <a:xfrm>
            <a:off x="6084168" y="3789040"/>
            <a:ext cx="2520280" cy="1296144"/>
          </a:xfrm>
          <a:prstGeom prst="roundRect">
            <a:avLst/>
          </a:prstGeom>
          <a:solidFill>
            <a:srgbClr val="FAF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smtClean="0">
              <a:solidFill>
                <a:schemeClr val="tx1"/>
              </a:solidFill>
            </a:endParaRPr>
          </a:p>
          <a:p>
            <a:pPr algn="ctr"/>
            <a:r>
              <a:rPr lang="pt-BR" sz="2000" b="1" dirty="0" smtClean="0">
                <a:solidFill>
                  <a:schemeClr val="tx1"/>
                </a:solidFill>
              </a:rPr>
              <a:t>Corporativo </a:t>
            </a:r>
            <a:r>
              <a:rPr lang="pt-BR" sz="2000" b="1" dirty="0" err="1" smtClean="0">
                <a:solidFill>
                  <a:schemeClr val="tx1"/>
                </a:solidFill>
              </a:rPr>
              <a:t>Iglesia</a:t>
            </a:r>
            <a:r>
              <a:rPr lang="pt-BR" sz="2000" b="1" dirty="0" smtClean="0">
                <a:solidFill>
                  <a:schemeClr val="tx1"/>
                </a:solidFill>
              </a:rPr>
              <a:t> (Juan 18:20, </a:t>
            </a:r>
            <a:r>
              <a:rPr lang="pt-BR" sz="2000" b="1" dirty="0" err="1" smtClean="0">
                <a:solidFill>
                  <a:schemeClr val="tx1"/>
                </a:solidFill>
              </a:rPr>
              <a:t>Mateo</a:t>
            </a:r>
            <a:r>
              <a:rPr lang="pt-BR" sz="2000" b="1" dirty="0" smtClean="0">
                <a:solidFill>
                  <a:schemeClr val="tx1"/>
                </a:solidFill>
              </a:rPr>
              <a:t> 26:55) </a:t>
            </a:r>
            <a:endParaRPr lang="pt-BR" sz="2000" b="1" dirty="0">
              <a:solidFill>
                <a:schemeClr val="tx1"/>
              </a:solidFill>
            </a:endParaRPr>
          </a:p>
        </p:txBody>
      </p:sp>
      <p:sp>
        <p:nvSpPr>
          <p:cNvPr id="7" name="Retângulo de cantos arredondados 6"/>
          <p:cNvSpPr/>
          <p:nvPr/>
        </p:nvSpPr>
        <p:spPr>
          <a:xfrm>
            <a:off x="3275856" y="5373216"/>
            <a:ext cx="2520280" cy="129614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smtClean="0">
              <a:solidFill>
                <a:schemeClr val="bg1"/>
              </a:solidFill>
            </a:endParaRPr>
          </a:p>
          <a:p>
            <a:pPr algn="ctr"/>
            <a:r>
              <a:rPr lang="es-ES" sz="2000" b="1" dirty="0" smtClean="0">
                <a:solidFill>
                  <a:schemeClr val="bg1"/>
                </a:solidFill>
              </a:rPr>
              <a:t>En grupo GP (Mateo 11:1; Marcos 10:32) </a:t>
            </a:r>
            <a:endParaRPr lang="pt-BR" sz="2000" b="1" dirty="0">
              <a:solidFill>
                <a:schemeClr val="bg1"/>
              </a:solidFill>
            </a:endParaRPr>
          </a:p>
        </p:txBody>
      </p:sp>
      <p:sp>
        <p:nvSpPr>
          <p:cNvPr id="9" name="Meio-quadro 8"/>
          <p:cNvSpPr/>
          <p:nvPr/>
        </p:nvSpPr>
        <p:spPr>
          <a:xfrm>
            <a:off x="5508104" y="3140968"/>
            <a:ext cx="648072" cy="648072"/>
          </a:xfrm>
          <a:prstGeom prst="halfFram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Meio-quadro 9"/>
          <p:cNvSpPr/>
          <p:nvPr/>
        </p:nvSpPr>
        <p:spPr>
          <a:xfrm rot="5400000">
            <a:off x="2915816" y="3140968"/>
            <a:ext cx="648072" cy="648072"/>
          </a:xfrm>
          <a:prstGeom prst="halfFram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Meio-quadro 10"/>
          <p:cNvSpPr/>
          <p:nvPr/>
        </p:nvSpPr>
        <p:spPr>
          <a:xfrm rot="5400000">
            <a:off x="5796136" y="4725144"/>
            <a:ext cx="648072" cy="648072"/>
          </a:xfrm>
          <a:prstGeom prst="halfFram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Meio-quadro 11"/>
          <p:cNvSpPr/>
          <p:nvPr/>
        </p:nvSpPr>
        <p:spPr>
          <a:xfrm>
            <a:off x="2627784" y="4725144"/>
            <a:ext cx="648072" cy="648072"/>
          </a:xfrm>
          <a:prstGeom prst="halfFram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3" name="Meio-quadro 12"/>
          <p:cNvSpPr/>
          <p:nvPr/>
        </p:nvSpPr>
        <p:spPr>
          <a:xfrm rot="10800000">
            <a:off x="2987824" y="5085184"/>
            <a:ext cx="648072" cy="648072"/>
          </a:xfrm>
          <a:prstGeom prst="halfFram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4" name="Meio-quadro 13"/>
          <p:cNvSpPr/>
          <p:nvPr/>
        </p:nvSpPr>
        <p:spPr>
          <a:xfrm rot="16200000">
            <a:off x="5436096" y="5085184"/>
            <a:ext cx="648072" cy="648072"/>
          </a:xfrm>
          <a:prstGeom prst="halfFrame">
            <a:avLst/>
          </a:prstGeom>
          <a:solidFill>
            <a:srgbClr val="FAF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Meio-quadro 14"/>
          <p:cNvSpPr/>
          <p:nvPr/>
        </p:nvSpPr>
        <p:spPr>
          <a:xfrm rot="10800000">
            <a:off x="5796136" y="3429000"/>
            <a:ext cx="648072" cy="648072"/>
          </a:xfrm>
          <a:prstGeom prst="halfFram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6" name="Meio-quadro 15"/>
          <p:cNvSpPr/>
          <p:nvPr/>
        </p:nvSpPr>
        <p:spPr>
          <a:xfrm rot="16200000">
            <a:off x="2627784" y="3501008"/>
            <a:ext cx="648072" cy="648072"/>
          </a:xfrm>
          <a:prstGeom prst="halfFram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83568" y="1700808"/>
            <a:ext cx="4608512" cy="2246769"/>
          </a:xfrm>
          <a:prstGeom prst="rect">
            <a:avLst/>
          </a:prstGeom>
          <a:noFill/>
        </p:spPr>
        <p:txBody>
          <a:bodyPr wrap="square" rtlCol="0">
            <a:spAutoFit/>
          </a:bodyPr>
          <a:lstStyle/>
          <a:p>
            <a:pPr algn="ctr"/>
            <a:endParaRPr lang="es-ES"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Las dimensiones auténticas de la vida de un discípulo: Comunión – Relacionamiento – Misión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11560" y="1484784"/>
            <a:ext cx="5460638" cy="1815882"/>
          </a:xfrm>
          <a:prstGeom prst="rect">
            <a:avLst/>
          </a:prstGeom>
          <a:noFill/>
        </p:spPr>
        <p:txBody>
          <a:bodyPr wrap="square" rtlCol="0">
            <a:spAutoFit/>
          </a:bodyPr>
          <a:lstStyle/>
          <a:p>
            <a:endParaRPr lang="pt-BR" sz="2800" b="1" dirty="0" smtClean="0">
              <a:solidFill>
                <a:srgbClr val="C00000"/>
              </a:solidFill>
              <a:latin typeface="Arial" pitchFamily="34" charset="0"/>
              <a:cs typeface="Arial" pitchFamily="34" charset="0"/>
            </a:endParaRPr>
          </a:p>
          <a:p>
            <a:r>
              <a:rPr lang="es-PE" sz="2800" b="1" dirty="0" smtClean="0">
                <a:solidFill>
                  <a:srgbClr val="C00000"/>
                </a:solidFill>
                <a:latin typeface="Arial" pitchFamily="34" charset="0"/>
                <a:cs typeface="Arial" pitchFamily="34" charset="0"/>
              </a:rPr>
              <a:t>Comunión: </a:t>
            </a:r>
            <a:r>
              <a:rPr lang="es-PE" sz="2800" b="1" dirty="0" smtClean="0">
                <a:latin typeface="Arial" pitchFamily="34" charset="0"/>
                <a:cs typeface="Arial" pitchFamily="34" charset="0"/>
              </a:rPr>
              <a:t> </a:t>
            </a:r>
          </a:p>
          <a:p>
            <a:r>
              <a:rPr lang="es-PE" sz="2800" b="1" dirty="0" smtClean="0">
                <a:latin typeface="Arial" pitchFamily="34" charset="0"/>
                <a:cs typeface="Arial" pitchFamily="34" charset="0"/>
              </a:rPr>
              <a:t>Significa comenzar el día con Dios desde la primera hora. </a:t>
            </a:r>
            <a:endParaRPr lang="es-PE" sz="2800" b="1" dirty="0">
              <a:latin typeface="Arial" pitchFamily="34" charset="0"/>
              <a:cs typeface="Arial" pitchFamily="34" charset="0"/>
            </a:endParaRPr>
          </a:p>
        </p:txBody>
      </p:sp>
      <p:sp>
        <p:nvSpPr>
          <p:cNvPr id="4" name="CaixaDeTexto 3"/>
          <p:cNvSpPr txBox="1"/>
          <p:nvPr/>
        </p:nvSpPr>
        <p:spPr>
          <a:xfrm>
            <a:off x="611560" y="3356992"/>
            <a:ext cx="4608512" cy="2246769"/>
          </a:xfrm>
          <a:prstGeom prst="rect">
            <a:avLst/>
          </a:prstGeom>
          <a:noFill/>
        </p:spPr>
        <p:txBody>
          <a:bodyPr wrap="square" rtlCol="0">
            <a:spAutoFit/>
          </a:bodyPr>
          <a:lstStyle/>
          <a:p>
            <a:r>
              <a:rPr lang="es-PE" sz="2800" b="1" dirty="0" smtClean="0">
                <a:solidFill>
                  <a:srgbClr val="C00000"/>
                </a:solidFill>
                <a:latin typeface="Arial" pitchFamily="34" charset="0"/>
                <a:cs typeface="Arial" pitchFamily="34" charset="0"/>
              </a:rPr>
              <a:t>Relacionamiento: </a:t>
            </a:r>
            <a:endParaRPr lang="es-PE" sz="2800" b="1" dirty="0" smtClean="0">
              <a:latin typeface="Arial" pitchFamily="34" charset="0"/>
              <a:cs typeface="Arial" pitchFamily="34" charset="0"/>
            </a:endParaRPr>
          </a:p>
          <a:p>
            <a:r>
              <a:rPr lang="es-PE" sz="2800" b="1" dirty="0" smtClean="0">
                <a:latin typeface="Arial" pitchFamily="34" charset="0"/>
                <a:cs typeface="Arial" pitchFamily="34" charset="0"/>
              </a:rPr>
              <a:t>Incluye la participación en un ambiente de comunidad dentro de un Grupo pequeño. </a:t>
            </a:r>
            <a:endParaRPr lang="es-PE"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83568" y="2060848"/>
            <a:ext cx="3960440" cy="2677656"/>
          </a:xfrm>
          <a:prstGeom prst="rect">
            <a:avLst/>
          </a:prstGeom>
          <a:noFill/>
        </p:spPr>
        <p:txBody>
          <a:bodyPr wrap="square" rtlCol="0">
            <a:spAutoFit/>
          </a:bodyPr>
          <a:lstStyle/>
          <a:p>
            <a:pPr algn="ctr"/>
            <a:endParaRPr lang="pt-BR" sz="2800" b="1" dirty="0" smtClean="0">
              <a:solidFill>
                <a:srgbClr val="C00000"/>
              </a:solidFill>
              <a:latin typeface="Arial" pitchFamily="34" charset="0"/>
              <a:cs typeface="Arial" pitchFamily="34" charset="0"/>
            </a:endParaRPr>
          </a:p>
          <a:p>
            <a:r>
              <a:rPr lang="es-PE" sz="2800" b="1" dirty="0" smtClean="0">
                <a:solidFill>
                  <a:srgbClr val="C00000"/>
                </a:solidFill>
                <a:latin typeface="Arial" pitchFamily="34" charset="0"/>
                <a:cs typeface="Arial" pitchFamily="34" charset="0"/>
              </a:rPr>
              <a:t>Misión:  </a:t>
            </a:r>
            <a:endParaRPr lang="es-PE" sz="2800" b="1" dirty="0" smtClean="0">
              <a:latin typeface="Arial" pitchFamily="34" charset="0"/>
              <a:cs typeface="Arial" pitchFamily="34" charset="0"/>
            </a:endParaRPr>
          </a:p>
          <a:p>
            <a:r>
              <a:rPr lang="es-PE" sz="2800" b="1" dirty="0" smtClean="0">
                <a:latin typeface="Arial" pitchFamily="34" charset="0"/>
                <a:cs typeface="Arial" pitchFamily="34" charset="0"/>
              </a:rPr>
              <a:t>Lleva al compromiso de testificar para alguien y usar los dones espirituales. </a:t>
            </a:r>
            <a:endParaRPr lang="es-PE"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83568" y="1340768"/>
            <a:ext cx="4608512" cy="4832092"/>
          </a:xfrm>
          <a:prstGeom prst="rect">
            <a:avLst/>
          </a:prstGeom>
          <a:noFill/>
        </p:spPr>
        <p:txBody>
          <a:bodyPr wrap="square" rtlCol="0">
            <a:spAutoFit/>
          </a:bodyPr>
          <a:lstStyle/>
          <a:p>
            <a:pPr algn="ctr"/>
            <a:r>
              <a:rPr lang="es-ES" sz="2800" b="1" dirty="0" smtClean="0">
                <a:latin typeface="Arial" pitchFamily="34" charset="0"/>
                <a:cs typeface="Arial" pitchFamily="34" charset="0"/>
              </a:rPr>
              <a:t>Dentro de ese plan de acción, los recién convertidos deberán pasar por tres fases a fin de alcanzar la madurez y llegar a reproducirse. Estas no son fases que permanecen estancadas sino que se manifiestan a medida que el proceso se desarrolla.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83568" y="1340768"/>
            <a:ext cx="4608512" cy="4401205"/>
          </a:xfrm>
          <a:prstGeom prst="rect">
            <a:avLst/>
          </a:prstGeom>
          <a:noFill/>
        </p:spPr>
        <p:txBody>
          <a:bodyPr wrap="square" rtlCol="0">
            <a:spAutoFit/>
          </a:bodyPr>
          <a:lstStyle/>
          <a:p>
            <a:pPr algn="ctr"/>
            <a:endParaRPr lang="pt-BR" sz="2800" b="1" dirty="0" smtClean="0">
              <a:latin typeface="Arial" pitchFamily="34" charset="0"/>
              <a:cs typeface="Arial" pitchFamily="34" charset="0"/>
            </a:endParaRPr>
          </a:p>
          <a:p>
            <a:pPr algn="ctr"/>
            <a:endParaRPr lang="pt-BR" sz="2800" b="1" dirty="0" smtClean="0">
              <a:solidFill>
                <a:srgbClr val="C00000"/>
              </a:solidFill>
              <a:latin typeface="Arial" pitchFamily="34" charset="0"/>
              <a:cs typeface="Arial" pitchFamily="34" charset="0"/>
            </a:endParaRPr>
          </a:p>
          <a:p>
            <a:pPr algn="ctr"/>
            <a:r>
              <a:rPr lang="es-PE" sz="2800" b="1" dirty="0" smtClean="0">
                <a:solidFill>
                  <a:srgbClr val="C00000"/>
                </a:solidFill>
                <a:latin typeface="Arial" pitchFamily="34" charset="0"/>
                <a:cs typeface="Arial" pitchFamily="34" charset="0"/>
              </a:rPr>
              <a:t>Conversión: </a:t>
            </a:r>
            <a:r>
              <a:rPr lang="es-PE" sz="2800" b="1" dirty="0" smtClean="0">
                <a:latin typeface="Arial" pitchFamily="34" charset="0"/>
                <a:cs typeface="Arial" pitchFamily="34" charset="0"/>
              </a:rPr>
              <a:t> </a:t>
            </a:r>
          </a:p>
          <a:p>
            <a:pPr algn="ctr"/>
            <a:r>
              <a:rPr lang="es-ES" sz="2800" b="1" dirty="0" smtClean="0">
                <a:latin typeface="Arial" pitchFamily="34" charset="0"/>
                <a:cs typeface="Arial" pitchFamily="34" charset="0"/>
              </a:rPr>
              <a:t>Se </a:t>
            </a:r>
            <a:r>
              <a:rPr lang="es-ES" sz="2800" b="1" dirty="0" smtClean="0">
                <a:latin typeface="Arial" pitchFamily="34" charset="0"/>
                <a:cs typeface="Arial" pitchFamily="34" charset="0"/>
              </a:rPr>
              <a:t>produce cuando las personas tienen un encuentro con Jesucristo y experimentan un nuevo nacimiento. Ocurre por medio del evangelismo personal y público.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83568" y="1700808"/>
            <a:ext cx="4608512" cy="3108543"/>
          </a:xfrm>
          <a:prstGeom prst="rect">
            <a:avLst/>
          </a:prstGeom>
          <a:noFill/>
        </p:spPr>
        <p:txBody>
          <a:bodyPr wrap="square" rtlCol="0">
            <a:spAutoFit/>
          </a:bodyPr>
          <a:lstStyle/>
          <a:p>
            <a:pPr algn="ctr"/>
            <a:endParaRPr lang="pt-BR" sz="2800" b="1" dirty="0" smtClean="0">
              <a:solidFill>
                <a:srgbClr val="C00000"/>
              </a:solidFill>
              <a:latin typeface="Arial" pitchFamily="34" charset="0"/>
              <a:cs typeface="Arial" pitchFamily="34" charset="0"/>
            </a:endParaRPr>
          </a:p>
          <a:p>
            <a:pPr algn="ctr"/>
            <a:r>
              <a:rPr lang="es-PE" sz="2800" b="1" dirty="0" smtClean="0">
                <a:solidFill>
                  <a:srgbClr val="C00000"/>
                </a:solidFill>
                <a:latin typeface="Arial" pitchFamily="34" charset="0"/>
                <a:cs typeface="Arial" pitchFamily="34" charset="0"/>
              </a:rPr>
              <a:t>Confirmación:  </a:t>
            </a:r>
            <a:endParaRPr lang="es-PE"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En </a:t>
            </a:r>
            <a:r>
              <a:rPr lang="es-ES" sz="2800" b="1" dirty="0" smtClean="0">
                <a:latin typeface="Arial" pitchFamily="34" charset="0"/>
                <a:cs typeface="Arial" pitchFamily="34" charset="0"/>
              </a:rPr>
              <a:t>esta etapa los creyentes nuevos reciben ayuda  para desarrollar el carácter y las disciplinas espirituales.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11560" y="1700808"/>
            <a:ext cx="4608512" cy="3539430"/>
          </a:xfrm>
          <a:prstGeom prst="rect">
            <a:avLst/>
          </a:prstGeom>
          <a:noFill/>
        </p:spPr>
        <p:txBody>
          <a:bodyPr wrap="square" rtlCol="0">
            <a:spAutoFit/>
          </a:bodyPr>
          <a:lstStyle/>
          <a:p>
            <a:pPr algn="ctr"/>
            <a:endParaRPr lang="pt-BR" sz="2800" b="1" dirty="0" smtClean="0">
              <a:solidFill>
                <a:srgbClr val="C00000"/>
              </a:solidFill>
              <a:latin typeface="Arial" pitchFamily="34" charset="0"/>
              <a:cs typeface="Arial" pitchFamily="34" charset="0"/>
            </a:endParaRPr>
          </a:p>
          <a:p>
            <a:pPr algn="ctr"/>
            <a:r>
              <a:rPr lang="es-PE" sz="2800" b="1" dirty="0" smtClean="0">
                <a:solidFill>
                  <a:srgbClr val="C00000"/>
                </a:solidFill>
                <a:latin typeface="Arial" pitchFamily="34" charset="0"/>
                <a:cs typeface="Arial" pitchFamily="34" charset="0"/>
              </a:rPr>
              <a:t>Capacitación  </a:t>
            </a:r>
            <a:endParaRPr lang="es-PE"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En </a:t>
            </a:r>
            <a:r>
              <a:rPr lang="es-ES" sz="2800" b="1" dirty="0" smtClean="0">
                <a:latin typeface="Arial" pitchFamily="34" charset="0"/>
                <a:cs typeface="Arial" pitchFamily="34" charset="0"/>
              </a:rPr>
              <a:t>esa fase los discípulos son enviados a ir y hacer otros discípulos. Descubren que tienen una misión y un ministerio.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755576" y="1340768"/>
            <a:ext cx="4608512" cy="4401205"/>
          </a:xfrm>
          <a:prstGeom prst="rect">
            <a:avLst/>
          </a:prstGeom>
          <a:noFill/>
        </p:spPr>
        <p:txBody>
          <a:bodyPr wrap="square" rtlCol="0">
            <a:spAutoFit/>
          </a:bodyPr>
          <a:lstStyle/>
          <a:p>
            <a:pPr algn="ctr"/>
            <a:endParaRPr lang="pt-BR" sz="2800" b="1" dirty="0" smtClean="0">
              <a:solidFill>
                <a:srgbClr val="C00000"/>
              </a:solidFill>
              <a:latin typeface="Arial" pitchFamily="34" charset="0"/>
              <a:cs typeface="Arial" pitchFamily="34" charset="0"/>
            </a:endParaRPr>
          </a:p>
          <a:p>
            <a:pPr algn="ctr"/>
            <a:r>
              <a:rPr lang="pt-BR" sz="2800" b="1" dirty="0" smtClean="0">
                <a:solidFill>
                  <a:srgbClr val="C00000"/>
                </a:solidFill>
                <a:latin typeface="Arial" pitchFamily="34" charset="0"/>
                <a:cs typeface="Arial" pitchFamily="34" charset="0"/>
              </a:rPr>
              <a:t>Aspecto relacional: </a:t>
            </a:r>
          </a:p>
          <a:p>
            <a:pPr algn="ctr"/>
            <a:r>
              <a:rPr lang="pt-BR" sz="2800" b="1" dirty="0" smtClean="0">
                <a:latin typeface="Arial" pitchFamily="34" charset="0"/>
                <a:cs typeface="Arial" pitchFamily="34" charset="0"/>
              </a:rPr>
              <a:t> </a:t>
            </a:r>
            <a:endParaRPr lang="es-ES"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El </a:t>
            </a:r>
            <a:r>
              <a:rPr lang="es-ES" sz="2800" b="1" dirty="0" err="1" smtClean="0">
                <a:latin typeface="Arial" pitchFamily="34" charset="0"/>
                <a:cs typeface="Arial" pitchFamily="34" charset="0"/>
              </a:rPr>
              <a:t>discipulador</a:t>
            </a:r>
            <a:r>
              <a:rPr lang="es-ES" sz="2800" b="1" dirty="0" smtClean="0">
                <a:latin typeface="Arial" pitchFamily="34" charset="0"/>
                <a:cs typeface="Arial" pitchFamily="34" charset="0"/>
              </a:rPr>
              <a:t>, quien conduce a una persona a Cristo, debe continuar acompañando al discípulo nuevo y conducirlo a un Grupo pequeño</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755576" y="1340768"/>
            <a:ext cx="4608512" cy="3970318"/>
          </a:xfrm>
          <a:prstGeom prst="rect">
            <a:avLst/>
          </a:prstGeom>
          <a:noFill/>
        </p:spPr>
        <p:txBody>
          <a:bodyPr wrap="square" rtlCol="0">
            <a:spAutoFit/>
          </a:bodyPr>
          <a:lstStyle/>
          <a:p>
            <a:pPr algn="ctr"/>
            <a:endParaRPr lang="pt-BR" sz="2800" b="1" dirty="0" smtClean="0">
              <a:solidFill>
                <a:srgbClr val="C00000"/>
              </a:solidFill>
              <a:latin typeface="Arial" pitchFamily="34" charset="0"/>
              <a:cs typeface="Arial" pitchFamily="34" charset="0"/>
            </a:endParaRPr>
          </a:p>
          <a:p>
            <a:pPr algn="ctr"/>
            <a:r>
              <a:rPr lang="pt-BR" sz="2800" b="1" dirty="0" smtClean="0">
                <a:solidFill>
                  <a:srgbClr val="C00000"/>
                </a:solidFill>
                <a:latin typeface="Arial" pitchFamily="34" charset="0"/>
                <a:cs typeface="Arial" pitchFamily="34" charset="0"/>
              </a:rPr>
              <a:t>Aspecto cognitivo </a:t>
            </a:r>
          </a:p>
          <a:p>
            <a:pPr algn="ctr"/>
            <a:endParaRPr lang="es-ES"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La Escuela Sabática debe establecer una clase especial para desarrollar al discípulo en la Fase 2 (confirmación) y Fase 3 (Capacitación)</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83568" y="1124744"/>
            <a:ext cx="4287420" cy="3970318"/>
          </a:xfrm>
          <a:prstGeom prst="rect">
            <a:avLst/>
          </a:prstGeom>
          <a:noFill/>
        </p:spPr>
        <p:txBody>
          <a:bodyPr wrap="square" rtlCol="0">
            <a:spAutoFit/>
          </a:bodyPr>
          <a:lstStyle/>
          <a:p>
            <a:pPr algn="ctr"/>
            <a:endParaRPr lang="es-ES"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La Iglesia Adventista del Séptimo Día ha crecido de manera extraordinaria y milagrosa a lo largo de su historia. Nuestro Dios es especialista en realizar milagros.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755576" y="2276872"/>
            <a:ext cx="4608512" cy="2246769"/>
          </a:xfrm>
          <a:prstGeom prst="rect">
            <a:avLst/>
          </a:prstGeom>
          <a:noFill/>
        </p:spPr>
        <p:txBody>
          <a:bodyPr wrap="square" rtlCol="0">
            <a:spAutoFit/>
          </a:bodyPr>
          <a:lstStyle/>
          <a:p>
            <a:pPr algn="ctr"/>
            <a:r>
              <a:rPr lang="es-ES" sz="2800" b="1" dirty="0" smtClean="0">
                <a:latin typeface="Arial" pitchFamily="34" charset="0"/>
                <a:cs typeface="Arial" pitchFamily="34" charset="0"/>
              </a:rPr>
              <a:t>Debemos invertir en el discipulado porque esa es una necesidad para garantizar el crecimiento sustentable en la iglesia.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755576" y="1556792"/>
            <a:ext cx="4608512" cy="4401205"/>
          </a:xfrm>
          <a:prstGeom prst="rect">
            <a:avLst/>
          </a:prstGeom>
          <a:noFill/>
        </p:spPr>
        <p:txBody>
          <a:bodyPr wrap="square" rtlCol="0">
            <a:spAutoFit/>
          </a:bodyPr>
          <a:lstStyle/>
          <a:p>
            <a:pPr algn="ctr"/>
            <a:r>
              <a:rPr lang="es-ES" sz="2800" b="1" dirty="0" smtClean="0">
                <a:latin typeface="Arial" pitchFamily="34" charset="0"/>
                <a:cs typeface="Arial" pitchFamily="34" charset="0"/>
              </a:rPr>
              <a:t>Nuestro proceso de discipulado debe ser transformador y de acuerdo al modelo de Jesús. Establecido en las relaciones y en el conocimiento, a fin de crecer en comunidad y preservar nuestra herencia e identidad.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071538" y="1214422"/>
            <a:ext cx="5040560" cy="5509200"/>
          </a:xfrm>
          <a:prstGeom prst="rect">
            <a:avLst/>
          </a:prstGeom>
          <a:noFill/>
        </p:spPr>
        <p:txBody>
          <a:bodyPr wrap="square" rtlCol="0">
            <a:spAutoFit/>
          </a:bodyPr>
          <a:lstStyle/>
          <a:p>
            <a:pPr algn="ctr"/>
            <a:r>
              <a:rPr lang="es-ES" sz="2400" b="1" dirty="0" smtClean="0">
                <a:latin typeface="Arial" pitchFamily="34" charset="0"/>
                <a:cs typeface="Arial" pitchFamily="34" charset="0"/>
              </a:rPr>
              <a:t>“[…] si no se les enseña a los hermanos cómo trabajar, cómo dirigir reuniones, cómo cumplir su parte en la obra misionera, cómo alcanzar con éxito a la gente, la obra casi fracasará. En la escuela sabática hay también mucho que hacer en cuanto a dar a comprender a la gente su obligación, e inducirla a hacer su parte. Dios la llama a trabajar para él, y los pastores deberían dirigir sus esfuerzos”</a:t>
            </a:r>
          </a:p>
          <a:p>
            <a:pPr algn="ctr"/>
            <a:r>
              <a:rPr lang="es-ES" b="1" dirty="0" smtClean="0">
                <a:latin typeface="Arial" pitchFamily="34" charset="0"/>
                <a:cs typeface="Arial" pitchFamily="34" charset="0"/>
              </a:rPr>
              <a:t>(Consejos sobre la Escuela Sabática,</a:t>
            </a:r>
          </a:p>
          <a:p>
            <a:pPr algn="ctr"/>
            <a:r>
              <a:rPr lang="es-ES" b="1" dirty="0" smtClean="0">
                <a:latin typeface="Arial" pitchFamily="34" charset="0"/>
                <a:cs typeface="Arial" pitchFamily="34" charset="0"/>
              </a:rPr>
              <a:t>p. 206). </a:t>
            </a:r>
            <a:endParaRPr lang="pt-BR" sz="20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1115616" y="1772816"/>
          <a:ext cx="4056112" cy="2494280"/>
        </p:xfrm>
        <a:graphic>
          <a:graphicData uri="http://schemas.openxmlformats.org/drawingml/2006/table">
            <a:tbl>
              <a:tblPr firstRow="1" bandRow="1">
                <a:tableStyleId>{5C22544A-7EE6-4342-B048-85BDC9FD1C3A}</a:tableStyleId>
              </a:tblPr>
              <a:tblGrid>
                <a:gridCol w="2028056"/>
                <a:gridCol w="2028056"/>
              </a:tblGrid>
              <a:tr h="370840">
                <a:tc>
                  <a:txBody>
                    <a:bodyPr/>
                    <a:lstStyle/>
                    <a:p>
                      <a:endParaRPr lang="pt-BR" sz="1800" b="1" kern="1200" baseline="0" dirty="0" smtClean="0">
                        <a:solidFill>
                          <a:schemeClr val="lt1"/>
                        </a:solidFill>
                        <a:latin typeface="+mn-lt"/>
                        <a:ea typeface="+mn-ea"/>
                        <a:cs typeface="+mn-cs"/>
                      </a:endParaRPr>
                    </a:p>
                    <a:p>
                      <a:pPr algn="ctr"/>
                      <a:r>
                        <a:rPr lang="pt-BR" sz="1800" b="1" kern="1200" baseline="0" dirty="0" smtClean="0">
                          <a:solidFill>
                            <a:schemeClr val="lt1"/>
                          </a:solidFill>
                          <a:latin typeface="+mn-lt"/>
                          <a:ea typeface="+mn-ea"/>
                          <a:cs typeface="+mn-cs"/>
                        </a:rPr>
                        <a:t>AÑO 	 	</a:t>
                      </a:r>
                    </a:p>
                  </a:txBody>
                  <a:tcPr/>
                </a:tc>
                <a:tc>
                  <a:txBody>
                    <a:bodyPr/>
                    <a:lstStyle/>
                    <a:p>
                      <a:pPr algn="ctr"/>
                      <a:r>
                        <a:rPr lang="pt-BR" sz="1800" b="1" kern="1200" baseline="0" dirty="0" smtClean="0">
                          <a:solidFill>
                            <a:schemeClr val="lt1"/>
                          </a:solidFill>
                          <a:latin typeface="+mn-lt"/>
                          <a:ea typeface="+mn-ea"/>
                          <a:cs typeface="+mn-cs"/>
                        </a:rPr>
                        <a:t>HABITANTES POR ADVENTISTA 	</a:t>
                      </a:r>
                    </a:p>
                  </a:txBody>
                  <a:tcPr/>
                </a:tc>
              </a:tr>
              <a:tr h="370840">
                <a:tc>
                  <a:txBody>
                    <a:bodyPr/>
                    <a:lstStyle/>
                    <a:p>
                      <a:r>
                        <a:rPr lang="pt-BR" b="1" dirty="0" smtClean="0"/>
                        <a:t>1863</a:t>
                      </a:r>
                      <a:endParaRPr lang="pt-BR" b="1" dirty="0"/>
                    </a:p>
                  </a:txBody>
                  <a:tcPr/>
                </a:tc>
                <a:tc>
                  <a:txBody>
                    <a:bodyPr/>
                    <a:lstStyle/>
                    <a:p>
                      <a:r>
                        <a:rPr lang="pt-BR" b="1" dirty="0" smtClean="0"/>
                        <a:t>373.143/1 </a:t>
                      </a:r>
                      <a:endParaRPr lang="pt-BR" b="1" dirty="0"/>
                    </a:p>
                  </a:txBody>
                  <a:tcPr/>
                </a:tc>
              </a:tr>
              <a:tr h="370840">
                <a:tc>
                  <a:txBody>
                    <a:bodyPr/>
                    <a:lstStyle/>
                    <a:p>
                      <a:r>
                        <a:rPr lang="pt-BR" b="1" dirty="0" smtClean="0"/>
                        <a:t>1900</a:t>
                      </a:r>
                      <a:endParaRPr lang="pt-BR" b="1" dirty="0"/>
                    </a:p>
                  </a:txBody>
                  <a:tcPr/>
                </a:tc>
                <a:tc>
                  <a:txBody>
                    <a:bodyPr/>
                    <a:lstStyle/>
                    <a:p>
                      <a:r>
                        <a:rPr lang="pt-BR" b="1" dirty="0" smtClean="0"/>
                        <a:t>21.487/1</a:t>
                      </a:r>
                      <a:endParaRPr lang="pt-BR" b="1" dirty="0"/>
                    </a:p>
                  </a:txBody>
                  <a:tcPr/>
                </a:tc>
              </a:tr>
              <a:tr h="370840">
                <a:tc>
                  <a:txBody>
                    <a:bodyPr/>
                    <a:lstStyle/>
                    <a:p>
                      <a:r>
                        <a:rPr lang="pt-BR" b="1" dirty="0" smtClean="0"/>
                        <a:t>1950</a:t>
                      </a:r>
                      <a:endParaRPr lang="pt-BR" b="1" dirty="0"/>
                    </a:p>
                  </a:txBody>
                  <a:tcPr/>
                </a:tc>
                <a:tc>
                  <a:txBody>
                    <a:bodyPr/>
                    <a:lstStyle/>
                    <a:p>
                      <a:r>
                        <a:rPr lang="pt-BR" b="1" dirty="0" smtClean="0"/>
                        <a:t>3.300/1</a:t>
                      </a:r>
                      <a:endParaRPr lang="pt-BR" b="1" dirty="0"/>
                    </a:p>
                  </a:txBody>
                  <a:tcPr/>
                </a:tc>
              </a:tr>
              <a:tr h="370840">
                <a:tc>
                  <a:txBody>
                    <a:bodyPr/>
                    <a:lstStyle/>
                    <a:p>
                      <a:r>
                        <a:rPr lang="pt-BR" b="1" dirty="0" smtClean="0"/>
                        <a:t>1988</a:t>
                      </a:r>
                      <a:endParaRPr lang="pt-BR" b="1" dirty="0"/>
                    </a:p>
                  </a:txBody>
                  <a:tcPr/>
                </a:tc>
                <a:tc>
                  <a:txBody>
                    <a:bodyPr/>
                    <a:lstStyle/>
                    <a:p>
                      <a:r>
                        <a:rPr lang="pt-BR" b="1" dirty="0" smtClean="0"/>
                        <a:t>882/1</a:t>
                      </a:r>
                      <a:endParaRPr lang="pt-BR" b="1" dirty="0"/>
                    </a:p>
                  </a:txBody>
                  <a:tcPr/>
                </a:tc>
              </a:tr>
              <a:tr h="370840">
                <a:tc>
                  <a:txBody>
                    <a:bodyPr/>
                    <a:lstStyle/>
                    <a:p>
                      <a:r>
                        <a:rPr lang="pt-BR" b="1" dirty="0" smtClean="0"/>
                        <a:t>2011</a:t>
                      </a:r>
                      <a:endParaRPr lang="pt-BR" b="1" dirty="0"/>
                    </a:p>
                  </a:txBody>
                  <a:tcPr/>
                </a:tc>
                <a:tc>
                  <a:txBody>
                    <a:bodyPr/>
                    <a:lstStyle/>
                    <a:p>
                      <a:r>
                        <a:rPr lang="pt-BR" b="1" dirty="0" smtClean="0"/>
                        <a:t>399/1 </a:t>
                      </a:r>
                      <a:endParaRPr lang="pt-BR" b="1" dirty="0"/>
                    </a:p>
                  </a:txBody>
                  <a:tcPr/>
                </a:tc>
              </a:tr>
            </a:tbl>
          </a:graphicData>
        </a:graphic>
      </p:graphicFrame>
      <p:sp>
        <p:nvSpPr>
          <p:cNvPr id="5" name="Retângulo 4"/>
          <p:cNvSpPr/>
          <p:nvPr/>
        </p:nvSpPr>
        <p:spPr>
          <a:xfrm>
            <a:off x="1043608" y="4293096"/>
            <a:ext cx="4176464" cy="923330"/>
          </a:xfrm>
          <a:prstGeom prst="rect">
            <a:avLst/>
          </a:prstGeom>
        </p:spPr>
        <p:txBody>
          <a:bodyPr wrap="square">
            <a:spAutoFit/>
          </a:bodyPr>
          <a:lstStyle/>
          <a:p>
            <a:r>
              <a:rPr lang="es-ES" dirty="0" smtClean="0"/>
              <a:t>Datos suministrados por el departamento de Ministerio Personal de la Asociación General – Mayo 2012 </a:t>
            </a:r>
            <a:endParaRPr lang="pt-BR"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83568" y="1844824"/>
            <a:ext cx="4287420" cy="3108543"/>
          </a:xfrm>
          <a:prstGeom prst="rect">
            <a:avLst/>
          </a:prstGeom>
          <a:noFill/>
        </p:spPr>
        <p:txBody>
          <a:bodyPr wrap="square" rtlCol="0">
            <a:spAutoFit/>
          </a:bodyPr>
          <a:lstStyle/>
          <a:p>
            <a:pPr algn="ctr"/>
            <a:r>
              <a:rPr lang="es-ES" sz="2800" b="1" dirty="0" smtClean="0">
                <a:latin typeface="Arial" pitchFamily="34" charset="0"/>
                <a:cs typeface="Arial" pitchFamily="34" charset="0"/>
              </a:rPr>
              <a:t>La cuestión es que podríamos estar creciendo más y mejor. Tenemos un alto índice de apostasía (abandono de la fe) por parte de los miembros.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71538" y="500042"/>
            <a:ext cx="4287420" cy="5262979"/>
          </a:xfrm>
          <a:prstGeom prst="rect">
            <a:avLst/>
          </a:prstGeom>
          <a:noFill/>
        </p:spPr>
        <p:txBody>
          <a:bodyPr wrap="square" rtlCol="0">
            <a:spAutoFit/>
          </a:bodyPr>
          <a:lstStyle/>
          <a:p>
            <a:pPr algn="ctr"/>
            <a:endParaRPr lang="es-ES"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¿Qué estamos produciendo realmente como iglesia? ¿Estamos produciendo miembros que se desarrollan? ¿Qué importancia </a:t>
            </a:r>
          </a:p>
          <a:p>
            <a:pPr algn="ctr"/>
            <a:r>
              <a:rPr lang="es-ES" sz="2800" b="1" dirty="0" smtClean="0">
                <a:latin typeface="Arial" pitchFamily="34" charset="0"/>
                <a:cs typeface="Arial" pitchFamily="34" charset="0"/>
              </a:rPr>
              <a:t>le estamos dando al discipulado? ¿Dónde están y cómo producir verdaderos discípulos?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55576" y="2276872"/>
            <a:ext cx="4287420" cy="2246769"/>
          </a:xfrm>
          <a:prstGeom prst="rect">
            <a:avLst/>
          </a:prstGeom>
          <a:noFill/>
        </p:spPr>
        <p:txBody>
          <a:bodyPr wrap="square" rtlCol="0">
            <a:spAutoFit/>
          </a:bodyPr>
          <a:lstStyle/>
          <a:p>
            <a:pPr algn="ctr"/>
            <a:r>
              <a:rPr lang="es-ES" sz="2800" b="1" dirty="0" smtClean="0">
                <a:latin typeface="Arial" pitchFamily="34" charset="0"/>
                <a:cs typeface="Arial" pitchFamily="34" charset="0"/>
              </a:rPr>
              <a:t>Necesitamos aceptar la solución que Dios ya presentó en su Palabra, y esa solución se llama discipulado.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42976" y="357166"/>
            <a:ext cx="4287420" cy="5693866"/>
          </a:xfrm>
          <a:prstGeom prst="rect">
            <a:avLst/>
          </a:prstGeom>
          <a:noFill/>
        </p:spPr>
        <p:txBody>
          <a:bodyPr wrap="square" rtlCol="0">
            <a:spAutoFit/>
          </a:bodyPr>
          <a:lstStyle/>
          <a:p>
            <a:pPr algn="ctr"/>
            <a:r>
              <a:rPr lang="es-ES" sz="2800" b="1" dirty="0" smtClean="0">
                <a:latin typeface="Arial" pitchFamily="34" charset="0"/>
                <a:cs typeface="Arial" pitchFamily="34" charset="0"/>
              </a:rPr>
              <a:t>El discipulado es la llave para transformar miembros en discípulos; creyentes nuevos en creyentes maduros, una iglesia de espectadores en una iglesia de proactivos, y de creyentes estériles en discípulos fructíferos. Siendo así, ¿qué incluye el proceso de hacer discípulos?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142976" y="1357298"/>
            <a:ext cx="4287420" cy="5262979"/>
          </a:xfrm>
          <a:prstGeom prst="rect">
            <a:avLst/>
          </a:prstGeom>
          <a:noFill/>
        </p:spPr>
        <p:txBody>
          <a:bodyPr wrap="square" rtlCol="0">
            <a:spAutoFit/>
          </a:bodyPr>
          <a:lstStyle/>
          <a:p>
            <a:pPr algn="ctr"/>
            <a:r>
              <a:rPr lang="es-ES" sz="2800" b="1" dirty="0" smtClean="0">
                <a:latin typeface="Arial" pitchFamily="34" charset="0"/>
                <a:cs typeface="Arial" pitchFamily="34" charset="0"/>
              </a:rPr>
              <a:t>De acuerdo con la Biblia, no se puede hacer discípulos fuera del contexto de relaciones. Jesús llamó a los doce para que estuvieran con él porque sus vidas serían transformadas mediante el contacto personal con él (Mar. 3:13, 14). </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1021</Words>
  <Application>Microsoft Office PowerPoint</Application>
  <PresentationFormat>Apresentação na tela (4:3)</PresentationFormat>
  <Paragraphs>82</Paragraphs>
  <Slides>32</Slides>
  <Notes>0</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Alana</dc:creator>
  <cp:lastModifiedBy>ruth.leon</cp:lastModifiedBy>
  <cp:revision>35</cp:revision>
  <dcterms:created xsi:type="dcterms:W3CDTF">2012-12-05T22:38:10Z</dcterms:created>
  <dcterms:modified xsi:type="dcterms:W3CDTF">2012-12-14T12:10:21Z</dcterms:modified>
</cp:coreProperties>
</file>