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D6B"/>
    <a:srgbClr val="FFFF99"/>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p:cViewPr varScale="1">
        <p:scale>
          <a:sx n="103" d="100"/>
          <a:sy n="103" d="100"/>
        </p:scale>
        <p:origin x="-19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EBD8C6D-ED30-43AD-A08E-2BCBDB316C14}" type="datetimeFigureOut">
              <a:rPr lang="pt-BR" smtClean="0"/>
              <a:pPr/>
              <a:t>14/12/2012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7A21FC5-2755-4523-B788-6D7E66D1D596}" type="slidenum">
              <a:rPr lang="pt-BR" smtClean="0"/>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D8C6D-ED30-43AD-A08E-2BCBDB316C14}" type="datetimeFigureOut">
              <a:rPr lang="pt-BR" smtClean="0"/>
              <a:pPr/>
              <a:t>14/12/2012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21FC5-2755-4523-B788-6D7E66D1D596}"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539552" y="1988840"/>
            <a:ext cx="5904656" cy="1200329"/>
          </a:xfrm>
          <a:prstGeom prst="rect">
            <a:avLst/>
          </a:prstGeom>
          <a:noFill/>
        </p:spPr>
        <p:txBody>
          <a:bodyPr wrap="square" rtlCol="0">
            <a:spAutoFit/>
          </a:bodyPr>
          <a:lstStyle/>
          <a:p>
            <a:pPr algn="ctr"/>
            <a:r>
              <a:rPr lang="es-ES" sz="2400" b="1" dirty="0" smtClean="0">
                <a:latin typeface="Arial" pitchFamily="34" charset="0"/>
                <a:cs typeface="Arial" pitchFamily="34" charset="0"/>
              </a:rPr>
              <a:t>Los objetivos también son cuatro y armonizan plenamente con los puntos anteriores: </a:t>
            </a:r>
            <a:endParaRPr lang="pt-BR" sz="2400" b="1" dirty="0">
              <a:latin typeface="Arial" pitchFamily="34" charset="0"/>
              <a:cs typeface="Arial" pitchFamily="34" charset="0"/>
            </a:endParaRPr>
          </a:p>
        </p:txBody>
      </p:sp>
      <p:sp>
        <p:nvSpPr>
          <p:cNvPr id="3" name="CaixaDeTexto 2"/>
          <p:cNvSpPr txBox="1"/>
          <p:nvPr/>
        </p:nvSpPr>
        <p:spPr>
          <a:xfrm>
            <a:off x="785786" y="3071810"/>
            <a:ext cx="4104456" cy="2308324"/>
          </a:xfrm>
          <a:prstGeom prst="rect">
            <a:avLst/>
          </a:prstGeom>
          <a:noFill/>
        </p:spPr>
        <p:txBody>
          <a:bodyPr wrap="square" rtlCol="0">
            <a:spAutoFit/>
          </a:bodyPr>
          <a:lstStyle/>
          <a:p>
            <a:endParaRPr lang="pt-BR" sz="2400" b="1" dirty="0" smtClean="0">
              <a:latin typeface="Arial" pitchFamily="34" charset="0"/>
              <a:cs typeface="Arial" pitchFamily="34" charset="0"/>
            </a:endParaRPr>
          </a:p>
          <a:p>
            <a:endParaRPr lang="es-ES" sz="2400" b="1" dirty="0" smtClean="0">
              <a:latin typeface="Arial" pitchFamily="34" charset="0"/>
              <a:cs typeface="Arial" pitchFamily="34" charset="0"/>
            </a:endParaRPr>
          </a:p>
          <a:p>
            <a:r>
              <a:rPr lang="es-ES" sz="2400" b="1" dirty="0" smtClean="0">
                <a:latin typeface="Arial" pitchFamily="34" charset="0"/>
                <a:cs typeface="Arial" pitchFamily="34" charset="0"/>
              </a:rPr>
              <a:t>• Estudio de la Biblia </a:t>
            </a:r>
          </a:p>
          <a:p>
            <a:r>
              <a:rPr lang="es-ES" sz="2400" b="1" dirty="0" smtClean="0">
                <a:latin typeface="Arial" pitchFamily="34" charset="0"/>
                <a:cs typeface="Arial" pitchFamily="34" charset="0"/>
              </a:rPr>
              <a:t>• Confraternización </a:t>
            </a:r>
          </a:p>
          <a:p>
            <a:r>
              <a:rPr lang="es-ES" sz="2400" b="1" dirty="0" smtClean="0">
                <a:latin typeface="Arial" pitchFamily="34" charset="0"/>
                <a:cs typeface="Arial" pitchFamily="34" charset="0"/>
              </a:rPr>
              <a:t>• Testimonio </a:t>
            </a:r>
          </a:p>
          <a:p>
            <a:r>
              <a:rPr lang="es-ES" sz="2400" b="1" dirty="0" smtClean="0">
                <a:latin typeface="Arial" pitchFamily="34" charset="0"/>
                <a:cs typeface="Arial" pitchFamily="34" charset="0"/>
              </a:rPr>
              <a:t>• Misión Mundial </a:t>
            </a:r>
            <a:endParaRPr lang="pt-BR" sz="24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043608" y="2132856"/>
            <a:ext cx="3240360" cy="2062103"/>
          </a:xfrm>
          <a:prstGeom prst="rect">
            <a:avLst/>
          </a:prstGeom>
          <a:noFill/>
        </p:spPr>
        <p:txBody>
          <a:bodyPr wrap="square" rtlCol="0">
            <a:spAutoFit/>
          </a:bodyPr>
          <a:lstStyle/>
          <a:p>
            <a:r>
              <a:rPr lang="es-PE" sz="3200" b="1" dirty="0" smtClean="0">
                <a:solidFill>
                  <a:srgbClr val="C00000"/>
                </a:solidFill>
                <a:latin typeface="Arial" pitchFamily="34" charset="0"/>
                <a:cs typeface="Arial" pitchFamily="34" charset="0"/>
              </a:rPr>
              <a:t>M</a:t>
            </a:r>
            <a:r>
              <a:rPr lang="es-PE" sz="3200" b="1" dirty="0" smtClean="0">
                <a:latin typeface="Arial" pitchFamily="34" charset="0"/>
                <a:cs typeface="Arial" pitchFamily="34" charset="0"/>
              </a:rPr>
              <a:t>otivación  </a:t>
            </a:r>
          </a:p>
          <a:p>
            <a:r>
              <a:rPr lang="es-PE" sz="3200" b="1" dirty="0" smtClean="0">
                <a:solidFill>
                  <a:srgbClr val="C00000"/>
                </a:solidFill>
                <a:latin typeface="Arial" pitchFamily="34" charset="0"/>
                <a:cs typeface="Arial" pitchFamily="34" charset="0"/>
              </a:rPr>
              <a:t>C</a:t>
            </a:r>
            <a:r>
              <a:rPr lang="es-PE" sz="3200" b="1" dirty="0" smtClean="0">
                <a:latin typeface="Arial" pitchFamily="34" charset="0"/>
                <a:cs typeface="Arial" pitchFamily="34" charset="0"/>
              </a:rPr>
              <a:t>omprensión  </a:t>
            </a:r>
          </a:p>
          <a:p>
            <a:r>
              <a:rPr lang="es-PE" sz="3200" b="1" dirty="0" smtClean="0">
                <a:solidFill>
                  <a:srgbClr val="C00000"/>
                </a:solidFill>
                <a:latin typeface="Arial" pitchFamily="34" charset="0"/>
                <a:cs typeface="Arial" pitchFamily="34" charset="0"/>
              </a:rPr>
              <a:t>A</a:t>
            </a:r>
            <a:r>
              <a:rPr lang="es-PE" sz="3200" b="1" dirty="0" smtClean="0">
                <a:latin typeface="Arial" pitchFamily="34" charset="0"/>
                <a:cs typeface="Arial" pitchFamily="34" charset="0"/>
              </a:rPr>
              <a:t>plicación  </a:t>
            </a:r>
          </a:p>
          <a:p>
            <a:r>
              <a:rPr lang="es-PE" sz="3200" b="1" dirty="0" smtClean="0">
                <a:solidFill>
                  <a:srgbClr val="C00000"/>
                </a:solidFill>
                <a:latin typeface="Arial" pitchFamily="34" charset="0"/>
                <a:cs typeface="Arial" pitchFamily="34" charset="0"/>
              </a:rPr>
              <a:t>C</a:t>
            </a:r>
            <a:r>
              <a:rPr lang="es-PE" sz="3200" b="1" dirty="0" smtClean="0">
                <a:latin typeface="Arial" pitchFamily="34" charset="0"/>
                <a:cs typeface="Arial" pitchFamily="34" charset="0"/>
              </a:rPr>
              <a:t>reatividad  </a:t>
            </a:r>
            <a:endParaRPr lang="es-PE" sz="32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755576" y="2492896"/>
            <a:ext cx="4248472" cy="2677656"/>
          </a:xfrm>
          <a:prstGeom prst="rect">
            <a:avLst/>
          </a:prstGeom>
          <a:noFill/>
        </p:spPr>
        <p:txBody>
          <a:bodyPr wrap="square" rtlCol="0">
            <a:spAutoFit/>
          </a:bodyPr>
          <a:lstStyle/>
          <a:p>
            <a:pPr algn="ctr"/>
            <a:endParaRPr lang="es-ES" sz="2400" b="1" dirty="0" smtClean="0">
              <a:latin typeface="Arial" pitchFamily="34" charset="0"/>
              <a:cs typeface="Arial" pitchFamily="34" charset="0"/>
            </a:endParaRPr>
          </a:p>
          <a:p>
            <a:pPr algn="ctr"/>
            <a:r>
              <a:rPr lang="es-ES" sz="2400" b="1" dirty="0" smtClean="0">
                <a:latin typeface="Arial" pitchFamily="34" charset="0"/>
                <a:cs typeface="Arial" pitchFamily="34" charset="0"/>
              </a:rPr>
              <a:t>El MCAC permite un aprendizaje significativo y duradero, pues promueve un método participativo e incluyente en la hora del estudio de la lección. </a:t>
            </a:r>
            <a:endParaRPr lang="pt-BR" sz="24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755576" y="1916832"/>
            <a:ext cx="4248472" cy="3416320"/>
          </a:xfrm>
          <a:prstGeom prst="rect">
            <a:avLst/>
          </a:prstGeom>
          <a:noFill/>
        </p:spPr>
        <p:txBody>
          <a:bodyPr wrap="square" rtlCol="0">
            <a:spAutoFit/>
          </a:bodyPr>
          <a:lstStyle/>
          <a:p>
            <a:pPr algn="ctr"/>
            <a:endParaRPr lang="es-ES" sz="2400" b="1" dirty="0" smtClean="0">
              <a:latin typeface="Arial" pitchFamily="34" charset="0"/>
              <a:cs typeface="Arial" pitchFamily="34" charset="0"/>
            </a:endParaRPr>
          </a:p>
          <a:p>
            <a:pPr algn="ctr"/>
            <a:r>
              <a:rPr lang="es-ES" sz="2400" b="1" dirty="0" smtClean="0">
                <a:latin typeface="Arial" pitchFamily="34" charset="0"/>
                <a:cs typeface="Arial" pitchFamily="34" charset="0"/>
              </a:rPr>
              <a:t>El MCAC consiste en etapas lógicas del proceso enseñanza-aprendizaje que conducen al estudio desde un momento de interés elemental en el asunto, hasta el estado necesario de vivir lo que se aprendió. </a:t>
            </a:r>
            <a:endParaRPr lang="pt-BR" sz="24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1" name="Picture 3" descr="C:\Users\Alana\Documents\revista\quadro3 copy.jpg"/>
          <p:cNvPicPr>
            <a:picLocks noChangeAspect="1" noChangeArrowheads="1"/>
          </p:cNvPicPr>
          <p:nvPr/>
        </p:nvPicPr>
        <p:blipFill>
          <a:blip r:embed="rId3" cstate="print"/>
          <a:srcRect l="3209" t="2500" r="2936" b="3750"/>
          <a:stretch>
            <a:fillRect/>
          </a:stretch>
        </p:blipFill>
        <p:spPr bwMode="auto">
          <a:xfrm>
            <a:off x="357158" y="214290"/>
            <a:ext cx="8358246" cy="5357850"/>
          </a:xfrm>
          <a:prstGeom prst="rect">
            <a:avLst/>
          </a:prstGeom>
          <a:noFill/>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42844" y="1928802"/>
            <a:ext cx="2880320" cy="954107"/>
          </a:xfrm>
          <a:prstGeom prst="rect">
            <a:avLst/>
          </a:prstGeom>
          <a:noFill/>
        </p:spPr>
        <p:txBody>
          <a:bodyPr wrap="square" rtlCol="0">
            <a:spAutoFit/>
          </a:bodyPr>
          <a:lstStyle/>
          <a:p>
            <a:endParaRPr lang="pt-BR"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r>
              <a:rPr lang="pt-BR" sz="2800" b="1" cap="all"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Motivación: </a:t>
            </a:r>
            <a:endParaRPr lang="pt-BR" sz="2800" b="1" cap="all"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tângulo 2"/>
          <p:cNvSpPr/>
          <p:nvPr/>
        </p:nvSpPr>
        <p:spPr>
          <a:xfrm>
            <a:off x="323528" y="3140968"/>
            <a:ext cx="4572000" cy="2677656"/>
          </a:xfrm>
          <a:prstGeom prst="rect">
            <a:avLst/>
          </a:prstGeom>
        </p:spPr>
        <p:txBody>
          <a:bodyPr>
            <a:spAutoFit/>
          </a:bodyPr>
          <a:lstStyle/>
          <a:p>
            <a:pPr algn="ctr"/>
            <a:r>
              <a:rPr lang="es-ES" sz="2400" b="1" dirty="0" smtClean="0">
                <a:latin typeface="Arial" pitchFamily="34" charset="0"/>
                <a:cs typeface="Arial" pitchFamily="34" charset="0"/>
              </a:rPr>
              <a:t>La motivación tiene como objetivo proveer una respuesta introductoria y atractiva a la siguiente pregunta: ¿Por qué esta lección es importante para mí? </a:t>
            </a:r>
            <a:endParaRPr lang="pt-BR" sz="24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14282" y="1857364"/>
            <a:ext cx="3672408" cy="954107"/>
          </a:xfrm>
          <a:prstGeom prst="rect">
            <a:avLst/>
          </a:prstGeom>
          <a:noFill/>
        </p:spPr>
        <p:txBody>
          <a:bodyPr wrap="square" rtlCol="0">
            <a:spAutoFit/>
          </a:bodyPr>
          <a:lstStyle/>
          <a:p>
            <a:endParaRPr lang="pt-BR" sz="2800" b="1" cap="all"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r>
              <a:rPr lang="es-PE" sz="2800" b="1" cap="all"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Comprensión: </a:t>
            </a:r>
            <a:r>
              <a:rPr lang="es-PE"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endParaRPr lang="es-PE" sz="28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tângulo 2"/>
          <p:cNvSpPr/>
          <p:nvPr/>
        </p:nvSpPr>
        <p:spPr>
          <a:xfrm>
            <a:off x="179512" y="2996952"/>
            <a:ext cx="5544616" cy="1938992"/>
          </a:xfrm>
          <a:prstGeom prst="rect">
            <a:avLst/>
          </a:prstGeom>
        </p:spPr>
        <p:txBody>
          <a:bodyPr wrap="square">
            <a:spAutoFit/>
          </a:bodyPr>
          <a:lstStyle/>
          <a:p>
            <a:pPr algn="ctr"/>
            <a:endParaRPr lang="es-ES" sz="2400" b="1" dirty="0" smtClean="0">
              <a:latin typeface="Arial" pitchFamily="34" charset="0"/>
              <a:cs typeface="Arial" pitchFamily="34" charset="0"/>
            </a:endParaRPr>
          </a:p>
          <a:p>
            <a:pPr algn="ctr"/>
            <a:r>
              <a:rPr lang="es-ES" sz="2400" b="1" dirty="0" smtClean="0">
                <a:latin typeface="Arial" pitchFamily="34" charset="0"/>
                <a:cs typeface="Arial" pitchFamily="34" charset="0"/>
              </a:rPr>
              <a:t>Ese es el momento de integrar a todos los alumnos en el estudio y explicarles los puntos fundamentales de la lección. </a:t>
            </a:r>
            <a:endParaRPr lang="pt-BR" sz="24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79512" y="1700808"/>
            <a:ext cx="3672408" cy="523220"/>
          </a:xfrm>
          <a:prstGeom prst="rect">
            <a:avLst/>
          </a:prstGeom>
          <a:noFill/>
        </p:spPr>
        <p:txBody>
          <a:bodyPr wrap="square" rtlCol="0">
            <a:spAutoFit/>
          </a:bodyPr>
          <a:lstStyle/>
          <a:p>
            <a:r>
              <a:rPr lang="es-PE" sz="2800" b="1" cap="all"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Aplicación:  </a:t>
            </a:r>
            <a:r>
              <a:rPr lang="es-PE"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endParaRPr lang="es-PE" sz="28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tângulo 2"/>
          <p:cNvSpPr/>
          <p:nvPr/>
        </p:nvSpPr>
        <p:spPr>
          <a:xfrm>
            <a:off x="323528" y="2492896"/>
            <a:ext cx="5544616" cy="3046988"/>
          </a:xfrm>
          <a:prstGeom prst="rect">
            <a:avLst/>
          </a:prstGeom>
        </p:spPr>
        <p:txBody>
          <a:bodyPr wrap="square">
            <a:spAutoFit/>
          </a:bodyPr>
          <a:lstStyle/>
          <a:p>
            <a:r>
              <a:rPr lang="es-ES" sz="2400" b="1" dirty="0" smtClean="0">
                <a:latin typeface="Arial" pitchFamily="34" charset="0"/>
                <a:cs typeface="Arial" pitchFamily="34" charset="0"/>
              </a:rPr>
              <a:t>Después de la comprensión es el momento de la aplicación que provee respuesta a dos preguntas:</a:t>
            </a:r>
          </a:p>
          <a:p>
            <a:r>
              <a:rPr lang="es-ES" sz="2400" b="1" dirty="0" smtClean="0">
                <a:latin typeface="Arial" pitchFamily="34" charset="0"/>
                <a:cs typeface="Arial" pitchFamily="34" charset="0"/>
              </a:rPr>
              <a:t> </a:t>
            </a:r>
            <a:r>
              <a:rPr lang="pt-BR" sz="2400" b="1" dirty="0" smtClean="0">
                <a:latin typeface="Arial" pitchFamily="34" charset="0"/>
                <a:cs typeface="Arial" pitchFamily="34" charset="0"/>
              </a:rPr>
              <a:t> </a:t>
            </a:r>
            <a:endParaRPr lang="es-ES" sz="2400" b="1" dirty="0" smtClean="0">
              <a:latin typeface="Arial" pitchFamily="34" charset="0"/>
              <a:cs typeface="Arial" pitchFamily="34" charset="0"/>
            </a:endParaRPr>
          </a:p>
          <a:p>
            <a:pPr marL="457200" indent="-457200">
              <a:buAutoNum type="arabicParenR"/>
            </a:pPr>
            <a:r>
              <a:rPr lang="es-ES" sz="2400" b="1" dirty="0" smtClean="0">
                <a:latin typeface="Arial" pitchFamily="34" charset="0"/>
                <a:cs typeface="Arial" pitchFamily="34" charset="0"/>
              </a:rPr>
              <a:t>¿En qué áreas de mi vida debo cambiar? </a:t>
            </a:r>
          </a:p>
          <a:p>
            <a:pPr marL="457200" indent="-457200"/>
            <a:r>
              <a:rPr lang="es-ES" sz="2400" b="1" dirty="0" smtClean="0">
                <a:latin typeface="Arial" pitchFamily="34" charset="0"/>
                <a:cs typeface="Arial" pitchFamily="34" charset="0"/>
              </a:rPr>
              <a:t>2) ¿Cómo puedo poner en práctica las informaciones que obtuve? </a:t>
            </a:r>
            <a:endParaRPr lang="pt-BR" sz="24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79512" y="2276872"/>
            <a:ext cx="3672408" cy="523220"/>
          </a:xfrm>
          <a:prstGeom prst="rect">
            <a:avLst/>
          </a:prstGeom>
          <a:noFill/>
        </p:spPr>
        <p:txBody>
          <a:bodyPr wrap="square" rtlCol="0">
            <a:spAutoFit/>
          </a:bodyPr>
          <a:lstStyle/>
          <a:p>
            <a:r>
              <a:rPr lang="es-PE" sz="2800" b="1" cap="all"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Creatividad:</a:t>
            </a:r>
            <a:r>
              <a:rPr lang="pt-BR" sz="2800" b="1" cap="all"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pt-BR"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endParaRPr lang="pt-BR" sz="28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tângulo 2"/>
          <p:cNvSpPr/>
          <p:nvPr/>
        </p:nvSpPr>
        <p:spPr>
          <a:xfrm>
            <a:off x="251520" y="2780928"/>
            <a:ext cx="5184576" cy="3046988"/>
          </a:xfrm>
          <a:prstGeom prst="rect">
            <a:avLst/>
          </a:prstGeom>
        </p:spPr>
        <p:txBody>
          <a:bodyPr wrap="square">
            <a:spAutoFit/>
          </a:bodyPr>
          <a:lstStyle/>
          <a:p>
            <a:pPr algn="ctr"/>
            <a:endParaRPr lang="es-ES" sz="2400" b="1" dirty="0" smtClean="0">
              <a:latin typeface="Arial" pitchFamily="34" charset="0"/>
              <a:cs typeface="Arial" pitchFamily="34" charset="0"/>
            </a:endParaRPr>
          </a:p>
          <a:p>
            <a:r>
              <a:rPr lang="es-ES" sz="2400" b="1" dirty="0" smtClean="0">
                <a:latin typeface="Arial" pitchFamily="34" charset="0"/>
                <a:cs typeface="Arial" pitchFamily="34" charset="0"/>
              </a:rPr>
              <a:t>¿Qué puedo hacer para no olvidar lo que aprendí este sábado? En esa hora el maestro debe proveer oportunidades para que cada alumno cree maneras de interiorizar las verdades y principios estudiados. </a:t>
            </a:r>
            <a:endParaRPr lang="pt-BR" sz="24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74" name="Picture 2" descr="C:\Users\Alana\Documents\revista\quadro5.jpg"/>
          <p:cNvPicPr>
            <a:picLocks noChangeAspect="1" noChangeArrowheads="1"/>
          </p:cNvPicPr>
          <p:nvPr/>
        </p:nvPicPr>
        <p:blipFill>
          <a:blip r:embed="rId3" cstate="print"/>
          <a:srcRect l="2609" t="2750" r="4348" b="3739"/>
          <a:stretch>
            <a:fillRect/>
          </a:stretch>
        </p:blipFill>
        <p:spPr bwMode="auto">
          <a:xfrm>
            <a:off x="1214414" y="1571612"/>
            <a:ext cx="7643866" cy="4857784"/>
          </a:xfrm>
          <a:prstGeom prst="rect">
            <a:avLst/>
          </a:prstGeom>
          <a:noFill/>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403648" y="1916832"/>
            <a:ext cx="5184576"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sz="2400" b="1" dirty="0" smtClean="0">
                <a:latin typeface="Arial" pitchFamily="34" charset="0"/>
                <a:cs typeface="Arial" pitchFamily="34" charset="0"/>
              </a:rPr>
              <a:t>La motivación tiene el propósito de atraer la atención del alumno hacia el asunto que se estudiará. </a:t>
            </a:r>
            <a:endParaRPr lang="pt-BR" sz="2400" b="1" dirty="0">
              <a:latin typeface="Arial" pitchFamily="34" charset="0"/>
              <a:cs typeface="Arial" pitchFamily="34" charset="0"/>
            </a:endParaRPr>
          </a:p>
        </p:txBody>
      </p:sp>
      <p:sp>
        <p:nvSpPr>
          <p:cNvPr id="4" name="Retângulo 3"/>
          <p:cNvSpPr/>
          <p:nvPr/>
        </p:nvSpPr>
        <p:spPr>
          <a:xfrm>
            <a:off x="2267744" y="3789040"/>
            <a:ext cx="5184576"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sz="2400" b="1" dirty="0" smtClean="0">
                <a:latin typeface="Arial" pitchFamily="34" charset="0"/>
                <a:cs typeface="Arial" pitchFamily="34" charset="0"/>
              </a:rPr>
              <a:t>La comprensión tiene el propósito llevar al alumno a leer la Palabra de Dios </a:t>
            </a:r>
            <a:endParaRPr lang="pt-BR" sz="2400" b="1" dirty="0">
              <a:latin typeface="Arial" pitchFamily="34" charset="0"/>
              <a:cs typeface="Arial" pitchFamily="34" charset="0"/>
            </a:endParaRPr>
          </a:p>
        </p:txBody>
      </p:sp>
      <p:sp>
        <p:nvSpPr>
          <p:cNvPr id="5" name="CaixaDeTexto 4"/>
          <p:cNvSpPr txBox="1"/>
          <p:nvPr/>
        </p:nvSpPr>
        <p:spPr>
          <a:xfrm>
            <a:off x="467544" y="2060848"/>
            <a:ext cx="800219" cy="1200329"/>
          </a:xfrm>
          <a:prstGeom prst="rect">
            <a:avLst/>
          </a:prstGeom>
          <a:noFill/>
        </p:spPr>
        <p:txBody>
          <a:bodyPr wrap="none" rtlCol="0">
            <a:spAutoFit/>
          </a:bodyPr>
          <a:lstStyle/>
          <a:p>
            <a:r>
              <a:rPr lang="pt-BR" sz="7200" b="1" dirty="0" smtClean="0">
                <a:solidFill>
                  <a:srgbClr val="C00000"/>
                </a:solidFill>
                <a:latin typeface="Arial Black" pitchFamily="34" charset="0"/>
              </a:rPr>
              <a:t>1</a:t>
            </a:r>
            <a:endParaRPr lang="pt-BR" sz="7200" b="1" dirty="0">
              <a:solidFill>
                <a:srgbClr val="C00000"/>
              </a:solidFill>
              <a:latin typeface="Arial Black" pitchFamily="34" charset="0"/>
            </a:endParaRPr>
          </a:p>
        </p:txBody>
      </p:sp>
      <p:sp>
        <p:nvSpPr>
          <p:cNvPr id="6" name="CaixaDeTexto 5"/>
          <p:cNvSpPr txBox="1"/>
          <p:nvPr/>
        </p:nvSpPr>
        <p:spPr>
          <a:xfrm>
            <a:off x="1259632" y="3789040"/>
            <a:ext cx="800219" cy="1200329"/>
          </a:xfrm>
          <a:prstGeom prst="rect">
            <a:avLst/>
          </a:prstGeom>
          <a:noFill/>
        </p:spPr>
        <p:txBody>
          <a:bodyPr wrap="none" rtlCol="0">
            <a:spAutoFit/>
          </a:bodyPr>
          <a:lstStyle/>
          <a:p>
            <a:r>
              <a:rPr lang="pt-BR" sz="7200" b="1" dirty="0" smtClean="0">
                <a:solidFill>
                  <a:srgbClr val="C00000"/>
                </a:solidFill>
                <a:latin typeface="Arial Black" pitchFamily="34" charset="0"/>
              </a:rPr>
              <a:t>2</a:t>
            </a:r>
            <a:endParaRPr lang="pt-BR" sz="7200" b="1" dirty="0">
              <a:solidFill>
                <a:srgbClr val="C00000"/>
              </a:solidFill>
              <a:latin typeface="Arial Black" pitchFamily="34" charset="0"/>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1403648" y="1916832"/>
            <a:ext cx="5184576"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sz="2400" b="1" dirty="0" smtClean="0">
                <a:latin typeface="Arial" pitchFamily="34" charset="0"/>
                <a:cs typeface="Arial" pitchFamily="34" charset="0"/>
              </a:rPr>
              <a:t>La aplicación tiene el objetivo de hacer pensar al alumno en cómo relacionar el asunto estudiado a su vida diaria. </a:t>
            </a:r>
            <a:endParaRPr lang="pt-BR" sz="2400" b="1" dirty="0">
              <a:latin typeface="Arial" pitchFamily="34" charset="0"/>
              <a:cs typeface="Arial" pitchFamily="34" charset="0"/>
            </a:endParaRPr>
          </a:p>
        </p:txBody>
      </p:sp>
      <p:sp>
        <p:nvSpPr>
          <p:cNvPr id="4" name="Retângulo 3"/>
          <p:cNvSpPr/>
          <p:nvPr/>
        </p:nvSpPr>
        <p:spPr>
          <a:xfrm>
            <a:off x="2267744" y="3789040"/>
            <a:ext cx="5184576"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sz="2400" b="1" dirty="0" smtClean="0">
                <a:latin typeface="Arial" pitchFamily="34" charset="0"/>
                <a:cs typeface="Arial" pitchFamily="34" charset="0"/>
              </a:rPr>
              <a:t>La creatividad tiene el propósito de internalizar las verdades aprendidas mediante actividades prácticas que ayudan a captar la esencia de lo estudiado y discutido. </a:t>
            </a:r>
            <a:endParaRPr lang="pt-BR" sz="2400" b="1" dirty="0">
              <a:latin typeface="Arial" pitchFamily="34" charset="0"/>
              <a:cs typeface="Arial" pitchFamily="34" charset="0"/>
            </a:endParaRPr>
          </a:p>
        </p:txBody>
      </p:sp>
      <p:sp>
        <p:nvSpPr>
          <p:cNvPr id="5" name="CaixaDeTexto 4"/>
          <p:cNvSpPr txBox="1"/>
          <p:nvPr/>
        </p:nvSpPr>
        <p:spPr>
          <a:xfrm>
            <a:off x="467544" y="2060848"/>
            <a:ext cx="800219" cy="1200329"/>
          </a:xfrm>
          <a:prstGeom prst="rect">
            <a:avLst/>
          </a:prstGeom>
          <a:noFill/>
        </p:spPr>
        <p:txBody>
          <a:bodyPr wrap="none" rtlCol="0">
            <a:spAutoFit/>
          </a:bodyPr>
          <a:lstStyle/>
          <a:p>
            <a:r>
              <a:rPr lang="pt-BR" sz="7200" b="1" dirty="0" smtClean="0">
                <a:solidFill>
                  <a:srgbClr val="C00000"/>
                </a:solidFill>
                <a:latin typeface="Arial Black" pitchFamily="34" charset="0"/>
              </a:rPr>
              <a:t>3</a:t>
            </a:r>
            <a:endParaRPr lang="pt-BR" sz="7200" b="1" dirty="0">
              <a:solidFill>
                <a:srgbClr val="C00000"/>
              </a:solidFill>
              <a:latin typeface="Arial Black" pitchFamily="34" charset="0"/>
            </a:endParaRPr>
          </a:p>
        </p:txBody>
      </p:sp>
      <p:sp>
        <p:nvSpPr>
          <p:cNvPr id="6" name="CaixaDeTexto 5"/>
          <p:cNvSpPr txBox="1"/>
          <p:nvPr/>
        </p:nvSpPr>
        <p:spPr>
          <a:xfrm>
            <a:off x="1259632" y="3789040"/>
            <a:ext cx="800219" cy="1200329"/>
          </a:xfrm>
          <a:prstGeom prst="rect">
            <a:avLst/>
          </a:prstGeom>
          <a:noFill/>
        </p:spPr>
        <p:txBody>
          <a:bodyPr wrap="none" rtlCol="0">
            <a:spAutoFit/>
          </a:bodyPr>
          <a:lstStyle/>
          <a:p>
            <a:r>
              <a:rPr lang="pt-BR" sz="7200" b="1" dirty="0" smtClean="0">
                <a:solidFill>
                  <a:srgbClr val="C00000"/>
                </a:solidFill>
                <a:latin typeface="Arial Black" pitchFamily="34" charset="0"/>
              </a:rPr>
              <a:t>4</a:t>
            </a:r>
            <a:endParaRPr lang="pt-BR" sz="7200" b="1" dirty="0">
              <a:solidFill>
                <a:srgbClr val="C00000"/>
              </a:solidFill>
              <a:latin typeface="Arial Black" pitchFamily="34" charset="0"/>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571472" y="1643050"/>
            <a:ext cx="3960440" cy="3416320"/>
          </a:xfrm>
          <a:prstGeom prst="rect">
            <a:avLst/>
          </a:prstGeom>
        </p:spPr>
        <p:txBody>
          <a:bodyPr wrap="square">
            <a:spAutoFit/>
          </a:bodyPr>
          <a:lstStyle/>
          <a:p>
            <a:pPr algn="ctr"/>
            <a:endParaRPr lang="es-ES" sz="2400" b="1" dirty="0" smtClean="0">
              <a:latin typeface="Arial" pitchFamily="34" charset="0"/>
              <a:cs typeface="Arial" pitchFamily="34" charset="0"/>
            </a:endParaRPr>
          </a:p>
          <a:p>
            <a:pPr algn="ctr"/>
            <a:r>
              <a:rPr lang="es-ES" sz="2400" b="1" dirty="0" smtClean="0">
                <a:latin typeface="Arial" pitchFamily="34" charset="0"/>
                <a:cs typeface="Arial" pitchFamily="34" charset="0"/>
              </a:rPr>
              <a:t>Después del estudio diario de la lección el maestro podrá preparar un resumen en forma de bosquejo que servirá como guía en el momento del estudio de la lección con la clase. </a:t>
            </a:r>
            <a:endParaRPr lang="pt-BR" sz="24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755576" y="1988840"/>
            <a:ext cx="3960440" cy="2308324"/>
          </a:xfrm>
          <a:prstGeom prst="rect">
            <a:avLst/>
          </a:prstGeom>
        </p:spPr>
        <p:txBody>
          <a:bodyPr wrap="square">
            <a:spAutoFit/>
          </a:bodyPr>
          <a:lstStyle/>
          <a:p>
            <a:pPr algn="ctr"/>
            <a:endParaRPr lang="es-ES" sz="2400" b="1" dirty="0" smtClean="0">
              <a:latin typeface="Arial" pitchFamily="34" charset="0"/>
              <a:cs typeface="Arial" pitchFamily="34" charset="0"/>
            </a:endParaRPr>
          </a:p>
          <a:p>
            <a:pPr algn="ctr"/>
            <a:r>
              <a:rPr lang="es-ES" sz="2400" b="1" dirty="0" smtClean="0">
                <a:latin typeface="Arial" pitchFamily="34" charset="0"/>
                <a:cs typeface="Arial" pitchFamily="34" charset="0"/>
              </a:rPr>
              <a:t>El esquema MCAC favorece un aprendizaje realmente eficaz porque posibilita el desarrollo integral del alumno. </a:t>
            </a:r>
            <a:endParaRPr lang="pt-BR" sz="24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611560" y="1196752"/>
            <a:ext cx="4248472" cy="5262979"/>
          </a:xfrm>
          <a:prstGeom prst="rect">
            <a:avLst/>
          </a:prstGeom>
        </p:spPr>
        <p:txBody>
          <a:bodyPr wrap="square">
            <a:spAutoFit/>
          </a:bodyPr>
          <a:lstStyle/>
          <a:p>
            <a:pPr algn="ctr"/>
            <a:endParaRPr lang="es-ES" sz="2400" b="1" dirty="0" smtClean="0">
              <a:latin typeface="Arial" pitchFamily="34" charset="0"/>
              <a:cs typeface="Arial" pitchFamily="34" charset="0"/>
            </a:endParaRPr>
          </a:p>
          <a:p>
            <a:pPr algn="ctr"/>
            <a:r>
              <a:rPr lang="es-ES" sz="2400" b="1" dirty="0" smtClean="0">
                <a:latin typeface="Arial" pitchFamily="34" charset="0"/>
                <a:cs typeface="Arial" pitchFamily="34" charset="0"/>
              </a:rPr>
              <a:t>El momento de estudio de la lección de la Escuela Sabática debe ser considerado sagrado para discípulos nuevos y precisa alcanzar resultados específicos: los creyentes nuevos deben participar, deben aprender y deben ser conducidos a un proceso de cambio en su vida mediante la obra del Espíritu Santo. </a:t>
            </a:r>
            <a:endParaRPr lang="pt-BR" sz="24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251520" y="404664"/>
            <a:ext cx="4104456" cy="5262979"/>
          </a:xfrm>
          <a:prstGeom prst="rect">
            <a:avLst/>
          </a:prstGeom>
          <a:noFill/>
        </p:spPr>
        <p:txBody>
          <a:bodyPr wrap="square" rtlCol="0">
            <a:spAutoFit/>
          </a:bodyPr>
          <a:lstStyle/>
          <a:p>
            <a:pPr algn="ctr"/>
            <a:endParaRPr lang="es-ES" sz="2400" b="1" dirty="0" smtClean="0">
              <a:latin typeface="Arial" pitchFamily="34" charset="0"/>
              <a:cs typeface="Arial" pitchFamily="34" charset="0"/>
            </a:endParaRPr>
          </a:p>
          <a:p>
            <a:pPr algn="ctr"/>
            <a:r>
              <a:rPr lang="es-ES" sz="2400" b="1" dirty="0" smtClean="0">
                <a:latin typeface="Arial" pitchFamily="34" charset="0"/>
                <a:cs typeface="Arial" pitchFamily="34" charset="0"/>
              </a:rPr>
              <a:t>En la Escuela Sabática no siempre la enseñanza resulta en aprendizaje eficaz. ¿Y cómo lo sabemos? Basta observar que, a pesar de enseñar asuntos tan importantes y necesarios, trimestre tras trimestre, nuestros alumnos no incorporan esas enseñanzas a su vida </a:t>
            </a:r>
          </a:p>
          <a:p>
            <a:pPr algn="ctr"/>
            <a:r>
              <a:rPr lang="es-ES" sz="2400" b="1" dirty="0" smtClean="0">
                <a:latin typeface="Arial" pitchFamily="34" charset="0"/>
                <a:cs typeface="Arial" pitchFamily="34" charset="0"/>
              </a:rPr>
              <a:t>y no son transformados por ellas.  </a:t>
            </a:r>
            <a:endParaRPr lang="pt-BR" sz="24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714348" y="1857364"/>
            <a:ext cx="5400600" cy="3539430"/>
          </a:xfrm>
          <a:prstGeom prst="rect">
            <a:avLst/>
          </a:prstGeom>
          <a:noFill/>
        </p:spPr>
        <p:txBody>
          <a:bodyPr wrap="square" rtlCol="0">
            <a:spAutoFit/>
          </a:bodyPr>
          <a:lstStyle/>
          <a:p>
            <a:pPr algn="ctr"/>
            <a:endParaRPr lang="es-ES" sz="2800" b="1" dirty="0" smtClean="0">
              <a:latin typeface="Arial" pitchFamily="34" charset="0"/>
              <a:cs typeface="Arial" pitchFamily="34" charset="0"/>
            </a:endParaRPr>
          </a:p>
          <a:p>
            <a:pPr algn="ctr"/>
            <a:r>
              <a:rPr lang="es-ES" sz="2800" b="1" dirty="0" smtClean="0">
                <a:latin typeface="Arial" pitchFamily="34" charset="0"/>
                <a:cs typeface="Arial" pitchFamily="34" charset="0"/>
              </a:rPr>
              <a:t>El maestro que enseña sin preocuparse con el aprendizaje del alumno equivale al médico que atiende a un enfermo sin preocuparse con su recuperación.</a:t>
            </a:r>
            <a:endParaRPr lang="pt-BR" sz="28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000100" y="1500174"/>
            <a:ext cx="4680520" cy="4893647"/>
          </a:xfrm>
          <a:prstGeom prst="rect">
            <a:avLst/>
          </a:prstGeom>
          <a:noFill/>
        </p:spPr>
        <p:txBody>
          <a:bodyPr wrap="square" rtlCol="0">
            <a:spAutoFit/>
          </a:bodyPr>
          <a:lstStyle/>
          <a:p>
            <a:pPr algn="ctr"/>
            <a:endParaRPr lang="es-ES" sz="2400" b="1" dirty="0" smtClean="0">
              <a:latin typeface="Arial" pitchFamily="34" charset="0"/>
              <a:cs typeface="Arial" pitchFamily="34" charset="0"/>
            </a:endParaRPr>
          </a:p>
          <a:p>
            <a:pPr algn="ctr"/>
            <a:r>
              <a:rPr lang="es-ES" sz="2400" b="1" dirty="0" smtClean="0">
                <a:latin typeface="Arial" pitchFamily="34" charset="0"/>
                <a:cs typeface="Arial" pitchFamily="34" charset="0"/>
              </a:rPr>
              <a:t>En la década de 1950, Edgar Dale, un educador norteamericano, propuso lo que se conoció como Cono del aprendizaje. Observando el cono, concluimos que la mejor manera de producir un aprendizaje significativo y duradero es por el uso de métodos que promuevan la participación directa de las personas. </a:t>
            </a:r>
            <a:endParaRPr lang="pt-BR" sz="24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971600" y="1484784"/>
            <a:ext cx="4104456" cy="4524315"/>
          </a:xfrm>
          <a:prstGeom prst="rect">
            <a:avLst/>
          </a:prstGeom>
          <a:noFill/>
        </p:spPr>
        <p:txBody>
          <a:bodyPr wrap="square" rtlCol="0">
            <a:spAutoFit/>
          </a:bodyPr>
          <a:lstStyle/>
          <a:p>
            <a:pPr algn="ctr"/>
            <a:endParaRPr lang="es-ES" sz="2400" b="1" dirty="0" smtClean="0">
              <a:latin typeface="Arial" pitchFamily="34" charset="0"/>
              <a:cs typeface="Arial" pitchFamily="34" charset="0"/>
            </a:endParaRPr>
          </a:p>
          <a:p>
            <a:pPr algn="ctr"/>
            <a:r>
              <a:rPr lang="es-ES" sz="2400" b="1" dirty="0" smtClean="0">
                <a:latin typeface="Arial" pitchFamily="34" charset="0"/>
                <a:cs typeface="Arial" pitchFamily="34" charset="0"/>
              </a:rPr>
              <a:t>El Cono del aprendizaje nos muestra que cuanto más activa es la participación, mejor será el aprendizaje y más duradera la retención de la información; y cuanto más pasiva sea la enseñanza, menor será el aprendizaje, y la retención quedará comprometida. </a:t>
            </a:r>
            <a:endParaRPr lang="pt-BR" sz="24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Alana\Documents\revista\quadro2.jpg"/>
          <p:cNvPicPr>
            <a:picLocks noChangeAspect="1" noChangeArrowheads="1"/>
          </p:cNvPicPr>
          <p:nvPr/>
        </p:nvPicPr>
        <p:blipFill>
          <a:blip r:embed="rId3" cstate="print"/>
          <a:srcRect l="2500" t="3374" r="2500" b="3271"/>
          <a:stretch>
            <a:fillRect/>
          </a:stretch>
        </p:blipFill>
        <p:spPr bwMode="auto">
          <a:xfrm>
            <a:off x="1785918" y="214289"/>
            <a:ext cx="6000792" cy="6553497"/>
          </a:xfrm>
          <a:prstGeom prst="rect">
            <a:avLst/>
          </a:prstGeom>
          <a:noFill/>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043608" y="1916832"/>
            <a:ext cx="4104456" cy="4154984"/>
          </a:xfrm>
          <a:prstGeom prst="rect">
            <a:avLst/>
          </a:prstGeom>
          <a:noFill/>
        </p:spPr>
        <p:txBody>
          <a:bodyPr wrap="square" rtlCol="0">
            <a:spAutoFit/>
          </a:bodyPr>
          <a:lstStyle/>
          <a:p>
            <a:pPr algn="ctr"/>
            <a:r>
              <a:rPr lang="es-ES" sz="2400" b="1" dirty="0" smtClean="0">
                <a:latin typeface="Arial" pitchFamily="34" charset="0"/>
                <a:cs typeface="Arial" pitchFamily="34" charset="0"/>
              </a:rPr>
              <a:t>Cada sábado al asumir su clase de discipulado, el maestro debe tener claro, en su mente o en el papel, lo que enseñará, discutirá, debatirá; o sea, necesitan planificar el momento de la lección. Claro, debemos pensar en un esquema que organice todos esos aspectos. </a:t>
            </a:r>
            <a:endParaRPr lang="pt-BR" sz="24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714348" y="2000240"/>
            <a:ext cx="5643602" cy="1384995"/>
          </a:xfrm>
          <a:prstGeom prst="rect">
            <a:avLst/>
          </a:prstGeom>
          <a:noFill/>
        </p:spPr>
        <p:txBody>
          <a:bodyPr wrap="square" rtlCol="0">
            <a:spAutoFit/>
          </a:bodyPr>
          <a:lstStyle/>
          <a:p>
            <a:pPr algn="ctr"/>
            <a:r>
              <a:rPr lang="es-ES" sz="2800" b="1" dirty="0" smtClean="0">
                <a:latin typeface="Arial" pitchFamily="34" charset="0"/>
                <a:cs typeface="Arial" pitchFamily="34" charset="0"/>
              </a:rPr>
              <a:t>Sabemos que los énfasis de la Escuela Sabática son básicamente cuatro: </a:t>
            </a:r>
            <a:endParaRPr lang="pt-BR" sz="2800" b="1" dirty="0">
              <a:latin typeface="Arial" pitchFamily="34" charset="0"/>
              <a:cs typeface="Arial" pitchFamily="34" charset="0"/>
            </a:endParaRPr>
          </a:p>
        </p:txBody>
      </p:sp>
      <p:sp>
        <p:nvSpPr>
          <p:cNvPr id="3" name="CaixaDeTexto 2"/>
          <p:cNvSpPr txBox="1"/>
          <p:nvPr/>
        </p:nvSpPr>
        <p:spPr>
          <a:xfrm>
            <a:off x="928662" y="3571876"/>
            <a:ext cx="4104456" cy="1938992"/>
          </a:xfrm>
          <a:prstGeom prst="rect">
            <a:avLst/>
          </a:prstGeom>
          <a:noFill/>
        </p:spPr>
        <p:txBody>
          <a:bodyPr wrap="square" rtlCol="0">
            <a:spAutoFit/>
          </a:bodyPr>
          <a:lstStyle/>
          <a:p>
            <a:endParaRPr lang="pt-BR" sz="2400" b="1" dirty="0" smtClean="0">
              <a:latin typeface="Arial" pitchFamily="34" charset="0"/>
              <a:cs typeface="Arial" pitchFamily="34" charset="0"/>
            </a:endParaRPr>
          </a:p>
          <a:p>
            <a:r>
              <a:rPr lang="pt-BR" sz="2400" b="1" dirty="0" smtClean="0">
                <a:latin typeface="Arial" pitchFamily="34" charset="0"/>
                <a:cs typeface="Arial" pitchFamily="34" charset="0"/>
              </a:rPr>
              <a:t>• Discipulado </a:t>
            </a:r>
          </a:p>
          <a:p>
            <a:r>
              <a:rPr lang="pt-BR" sz="2400" b="1" dirty="0" smtClean="0">
                <a:latin typeface="Arial" pitchFamily="34" charset="0"/>
                <a:cs typeface="Arial" pitchFamily="34" charset="0"/>
              </a:rPr>
              <a:t>• </a:t>
            </a:r>
            <a:r>
              <a:rPr lang="pt-BR" sz="2400" b="1" dirty="0" err="1" smtClean="0">
                <a:latin typeface="Arial" pitchFamily="34" charset="0"/>
                <a:cs typeface="Arial" pitchFamily="34" charset="0"/>
              </a:rPr>
              <a:t>Integración</a:t>
            </a:r>
            <a:r>
              <a:rPr lang="pt-BR" sz="2400" b="1" dirty="0" smtClean="0">
                <a:latin typeface="Arial" pitchFamily="34" charset="0"/>
                <a:cs typeface="Arial" pitchFamily="34" charset="0"/>
              </a:rPr>
              <a:t> </a:t>
            </a:r>
          </a:p>
          <a:p>
            <a:r>
              <a:rPr lang="pt-BR" sz="2400" b="1" dirty="0" smtClean="0">
                <a:latin typeface="Arial" pitchFamily="34" charset="0"/>
                <a:cs typeface="Arial" pitchFamily="34" charset="0"/>
              </a:rPr>
              <a:t>• </a:t>
            </a:r>
            <a:r>
              <a:rPr lang="pt-BR" sz="2400" b="1" dirty="0" err="1" smtClean="0">
                <a:latin typeface="Arial" pitchFamily="34" charset="0"/>
                <a:cs typeface="Arial" pitchFamily="34" charset="0"/>
              </a:rPr>
              <a:t>Misión</a:t>
            </a:r>
            <a:r>
              <a:rPr lang="pt-BR" sz="2400" b="1" dirty="0" smtClean="0">
                <a:latin typeface="Arial" pitchFamily="34" charset="0"/>
                <a:cs typeface="Arial" pitchFamily="34" charset="0"/>
              </a:rPr>
              <a:t> </a:t>
            </a:r>
          </a:p>
          <a:p>
            <a:r>
              <a:rPr lang="pt-BR" sz="2400" b="1" dirty="0" smtClean="0">
                <a:latin typeface="Arial" pitchFamily="34" charset="0"/>
                <a:cs typeface="Arial" pitchFamily="34" charset="0"/>
              </a:rPr>
              <a:t>• </a:t>
            </a:r>
            <a:r>
              <a:rPr lang="pt-BR" sz="2400" b="1" dirty="0" err="1" smtClean="0">
                <a:latin typeface="Arial" pitchFamily="34" charset="0"/>
                <a:cs typeface="Arial" pitchFamily="34" charset="0"/>
              </a:rPr>
              <a:t>Estudio</a:t>
            </a:r>
            <a:r>
              <a:rPr lang="pt-BR" sz="2400" b="1" dirty="0" smtClean="0">
                <a:latin typeface="Arial" pitchFamily="34" charset="0"/>
                <a:cs typeface="Arial" pitchFamily="34" charset="0"/>
              </a:rPr>
              <a:t> </a:t>
            </a:r>
            <a:endParaRPr lang="pt-BR" sz="2400" b="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655</Words>
  <Application>Microsoft Office PowerPoint</Application>
  <PresentationFormat>Apresentação na tela (4:3)</PresentationFormat>
  <Paragraphs>60</Paragraphs>
  <Slides>24</Slides>
  <Notes>0</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Alana</dc:creator>
  <cp:lastModifiedBy>ruth.leon</cp:lastModifiedBy>
  <cp:revision>45</cp:revision>
  <dcterms:created xsi:type="dcterms:W3CDTF">2012-12-05T22:38:10Z</dcterms:created>
  <dcterms:modified xsi:type="dcterms:W3CDTF">2012-12-14T12:07:37Z</dcterms:modified>
</cp:coreProperties>
</file>