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2" r:id="rId6"/>
    <p:sldId id="264" r:id="rId7"/>
    <p:sldId id="266" r:id="rId8"/>
    <p:sldId id="268" r:id="rId9"/>
    <p:sldId id="269" r:id="rId10"/>
    <p:sldId id="260" r:id="rId11"/>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94660"/>
  </p:normalViewPr>
  <p:slideViewPr>
    <p:cSldViewPr>
      <p:cViewPr varScale="1">
        <p:scale>
          <a:sx n="69" d="100"/>
          <a:sy n="69"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39819FE8-CC16-407C-812F-603AED8F4F46}" type="datetimeFigureOut">
              <a:rPr lang="es-PE" smtClean="0"/>
              <a:t>09/07/2013</a:t>
            </a:fld>
            <a:endParaRPr lang="es-PE"/>
          </a:p>
        </p:txBody>
      </p:sp>
      <p:sp>
        <p:nvSpPr>
          <p:cNvPr id="17" name="16 Marcador de pie de página"/>
          <p:cNvSpPr>
            <a:spLocks noGrp="1"/>
          </p:cNvSpPr>
          <p:nvPr>
            <p:ph type="ftr" sz="quarter" idx="11"/>
          </p:nvPr>
        </p:nvSpPr>
        <p:spPr>
          <a:xfrm>
            <a:off x="2898648" y="6355080"/>
            <a:ext cx="3474720" cy="365760"/>
          </a:xfrm>
        </p:spPr>
        <p:txBody>
          <a:bodyPr/>
          <a:lstStyle/>
          <a:p>
            <a:endParaRPr lang="es-PE"/>
          </a:p>
        </p:txBody>
      </p:sp>
      <p:sp>
        <p:nvSpPr>
          <p:cNvPr id="29" name="28 Marcador de número de diapositiva"/>
          <p:cNvSpPr>
            <a:spLocks noGrp="1"/>
          </p:cNvSpPr>
          <p:nvPr>
            <p:ph type="sldNum" sz="quarter" idx="12"/>
          </p:nvPr>
        </p:nvSpPr>
        <p:spPr>
          <a:xfrm>
            <a:off x="1216152" y="6355080"/>
            <a:ext cx="1219200" cy="365760"/>
          </a:xfrm>
        </p:spPr>
        <p:txBody>
          <a:bodyPr/>
          <a:lstStyle/>
          <a:p>
            <a:fld id="{C94709AB-A339-4C74-AD54-0B958CADC207}" type="slidenum">
              <a:rPr lang="es-PE" smtClean="0"/>
              <a:t>‹Nº›</a:t>
            </a:fld>
            <a:endParaRPr lang="es-PE"/>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9819FE8-CC16-407C-812F-603AED8F4F46}" type="datetimeFigureOut">
              <a:rPr lang="es-PE" smtClean="0"/>
              <a:t>09/07/2013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94709AB-A339-4C74-AD54-0B958CADC207}"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9819FE8-CC16-407C-812F-603AED8F4F46}" type="datetimeFigureOut">
              <a:rPr lang="es-PE" smtClean="0"/>
              <a:t>09/07/2013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94709AB-A339-4C74-AD54-0B958CADC207}" type="slidenum">
              <a:rPr lang="es-PE" smtClean="0"/>
              <a:t>‹Nº›</a:t>
            </a:fld>
            <a:endParaRPr lang="es-PE"/>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39819FE8-CC16-407C-812F-603AED8F4F46}" type="datetimeFigureOut">
              <a:rPr lang="es-PE" smtClean="0"/>
              <a:t>09/07/2013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94709AB-A339-4C74-AD54-0B958CADC207}" type="slidenum">
              <a:rPr lang="es-PE" smtClean="0"/>
              <a:t>‹Nº›</a:t>
            </a:fld>
            <a:endParaRPr lang="es-PE"/>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39819FE8-CC16-407C-812F-603AED8F4F46}" type="datetimeFigureOut">
              <a:rPr lang="es-PE" smtClean="0"/>
              <a:t>09/07/2013</a:t>
            </a:fld>
            <a:endParaRPr lang="es-PE"/>
          </a:p>
        </p:txBody>
      </p:sp>
      <p:sp>
        <p:nvSpPr>
          <p:cNvPr id="5" name="4 Marcador de pie de página"/>
          <p:cNvSpPr>
            <a:spLocks noGrp="1"/>
          </p:cNvSpPr>
          <p:nvPr>
            <p:ph type="ftr" sz="quarter" idx="11"/>
          </p:nvPr>
        </p:nvSpPr>
        <p:spPr>
          <a:xfrm>
            <a:off x="2898648" y="6355080"/>
            <a:ext cx="3474720" cy="365760"/>
          </a:xfrm>
        </p:spPr>
        <p:txBody>
          <a:bodyPr/>
          <a:lstStyle/>
          <a:p>
            <a:endParaRPr lang="es-PE"/>
          </a:p>
        </p:txBody>
      </p:sp>
      <p:sp>
        <p:nvSpPr>
          <p:cNvPr id="6" name="5 Marcador de número de diapositiva"/>
          <p:cNvSpPr>
            <a:spLocks noGrp="1"/>
          </p:cNvSpPr>
          <p:nvPr>
            <p:ph type="sldNum" sz="quarter" idx="12"/>
          </p:nvPr>
        </p:nvSpPr>
        <p:spPr>
          <a:xfrm>
            <a:off x="1069848" y="6355080"/>
            <a:ext cx="1520952" cy="365760"/>
          </a:xfrm>
        </p:spPr>
        <p:txBody>
          <a:bodyPr/>
          <a:lstStyle/>
          <a:p>
            <a:fld id="{C94709AB-A339-4C74-AD54-0B958CADC207}" type="slidenum">
              <a:rPr lang="es-PE" smtClean="0"/>
              <a:t>‹Nº›</a:t>
            </a:fld>
            <a:endParaRPr lang="es-PE"/>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39819FE8-CC16-407C-812F-603AED8F4F46}" type="datetimeFigureOut">
              <a:rPr lang="es-PE" smtClean="0"/>
              <a:t>09/07/2013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C94709AB-A339-4C74-AD54-0B958CADC207}" type="slidenum">
              <a:rPr lang="es-PE" smtClean="0"/>
              <a:t>‹Nº›</a:t>
            </a:fld>
            <a:endParaRPr lang="es-PE"/>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39819FE8-CC16-407C-812F-603AED8F4F46}" type="datetimeFigureOut">
              <a:rPr lang="es-PE" smtClean="0"/>
              <a:t>09/07/2013</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C94709AB-A339-4C74-AD54-0B958CADC207}" type="slidenum">
              <a:rPr lang="es-PE" smtClean="0"/>
              <a:t>‹Nº›</a:t>
            </a:fld>
            <a:endParaRPr lang="es-PE"/>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9819FE8-CC16-407C-812F-603AED8F4F46}" type="datetimeFigureOut">
              <a:rPr lang="es-PE" smtClean="0"/>
              <a:t>09/07/2013</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C94709AB-A339-4C74-AD54-0B958CADC207}" type="slidenum">
              <a:rPr lang="es-PE" smtClean="0"/>
              <a:t>‹Nº›</a:t>
            </a:fld>
            <a:endParaRPr lang="es-PE"/>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9819FE8-CC16-407C-812F-603AED8F4F46}" type="datetimeFigureOut">
              <a:rPr lang="es-PE" smtClean="0"/>
              <a:t>09/07/2013</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C94709AB-A339-4C74-AD54-0B958CADC207}" type="slidenum">
              <a:rPr lang="es-PE" smtClean="0"/>
              <a:t>‹Nº›</a:t>
            </a:fld>
            <a:endParaRPr lang="es-PE"/>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9819FE8-CC16-407C-812F-603AED8F4F46}" type="datetimeFigureOut">
              <a:rPr lang="es-PE" smtClean="0"/>
              <a:t>09/07/2013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C94709AB-A339-4C74-AD54-0B958CADC207}" type="slidenum">
              <a:rPr lang="es-PE" smtClean="0"/>
              <a:t>‹Nº›</a:t>
            </a:fld>
            <a:endParaRPr lang="es-PE"/>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9819FE8-CC16-407C-812F-603AED8F4F46}" type="datetimeFigureOut">
              <a:rPr lang="es-PE" smtClean="0"/>
              <a:t>09/07/2013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C94709AB-A339-4C74-AD54-0B958CADC207}" type="slidenum">
              <a:rPr lang="es-PE" smtClean="0"/>
              <a:t>‹Nº›</a:t>
            </a:fld>
            <a:endParaRPr lang="es-PE"/>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9819FE8-CC16-407C-812F-603AED8F4F46}" type="datetimeFigureOut">
              <a:rPr lang="es-PE" smtClean="0"/>
              <a:t>09/07/2013</a:t>
            </a:fld>
            <a:endParaRPr lang="es-PE"/>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PE"/>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94709AB-A339-4C74-AD54-0B958CADC207}" type="slidenum">
              <a:rPr lang="es-PE" smtClean="0"/>
              <a:t>‹Nº›</a:t>
            </a:fld>
            <a:endParaRPr lang="es-PE"/>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ctrTitle"/>
          </p:nvPr>
        </p:nvSpPr>
        <p:spPr>
          <a:xfrm>
            <a:off x="1367644" y="476672"/>
            <a:ext cx="7560840" cy="792088"/>
          </a:xfrm>
        </p:spPr>
        <p:txBody>
          <a:bodyPr>
            <a:noAutofit/>
          </a:bodyPr>
          <a:lstStyle/>
          <a:p>
            <a:pPr algn="ctr"/>
            <a:r>
              <a:rPr lang="es-PE" sz="2000" dirty="0" smtClean="0">
                <a:solidFill>
                  <a:schemeClr val="tx2">
                    <a:lumMod val="75000"/>
                  </a:schemeClr>
                </a:solidFill>
                <a:latin typeface="Arial Black" pitchFamily="34" charset="0"/>
                <a:cs typeface="Aharoni" pitchFamily="2" charset="-79"/>
              </a:rPr>
              <a:t>BOSQUEJO: LECCIÓN DE ESCUELA SABATICA N° 2</a:t>
            </a:r>
            <a:br>
              <a:rPr lang="es-PE" sz="2000" dirty="0" smtClean="0">
                <a:solidFill>
                  <a:schemeClr val="tx2">
                    <a:lumMod val="75000"/>
                  </a:schemeClr>
                </a:solidFill>
                <a:latin typeface="Arial Black" pitchFamily="34" charset="0"/>
                <a:cs typeface="Aharoni" pitchFamily="2" charset="-79"/>
              </a:rPr>
            </a:br>
            <a:r>
              <a:rPr lang="es-PE" sz="2000" dirty="0" smtClean="0">
                <a:solidFill>
                  <a:srgbClr val="00B050"/>
                </a:solidFill>
                <a:latin typeface="Arial Black" pitchFamily="34" charset="0"/>
                <a:cs typeface="Aharoni" pitchFamily="2" charset="-79"/>
              </a:rPr>
              <a:t>CICLO </a:t>
            </a:r>
            <a:r>
              <a:rPr lang="es-PE" sz="2000" dirty="0" smtClean="0">
                <a:solidFill>
                  <a:srgbClr val="00B050"/>
                </a:solidFill>
                <a:latin typeface="Arial Black" pitchFamily="34" charset="0"/>
                <a:cs typeface="Aharoni" pitchFamily="2" charset="-79"/>
              </a:rPr>
              <a:t>DE APRENDIZAJE</a:t>
            </a:r>
            <a:endParaRPr lang="es-PE" sz="2000" dirty="0">
              <a:solidFill>
                <a:srgbClr val="00B050"/>
              </a:solidFill>
              <a:latin typeface="Arial Black" pitchFamily="34" charset="0"/>
              <a:cs typeface="Aharoni" pitchFamily="2" charset="-79"/>
            </a:endParaRPr>
          </a:p>
        </p:txBody>
      </p:sp>
      <p:sp>
        <p:nvSpPr>
          <p:cNvPr id="3" name="2 Subtítulo"/>
          <p:cNvSpPr>
            <a:spLocks noGrp="1"/>
          </p:cNvSpPr>
          <p:nvPr>
            <p:ph type="subTitle" idx="1"/>
          </p:nvPr>
        </p:nvSpPr>
        <p:spPr>
          <a:xfrm>
            <a:off x="1476190" y="3933056"/>
            <a:ext cx="7667810" cy="1152128"/>
          </a:xfrm>
        </p:spPr>
        <p:txBody>
          <a:bodyPr>
            <a:noAutofit/>
          </a:bodyPr>
          <a:lstStyle/>
          <a:p>
            <a:pPr algn="ctr"/>
            <a:r>
              <a:rPr lang="es-PE" sz="2800" dirty="0" smtClean="0">
                <a:solidFill>
                  <a:srgbClr val="FF0000"/>
                </a:solidFill>
                <a:latin typeface="Arial Black" pitchFamily="34" charset="0"/>
                <a:cs typeface="Aharoni" pitchFamily="2" charset="-79"/>
              </a:rPr>
              <a:t>LA ORACIÓN: EL CORAZÓN DEL REAVIVAMIENTO</a:t>
            </a:r>
            <a:endParaRPr lang="es-PE" sz="2800" dirty="0">
              <a:solidFill>
                <a:srgbClr val="FF0000"/>
              </a:solidFill>
              <a:latin typeface="Arial Black" pitchFamily="34" charset="0"/>
              <a:cs typeface="Aharoni" pitchFamily="2" charset="-79"/>
            </a:endParaRPr>
          </a:p>
        </p:txBody>
      </p:sp>
      <p:pic>
        <p:nvPicPr>
          <p:cNvPr id="4" name="3 Imagen" descr="sgdsd.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2627784" y="1916832"/>
            <a:ext cx="5040560" cy="1778235"/>
          </a:xfrm>
          <a:prstGeom prst="rect">
            <a:avLst/>
          </a:prstGeom>
        </p:spPr>
      </p:pic>
      <p:sp>
        <p:nvSpPr>
          <p:cNvPr id="5" name="1 Título"/>
          <p:cNvSpPr txBox="1">
            <a:spLocks/>
          </p:cNvSpPr>
          <p:nvPr/>
        </p:nvSpPr>
        <p:spPr>
          <a:xfrm>
            <a:off x="1159915" y="6309320"/>
            <a:ext cx="3237625" cy="504056"/>
          </a:xfrm>
          <a:prstGeom prst="rect">
            <a:avLst/>
          </a:prstGeom>
        </p:spPr>
        <p:txBody>
          <a:bodyPr vert="horz"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PE" sz="1400" dirty="0" smtClean="0">
                <a:solidFill>
                  <a:schemeClr val="accent2">
                    <a:lumMod val="50000"/>
                  </a:schemeClr>
                </a:solidFill>
                <a:latin typeface="Arial Black" pitchFamily="34" charset="0"/>
                <a:ea typeface="+mj-ea"/>
                <a:cs typeface="Aharoni" pitchFamily="2" charset="-79"/>
              </a:rPr>
              <a:t>UNIÓN PERUANA DEL SUR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14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Aharoni" pitchFamily="2" charset="-79"/>
              </a:rPr>
              <a:t>Escuela</a:t>
            </a:r>
            <a:r>
              <a:rPr kumimoji="0" lang="es-PE" sz="1400" b="0" i="0" u="none" strike="noStrike" kern="1200" cap="none" spc="0" normalizeH="0" noProof="0" dirty="0" smtClean="0">
                <a:ln>
                  <a:noFill/>
                </a:ln>
                <a:solidFill>
                  <a:schemeClr val="accent2">
                    <a:lumMod val="50000"/>
                  </a:schemeClr>
                </a:solidFill>
                <a:effectLst/>
                <a:uLnTx/>
                <a:uFillTx/>
                <a:latin typeface="Arial Black" pitchFamily="34" charset="0"/>
                <a:ea typeface="+mj-ea"/>
                <a:cs typeface="Aharoni" pitchFamily="2" charset="-79"/>
              </a:rPr>
              <a:t> Sabática</a:t>
            </a:r>
            <a:endParaRPr kumimoji="0" lang="es-PE" sz="1400" b="0" i="0" u="none" strike="noStrike" kern="1200" cap="none" spc="0" normalizeH="0" baseline="0" noProof="0" dirty="0">
              <a:ln>
                <a:noFill/>
              </a:ln>
              <a:solidFill>
                <a:schemeClr val="accent2">
                  <a:lumMod val="50000"/>
                </a:schemeClr>
              </a:solidFill>
              <a:effectLst/>
              <a:uLnTx/>
              <a:uFillTx/>
              <a:latin typeface="Arial Black" pitchFamily="34" charset="0"/>
              <a:ea typeface="+mj-ea"/>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1061"/>
          <a:stretch/>
        </p:blipFill>
        <p:spPr>
          <a:xfrm>
            <a:off x="0" y="0"/>
            <a:ext cx="9144000" cy="6885384"/>
          </a:xfrm>
          <a:prstGeom prst="rect">
            <a:avLst/>
          </a:prstGeom>
        </p:spPr>
      </p:pic>
      <p:sp>
        <p:nvSpPr>
          <p:cNvPr id="3" name="2 Marcador de contenido"/>
          <p:cNvSpPr>
            <a:spLocks noGrp="1"/>
          </p:cNvSpPr>
          <p:nvPr>
            <p:ph sz="quarter" idx="1"/>
          </p:nvPr>
        </p:nvSpPr>
        <p:spPr>
          <a:xfrm>
            <a:off x="1763688" y="1268760"/>
            <a:ext cx="6563339" cy="1201688"/>
          </a:xfrm>
        </p:spPr>
        <p:txBody>
          <a:bodyPr>
            <a:normAutofit fontScale="85000" lnSpcReduction="10000"/>
          </a:bodyPr>
          <a:lstStyle/>
          <a:p>
            <a:pPr>
              <a:buNone/>
            </a:pPr>
            <a:r>
              <a:rPr lang="es-PE" dirty="0" smtClean="0"/>
              <a:t>“La oración no solo es parte de la comunión,  es abrirle el corazón, a quien me regaló la salvación y esta dispuesto a reavivarme y escuchar mi petición”. </a:t>
            </a:r>
            <a:endParaRPr lang="es-PE" dirty="0"/>
          </a:p>
        </p:txBody>
      </p:sp>
      <p:sp>
        <p:nvSpPr>
          <p:cNvPr id="5" name="4 Rectángulo"/>
          <p:cNvSpPr/>
          <p:nvPr/>
        </p:nvSpPr>
        <p:spPr>
          <a:xfrm>
            <a:off x="1907704" y="2708921"/>
            <a:ext cx="6264696" cy="17281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solidFill>
                  <a:schemeClr val="tx1"/>
                </a:solidFill>
              </a:rPr>
              <a:t>CONCLUSIÓN: La oración es vital en la vida espiritual  del cristiano y es la base para el reavivamiento. Hay muchos  ejemplos bíblicos que así lo muestran, por eso la iglesia del   fin debería orar mas que nunca,  como Jesús lo hizo.</a:t>
            </a:r>
            <a:endParaRPr lang="es-PE" dirty="0">
              <a:solidFill>
                <a:schemeClr val="tx1"/>
              </a:solidFill>
            </a:endParaRPr>
          </a:p>
        </p:txBody>
      </p:sp>
      <p:sp>
        <p:nvSpPr>
          <p:cNvPr id="6" name="5 Título"/>
          <p:cNvSpPr>
            <a:spLocks noGrp="1"/>
          </p:cNvSpPr>
          <p:nvPr>
            <p:ph type="title"/>
          </p:nvPr>
        </p:nvSpPr>
        <p:spPr>
          <a:xfrm>
            <a:off x="1938536" y="260648"/>
            <a:ext cx="6059016" cy="864096"/>
          </a:xfrm>
        </p:spPr>
        <p:txBody>
          <a:bodyPr/>
          <a:lstStyle/>
          <a:p>
            <a:pPr algn="ctr"/>
            <a:r>
              <a:rPr lang="es-PE" dirty="0" smtClean="0"/>
              <a:t>PIENSE</a:t>
            </a:r>
            <a:endParaRPr lang="es-PE" dirty="0"/>
          </a:p>
        </p:txBody>
      </p:sp>
      <p:sp>
        <p:nvSpPr>
          <p:cNvPr id="7" name="2 Marcador de contenido"/>
          <p:cNvSpPr txBox="1">
            <a:spLocks/>
          </p:cNvSpPr>
          <p:nvPr/>
        </p:nvSpPr>
        <p:spPr>
          <a:xfrm>
            <a:off x="1403648" y="5373216"/>
            <a:ext cx="4450285" cy="1201688"/>
          </a:xfrm>
          <a:prstGeom prst="rect">
            <a:avLst/>
          </a:prstGeom>
        </p:spPr>
        <p:txBody>
          <a:bodyPr vert="horz">
            <a:normAutofit fontScale="700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Wingdings 3"/>
              <a:buNone/>
            </a:pPr>
            <a:r>
              <a:rPr lang="es-PE" dirty="0" smtClean="0"/>
              <a:t>Presidente:          Pr. Abimael Obando</a:t>
            </a:r>
          </a:p>
          <a:p>
            <a:pPr>
              <a:buFont typeface="Wingdings 3"/>
              <a:buNone/>
            </a:pPr>
            <a:r>
              <a:rPr lang="es-PE" dirty="0" smtClean="0"/>
              <a:t>Secretario:          Pr. Gilberto Urcia</a:t>
            </a:r>
          </a:p>
          <a:p>
            <a:pPr>
              <a:buFont typeface="Wingdings 3"/>
              <a:buNone/>
            </a:pPr>
            <a:r>
              <a:rPr lang="es-PE" dirty="0" smtClean="0"/>
              <a:t>Tesorero:            CPC. David Echevarria</a:t>
            </a:r>
          </a:p>
          <a:p>
            <a:pPr>
              <a:buFont typeface="Wingdings 3"/>
              <a:buNone/>
            </a:pPr>
            <a:r>
              <a:rPr lang="es-PE" dirty="0" smtClean="0"/>
              <a:t>Escuela Sabática:  Pr. Elías Torres Córdova</a:t>
            </a:r>
            <a:endParaRPr lang="es-P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061"/>
          <a:stretch/>
        </p:blipFill>
        <p:spPr>
          <a:xfrm>
            <a:off x="0" y="0"/>
            <a:ext cx="9144000" cy="6885384"/>
          </a:xfrm>
          <a:prstGeom prst="rect">
            <a:avLst/>
          </a:prstGeom>
        </p:spPr>
      </p:pic>
      <p:sp>
        <p:nvSpPr>
          <p:cNvPr id="2" name="1 Título"/>
          <p:cNvSpPr>
            <a:spLocks noGrp="1"/>
          </p:cNvSpPr>
          <p:nvPr>
            <p:ph type="title"/>
          </p:nvPr>
        </p:nvSpPr>
        <p:spPr/>
        <p:txBody>
          <a:bodyPr>
            <a:noAutofit/>
          </a:bodyPr>
          <a:lstStyle/>
          <a:p>
            <a:pPr algn="ctr"/>
            <a:r>
              <a:rPr lang="es-PE" b="1" dirty="0" smtClean="0">
                <a:ln w="1905"/>
                <a:solidFill>
                  <a:schemeClr val="accent6">
                    <a:lumMod val="50000"/>
                  </a:schemeClr>
                </a:solidFill>
                <a:effectLst>
                  <a:innerShdw blurRad="69850" dist="43180" dir="5400000">
                    <a:srgbClr val="000000">
                      <a:alpha val="65000"/>
                    </a:srgbClr>
                  </a:innerShdw>
                </a:effectLst>
              </a:rPr>
              <a:t>MOTIVA</a:t>
            </a:r>
            <a:endParaRPr lang="es-PE" dirty="0">
              <a:solidFill>
                <a:schemeClr val="accent6">
                  <a:lumMod val="50000"/>
                </a:schemeClr>
              </a:solidFill>
            </a:endParaRPr>
          </a:p>
        </p:txBody>
      </p:sp>
      <p:sp>
        <p:nvSpPr>
          <p:cNvPr id="3" name="2 Marcador de contenido"/>
          <p:cNvSpPr>
            <a:spLocks noGrp="1"/>
          </p:cNvSpPr>
          <p:nvPr>
            <p:ph sz="quarter" idx="1"/>
          </p:nvPr>
        </p:nvSpPr>
        <p:spPr>
          <a:xfrm>
            <a:off x="1033264" y="1363216"/>
            <a:ext cx="5770984" cy="4946104"/>
          </a:xfrm>
        </p:spPr>
        <p:txBody>
          <a:bodyPr>
            <a:noAutofit/>
          </a:bodyPr>
          <a:lstStyle/>
          <a:p>
            <a:pPr marL="0" indent="0">
              <a:buNone/>
            </a:pPr>
            <a:r>
              <a:rPr lang="es-PE" sz="2700" dirty="0" smtClean="0">
                <a:solidFill>
                  <a:schemeClr val="accent6">
                    <a:lumMod val="50000"/>
                  </a:schemeClr>
                </a:solidFill>
              </a:rPr>
              <a:t>  IDEA 1: </a:t>
            </a:r>
          </a:p>
          <a:p>
            <a:pPr marL="0" indent="0">
              <a:buNone/>
            </a:pPr>
            <a:r>
              <a:rPr lang="es-PE" sz="2700" dirty="0">
                <a:solidFill>
                  <a:schemeClr val="accent6">
                    <a:lumMod val="50000"/>
                  </a:schemeClr>
                </a:solidFill>
              </a:rPr>
              <a:t> </a:t>
            </a:r>
            <a:r>
              <a:rPr lang="es-PE" sz="2700" dirty="0" smtClean="0">
                <a:solidFill>
                  <a:schemeClr val="accent6">
                    <a:lumMod val="50000"/>
                  </a:schemeClr>
                </a:solidFill>
              </a:rPr>
              <a:t> PREGUNTAS:</a:t>
            </a:r>
          </a:p>
          <a:p>
            <a:pPr>
              <a:buNone/>
            </a:pPr>
            <a:r>
              <a:rPr lang="es-PE" sz="2700" dirty="0" smtClean="0">
                <a:solidFill>
                  <a:schemeClr val="accent6">
                    <a:lumMod val="50000"/>
                  </a:schemeClr>
                </a:solidFill>
              </a:rPr>
              <a:t>   1. ¿Cómo logras enamorarte y  </a:t>
            </a:r>
          </a:p>
          <a:p>
            <a:pPr>
              <a:buNone/>
            </a:pPr>
            <a:r>
              <a:rPr lang="es-PE" sz="2700" dirty="0">
                <a:solidFill>
                  <a:schemeClr val="accent6">
                    <a:lumMod val="50000"/>
                  </a:schemeClr>
                </a:solidFill>
              </a:rPr>
              <a:t> </a:t>
            </a:r>
            <a:r>
              <a:rPr lang="es-PE" sz="2700" dirty="0" smtClean="0">
                <a:solidFill>
                  <a:schemeClr val="accent6">
                    <a:lumMod val="50000"/>
                  </a:schemeClr>
                </a:solidFill>
              </a:rPr>
              <a:t>      amar a alguien? </a:t>
            </a:r>
            <a:endParaRPr lang="es-PE" sz="2700" dirty="0">
              <a:solidFill>
                <a:schemeClr val="accent6">
                  <a:lumMod val="50000"/>
                </a:schemeClr>
              </a:solidFill>
            </a:endParaRPr>
          </a:p>
          <a:p>
            <a:pPr>
              <a:buNone/>
            </a:pPr>
            <a:r>
              <a:rPr lang="es-PE" sz="2700" dirty="0" smtClean="0">
                <a:solidFill>
                  <a:schemeClr val="accent6">
                    <a:lumMod val="50000"/>
                  </a:schemeClr>
                </a:solidFill>
              </a:rPr>
              <a:t>   2. ¿Es suficiente con mirarlo,  </a:t>
            </a:r>
          </a:p>
          <a:p>
            <a:pPr>
              <a:buNone/>
            </a:pPr>
            <a:r>
              <a:rPr lang="es-PE" sz="2700" dirty="0">
                <a:solidFill>
                  <a:schemeClr val="accent6">
                    <a:lumMod val="50000"/>
                  </a:schemeClr>
                </a:solidFill>
              </a:rPr>
              <a:t> </a:t>
            </a:r>
            <a:r>
              <a:rPr lang="es-PE" sz="2700" dirty="0" smtClean="0">
                <a:solidFill>
                  <a:schemeClr val="accent6">
                    <a:lumMod val="50000"/>
                  </a:schemeClr>
                </a:solidFill>
              </a:rPr>
              <a:t>     escuchar de él o creer que existe?</a:t>
            </a:r>
          </a:p>
          <a:p>
            <a:pPr>
              <a:buNone/>
            </a:pPr>
            <a:r>
              <a:rPr lang="es-PE" sz="2700" dirty="0" smtClean="0">
                <a:solidFill>
                  <a:schemeClr val="accent6">
                    <a:lumMod val="50000"/>
                  </a:schemeClr>
                </a:solidFill>
              </a:rPr>
              <a:t>   3. ¿Sera importante la comunicación?    </a:t>
            </a:r>
          </a:p>
          <a:p>
            <a:pPr>
              <a:buNone/>
            </a:pPr>
            <a:r>
              <a:rPr lang="es-PE" sz="2700" dirty="0">
                <a:solidFill>
                  <a:schemeClr val="accent6">
                    <a:lumMod val="50000"/>
                  </a:schemeClr>
                </a:solidFill>
              </a:rPr>
              <a:t> </a:t>
            </a:r>
            <a:r>
              <a:rPr lang="es-PE" sz="2700" dirty="0" smtClean="0">
                <a:solidFill>
                  <a:schemeClr val="accent6">
                    <a:lumMod val="50000"/>
                  </a:schemeClr>
                </a:solidFill>
              </a:rPr>
              <a:t>      ¿Para amar y conocer a Dios?</a:t>
            </a:r>
          </a:p>
          <a:p>
            <a:pPr>
              <a:buNone/>
            </a:pPr>
            <a:r>
              <a:rPr lang="es-PE" sz="2700" dirty="0" smtClean="0">
                <a:solidFill>
                  <a:schemeClr val="accent6">
                    <a:lumMod val="50000"/>
                  </a:schemeClr>
                </a:solidFill>
              </a:rPr>
              <a:t>   4. ¿Sera necesaria  la oración?</a:t>
            </a:r>
            <a:endParaRPr lang="es-PE" sz="2700" dirty="0">
              <a:solidFill>
                <a:schemeClr val="accent6">
                  <a:lumMod val="50000"/>
                </a:schemeClr>
              </a:solidFill>
            </a:endParaRPr>
          </a:p>
        </p:txBody>
      </p:sp>
      <p:pic>
        <p:nvPicPr>
          <p:cNvPr id="4" name="3 Imagen" descr="pololos.jpg"/>
          <p:cNvPicPr>
            <a:picLocks noChangeAspect="1"/>
          </p:cNvPicPr>
          <p:nvPr/>
        </p:nvPicPr>
        <p:blipFill>
          <a:blip r:embed="rId3" cstate="print"/>
          <a:stretch>
            <a:fillRect/>
          </a:stretch>
        </p:blipFill>
        <p:spPr>
          <a:xfrm rot="652844">
            <a:off x="6214009" y="1490061"/>
            <a:ext cx="2571721" cy="238354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rotWithShape="1">
          <a:blip r:embed="rId2">
            <a:extLst>
              <a:ext uri="{28A0092B-C50C-407E-A947-70E740481C1C}">
                <a14:useLocalDpi xmlns:a14="http://schemas.microsoft.com/office/drawing/2010/main" val="0"/>
              </a:ext>
            </a:extLst>
          </a:blip>
          <a:srcRect l="1061"/>
          <a:stretch/>
        </p:blipFill>
        <p:spPr>
          <a:xfrm>
            <a:off x="0" y="0"/>
            <a:ext cx="9144000" cy="6885384"/>
          </a:xfrm>
          <a:prstGeom prst="rect">
            <a:avLst/>
          </a:prstGeom>
        </p:spPr>
      </p:pic>
      <p:sp>
        <p:nvSpPr>
          <p:cNvPr id="2" name="1 Título"/>
          <p:cNvSpPr>
            <a:spLocks noGrp="1"/>
          </p:cNvSpPr>
          <p:nvPr>
            <p:ph type="title"/>
          </p:nvPr>
        </p:nvSpPr>
        <p:spPr>
          <a:xfrm>
            <a:off x="457200" y="-99392"/>
            <a:ext cx="8229600" cy="990600"/>
          </a:xfrm>
        </p:spPr>
        <p:txBody>
          <a:bodyPr>
            <a:noAutofit/>
          </a:bodyPr>
          <a:lstStyle/>
          <a:p>
            <a:pPr algn="ctr"/>
            <a:r>
              <a:rPr lang="es-PE" b="1" dirty="0" smtClean="0">
                <a:ln w="1905"/>
                <a:solidFill>
                  <a:schemeClr val="accent6">
                    <a:lumMod val="50000"/>
                  </a:schemeClr>
                </a:solidFill>
                <a:effectLst>
                  <a:innerShdw blurRad="69850" dist="43180" dir="5400000">
                    <a:srgbClr val="000000">
                      <a:alpha val="65000"/>
                    </a:srgbClr>
                  </a:innerShdw>
                </a:effectLst>
              </a:rPr>
              <a:t>MOTIVA</a:t>
            </a:r>
            <a:endParaRPr lang="es-PE" dirty="0">
              <a:solidFill>
                <a:schemeClr val="accent6">
                  <a:lumMod val="50000"/>
                </a:schemeClr>
              </a:solidFill>
            </a:endParaRPr>
          </a:p>
        </p:txBody>
      </p:sp>
      <p:sp>
        <p:nvSpPr>
          <p:cNvPr id="3" name="2 Marcador de contenido"/>
          <p:cNvSpPr>
            <a:spLocks noGrp="1"/>
          </p:cNvSpPr>
          <p:nvPr>
            <p:ph sz="quarter" idx="1"/>
          </p:nvPr>
        </p:nvSpPr>
        <p:spPr>
          <a:xfrm>
            <a:off x="1043608" y="764704"/>
            <a:ext cx="4968552" cy="5378152"/>
          </a:xfrm>
        </p:spPr>
        <p:txBody>
          <a:bodyPr>
            <a:noAutofit/>
          </a:bodyPr>
          <a:lstStyle/>
          <a:p>
            <a:pPr marL="0" indent="0">
              <a:buNone/>
            </a:pPr>
            <a:r>
              <a:rPr lang="es-PE" sz="2800" dirty="0" smtClean="0">
                <a:solidFill>
                  <a:schemeClr val="accent6">
                    <a:lumMod val="50000"/>
                  </a:schemeClr>
                </a:solidFill>
              </a:rPr>
              <a:t>  IDEA2: </a:t>
            </a:r>
          </a:p>
          <a:p>
            <a:pPr marL="0" indent="0">
              <a:buNone/>
            </a:pPr>
            <a:r>
              <a:rPr lang="es-PE" sz="2800" dirty="0">
                <a:solidFill>
                  <a:schemeClr val="accent6">
                    <a:lumMod val="50000"/>
                  </a:schemeClr>
                </a:solidFill>
              </a:rPr>
              <a:t> </a:t>
            </a:r>
            <a:r>
              <a:rPr lang="es-PE" sz="2800" dirty="0" smtClean="0">
                <a:solidFill>
                  <a:schemeClr val="accent6">
                    <a:lumMod val="50000"/>
                  </a:schemeClr>
                </a:solidFill>
              </a:rPr>
              <a:t> DINÁMICA: </a:t>
            </a:r>
          </a:p>
          <a:p>
            <a:pPr>
              <a:buNone/>
            </a:pPr>
            <a:r>
              <a:rPr lang="es-PE" sz="2400" dirty="0" smtClean="0">
                <a:solidFill>
                  <a:schemeClr val="accent6">
                    <a:lumMod val="50000"/>
                  </a:schemeClr>
                </a:solidFill>
              </a:rPr>
              <a:t>   Has que tus alumnos saquen su celular, luego has que revisen su historial de llamadas. Luego elijan el celular del que tiene mas llamadas durante el ultimo día y prémiale con un (obsequio). Ahora ofrece algo mejor al que ha orado  la misma cantidad de veces en el día. Si no hubiese ninguno, pregunta ¿Creen que el reavivamiento llegará si no oramos? (Al que no tiene celular considera el numero de personas con el que converso)</a:t>
            </a:r>
          </a:p>
          <a:p>
            <a:pPr>
              <a:buNone/>
            </a:pPr>
            <a:r>
              <a:rPr lang="es-PE" sz="2800" dirty="0" smtClean="0"/>
              <a:t>|</a:t>
            </a:r>
            <a:endParaRPr lang="es-PE" sz="2800" dirty="0"/>
          </a:p>
        </p:txBody>
      </p:sp>
      <p:pic>
        <p:nvPicPr>
          <p:cNvPr id="6" name="5 Imagen" descr="d592f16b1ed1eeb0d1686d2a4d0c0fe6.jpg"/>
          <p:cNvPicPr>
            <a:picLocks noChangeAspect="1"/>
          </p:cNvPicPr>
          <p:nvPr/>
        </p:nvPicPr>
        <p:blipFill>
          <a:blip r:embed="rId3" cstate="print">
            <a:clrChange>
              <a:clrFrom>
                <a:srgbClr val="FFFFFF"/>
              </a:clrFrom>
              <a:clrTo>
                <a:srgbClr val="FFFFFF">
                  <a:alpha val="0"/>
                </a:srgbClr>
              </a:clrTo>
            </a:clrChange>
          </a:blip>
          <a:stretch>
            <a:fillRect/>
          </a:stretch>
        </p:blipFill>
        <p:spPr>
          <a:xfrm rot="1456658">
            <a:off x="5563729" y="2718280"/>
            <a:ext cx="3685213" cy="221112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061"/>
          <a:stretch/>
        </p:blipFill>
        <p:spPr>
          <a:xfrm>
            <a:off x="0" y="0"/>
            <a:ext cx="9144000" cy="6885384"/>
          </a:xfrm>
          <a:prstGeom prst="rect">
            <a:avLst/>
          </a:prstGeom>
        </p:spPr>
      </p:pic>
      <p:sp>
        <p:nvSpPr>
          <p:cNvPr id="2" name="1 Título"/>
          <p:cNvSpPr>
            <a:spLocks noGrp="1"/>
          </p:cNvSpPr>
          <p:nvPr>
            <p:ph type="title"/>
          </p:nvPr>
        </p:nvSpPr>
        <p:spPr>
          <a:xfrm>
            <a:off x="734888" y="116632"/>
            <a:ext cx="8229600" cy="666328"/>
          </a:xfrm>
        </p:spPr>
        <p:txBody>
          <a:bodyPr>
            <a:noAutofit/>
          </a:bodyPr>
          <a:lstStyle/>
          <a:p>
            <a:pPr algn="ctr"/>
            <a:r>
              <a:rPr lang="es-PE" b="1" dirty="0" smtClean="0">
                <a:ln w="1905"/>
                <a:solidFill>
                  <a:schemeClr val="accent6">
                    <a:lumMod val="50000"/>
                  </a:schemeClr>
                </a:solidFill>
                <a:effectLst>
                  <a:innerShdw blurRad="69850" dist="43180" dir="5400000">
                    <a:srgbClr val="000000">
                      <a:alpha val="65000"/>
                    </a:srgbClr>
                  </a:innerShdw>
                </a:effectLst>
              </a:rPr>
              <a:t>MOTIVA</a:t>
            </a:r>
            <a:endParaRPr lang="es-PE" dirty="0">
              <a:solidFill>
                <a:schemeClr val="accent6">
                  <a:lumMod val="50000"/>
                </a:schemeClr>
              </a:solidFill>
            </a:endParaRPr>
          </a:p>
        </p:txBody>
      </p:sp>
      <p:sp>
        <p:nvSpPr>
          <p:cNvPr id="3" name="2 Marcador de contenido"/>
          <p:cNvSpPr>
            <a:spLocks noGrp="1"/>
          </p:cNvSpPr>
          <p:nvPr>
            <p:ph sz="quarter" idx="1"/>
          </p:nvPr>
        </p:nvSpPr>
        <p:spPr>
          <a:xfrm>
            <a:off x="997768" y="836712"/>
            <a:ext cx="8686800" cy="4937760"/>
          </a:xfrm>
        </p:spPr>
        <p:txBody>
          <a:bodyPr>
            <a:noAutofit/>
          </a:bodyPr>
          <a:lstStyle/>
          <a:p>
            <a:pPr marL="0" indent="0">
              <a:buNone/>
            </a:pPr>
            <a:r>
              <a:rPr lang="es-PE" sz="2800" dirty="0" smtClean="0">
                <a:solidFill>
                  <a:schemeClr val="accent6">
                    <a:lumMod val="50000"/>
                  </a:schemeClr>
                </a:solidFill>
              </a:rPr>
              <a:t>   IDEA 3: MATERIAL DIDACTICO  </a:t>
            </a:r>
          </a:p>
          <a:p>
            <a:pPr>
              <a:buNone/>
            </a:pPr>
            <a:r>
              <a:rPr lang="es-PE" sz="2800" dirty="0" smtClean="0">
                <a:solidFill>
                  <a:schemeClr val="accent6">
                    <a:lumMod val="50000"/>
                  </a:schemeClr>
                </a:solidFill>
              </a:rPr>
              <a:t>   Desarrollo del crucigrama de oración</a:t>
            </a:r>
          </a:p>
        </p:txBody>
      </p:sp>
      <p:pic>
        <p:nvPicPr>
          <p:cNvPr id="4" name="3 Imagen" descr="DIMAMICA 2 -CRUCIGRAMA DE ORACION.gif"/>
          <p:cNvPicPr>
            <a:picLocks noChangeAspect="1"/>
          </p:cNvPicPr>
          <p:nvPr/>
        </p:nvPicPr>
        <p:blipFill rotWithShape="1">
          <a:blip r:embed="rId3" cstate="print"/>
          <a:srcRect l="4053" t="19835" r="4379" b="9965"/>
          <a:stretch/>
        </p:blipFill>
        <p:spPr>
          <a:xfrm>
            <a:off x="1393304" y="2060848"/>
            <a:ext cx="7211144" cy="359180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rotWithShape="1">
          <a:blip r:embed="rId2">
            <a:extLst>
              <a:ext uri="{28A0092B-C50C-407E-A947-70E740481C1C}">
                <a14:useLocalDpi xmlns:a14="http://schemas.microsoft.com/office/drawing/2010/main" val="0"/>
              </a:ext>
            </a:extLst>
          </a:blip>
          <a:srcRect l="1061"/>
          <a:stretch/>
        </p:blipFill>
        <p:spPr>
          <a:xfrm>
            <a:off x="0" y="0"/>
            <a:ext cx="9144000" cy="6885384"/>
          </a:xfrm>
          <a:prstGeom prst="rect">
            <a:avLst/>
          </a:prstGeom>
        </p:spPr>
      </p:pic>
      <p:sp>
        <p:nvSpPr>
          <p:cNvPr id="2" name="1 Título"/>
          <p:cNvSpPr>
            <a:spLocks noGrp="1"/>
          </p:cNvSpPr>
          <p:nvPr>
            <p:ph type="title"/>
          </p:nvPr>
        </p:nvSpPr>
        <p:spPr>
          <a:xfrm>
            <a:off x="590872" y="44624"/>
            <a:ext cx="8229600" cy="666328"/>
          </a:xfrm>
        </p:spPr>
        <p:txBody>
          <a:bodyPr>
            <a:noAutofit/>
          </a:bodyPr>
          <a:lstStyle/>
          <a:p>
            <a:pPr algn="ctr"/>
            <a:r>
              <a:rPr lang="es-PE" b="1" dirty="0" smtClean="0">
                <a:solidFill>
                  <a:srgbClr val="00B050"/>
                </a:solidFill>
              </a:rPr>
              <a:t>EXPLORA</a:t>
            </a:r>
            <a:endParaRPr lang="es-PE" b="1" dirty="0">
              <a:solidFill>
                <a:srgbClr val="00B050"/>
              </a:solidFill>
            </a:endParaRPr>
          </a:p>
        </p:txBody>
      </p:sp>
      <p:sp>
        <p:nvSpPr>
          <p:cNvPr id="3" name="2 Marcador de contenido"/>
          <p:cNvSpPr>
            <a:spLocks noGrp="1"/>
          </p:cNvSpPr>
          <p:nvPr>
            <p:ph sz="quarter" idx="1"/>
          </p:nvPr>
        </p:nvSpPr>
        <p:spPr>
          <a:xfrm>
            <a:off x="1115616" y="1988840"/>
            <a:ext cx="4104456" cy="4464496"/>
          </a:xfrm>
        </p:spPr>
        <p:txBody>
          <a:bodyPr>
            <a:noAutofit/>
          </a:bodyPr>
          <a:lstStyle/>
          <a:p>
            <a:pPr marL="0" indent="0">
              <a:buNone/>
            </a:pPr>
            <a:r>
              <a:rPr lang="es-PE" sz="1800" b="1" dirty="0" smtClean="0">
                <a:solidFill>
                  <a:srgbClr val="00B050"/>
                </a:solidFill>
              </a:rPr>
              <a:t>I. UN ASUNTO VITAL PARA:</a:t>
            </a:r>
          </a:p>
          <a:p>
            <a:pPr>
              <a:buNone/>
            </a:pPr>
            <a:r>
              <a:rPr lang="es-PE" sz="1800" b="1" dirty="0" smtClean="0">
                <a:solidFill>
                  <a:srgbClr val="00B050"/>
                </a:solidFill>
              </a:rPr>
              <a:t>a. Afrontar la tentación (Mt 26:41)</a:t>
            </a:r>
          </a:p>
          <a:p>
            <a:pPr>
              <a:buNone/>
            </a:pPr>
            <a:r>
              <a:rPr lang="es-PE" sz="1800" b="1" dirty="0" smtClean="0">
                <a:solidFill>
                  <a:srgbClr val="00B050"/>
                </a:solidFill>
              </a:rPr>
              <a:t>b. Recibir el espíritu santo(Hch 4:31)</a:t>
            </a:r>
          </a:p>
          <a:p>
            <a:pPr>
              <a:buNone/>
            </a:pPr>
            <a:r>
              <a:rPr lang="es-PE" sz="1800" b="1" dirty="0" smtClean="0">
                <a:solidFill>
                  <a:srgbClr val="00B050"/>
                </a:solidFill>
              </a:rPr>
              <a:t>c. Buscar el perdón (Sal 51; Mt 6:12)</a:t>
            </a:r>
          </a:p>
          <a:p>
            <a:pPr>
              <a:buNone/>
            </a:pPr>
            <a:r>
              <a:rPr lang="es-PE" sz="1800" b="1" dirty="0" smtClean="0">
                <a:solidFill>
                  <a:srgbClr val="00B050"/>
                </a:solidFill>
              </a:rPr>
              <a:t>d. Dar gracias a Dios (Efesios 5:20)               </a:t>
            </a:r>
          </a:p>
          <a:p>
            <a:pPr>
              <a:buNone/>
            </a:pPr>
            <a:r>
              <a:rPr lang="es-PE" sz="1800" b="1" dirty="0" smtClean="0">
                <a:solidFill>
                  <a:srgbClr val="00B050"/>
                </a:solidFill>
              </a:rPr>
              <a:t>e. Pedir su voluntad y ayuda (Mt 7:7-11;26:42)</a:t>
            </a:r>
          </a:p>
          <a:p>
            <a:pPr>
              <a:buNone/>
            </a:pPr>
            <a:r>
              <a:rPr lang="es-PE" sz="1800" b="1" dirty="0" smtClean="0">
                <a:solidFill>
                  <a:srgbClr val="00B050"/>
                </a:solidFill>
              </a:rPr>
              <a:t>f. Adorarle y buscar su presencia (Jer 23:19)</a:t>
            </a:r>
          </a:p>
          <a:p>
            <a:pPr>
              <a:buNone/>
            </a:pPr>
            <a:r>
              <a:rPr lang="es-PE" sz="1800" b="1" dirty="0" smtClean="0">
                <a:solidFill>
                  <a:srgbClr val="00B050"/>
                </a:solidFill>
              </a:rPr>
              <a:t>g. Rogar por nuestros hermanos (</a:t>
            </a:r>
            <a:r>
              <a:rPr lang="es-PE" sz="1800" b="1" dirty="0" err="1" smtClean="0">
                <a:solidFill>
                  <a:srgbClr val="00B050"/>
                </a:solidFill>
              </a:rPr>
              <a:t>Ef</a:t>
            </a:r>
            <a:r>
              <a:rPr lang="es-PE" sz="1800" b="1" dirty="0" smtClean="0">
                <a:solidFill>
                  <a:srgbClr val="00B050"/>
                </a:solidFill>
              </a:rPr>
              <a:t> 6:18)</a:t>
            </a:r>
          </a:p>
        </p:txBody>
      </p:sp>
      <p:sp>
        <p:nvSpPr>
          <p:cNvPr id="5" name="2 Marcador de contenido"/>
          <p:cNvSpPr txBox="1">
            <a:spLocks/>
          </p:cNvSpPr>
          <p:nvPr/>
        </p:nvSpPr>
        <p:spPr>
          <a:xfrm>
            <a:off x="5220072" y="1916832"/>
            <a:ext cx="3888432" cy="4464496"/>
          </a:xfrm>
          <a:prstGeom prst="rect">
            <a:avLst/>
          </a:prstGeom>
        </p:spPr>
        <p:txBody>
          <a:bodyPr vert="horz">
            <a:noAutofit/>
          </a:bodyPr>
          <a:lstStyle/>
          <a:p>
            <a:pPr lvl="0">
              <a:spcBef>
                <a:spcPts val="600"/>
              </a:spcBef>
              <a:buClr>
                <a:schemeClr val="accent1"/>
              </a:buClr>
              <a:buSzPct val="76000"/>
            </a:pPr>
            <a:r>
              <a:rPr lang="es-PE" b="1" dirty="0">
                <a:solidFill>
                  <a:srgbClr val="00B050"/>
                </a:solidFill>
              </a:rPr>
              <a:t>II. VIDAS DE  ORACIÓN</a:t>
            </a:r>
          </a:p>
          <a:p>
            <a:pPr marL="274320" lvl="0" indent="-274320">
              <a:spcBef>
                <a:spcPts val="600"/>
              </a:spcBef>
              <a:buClr>
                <a:schemeClr val="accent1"/>
              </a:buClr>
              <a:buSzPct val="76000"/>
            </a:pPr>
            <a:r>
              <a:rPr lang="es-PE" b="1" dirty="0">
                <a:solidFill>
                  <a:srgbClr val="00B050"/>
                </a:solidFill>
              </a:rPr>
              <a:t>1. Enoc - Camino con Dios</a:t>
            </a:r>
          </a:p>
          <a:p>
            <a:pPr marL="274320" lvl="0" indent="-274320">
              <a:spcBef>
                <a:spcPts val="600"/>
              </a:spcBef>
              <a:buClr>
                <a:schemeClr val="accent1"/>
              </a:buClr>
              <a:buSzPct val="76000"/>
            </a:pPr>
            <a:r>
              <a:rPr lang="es-PE" b="1" dirty="0">
                <a:solidFill>
                  <a:srgbClr val="00B050"/>
                </a:solidFill>
              </a:rPr>
              <a:t>2. Elías - Milagros de fe</a:t>
            </a:r>
          </a:p>
          <a:p>
            <a:pPr marL="274320" lvl="0" indent="-274320">
              <a:spcBef>
                <a:spcPts val="600"/>
              </a:spcBef>
              <a:buClr>
                <a:schemeClr val="accent1"/>
              </a:buClr>
              <a:buSzPct val="76000"/>
            </a:pPr>
            <a:r>
              <a:rPr lang="es-PE" b="1" dirty="0">
                <a:solidFill>
                  <a:srgbClr val="00B050"/>
                </a:solidFill>
              </a:rPr>
              <a:t>3. David - Plegarias/Salmos</a:t>
            </a:r>
          </a:p>
          <a:p>
            <a:pPr marL="274320" lvl="0" indent="-274320">
              <a:spcBef>
                <a:spcPts val="600"/>
              </a:spcBef>
              <a:buClr>
                <a:schemeClr val="accent1"/>
              </a:buClr>
              <a:buSzPct val="76000"/>
            </a:pPr>
            <a:r>
              <a:rPr lang="es-PE" b="1" dirty="0">
                <a:solidFill>
                  <a:srgbClr val="00B050"/>
                </a:solidFill>
              </a:rPr>
              <a:t>4. Daniel - 3 veces al </a:t>
            </a:r>
            <a:r>
              <a:rPr lang="es-PE" b="1" dirty="0" smtClean="0">
                <a:solidFill>
                  <a:srgbClr val="00B050"/>
                </a:solidFill>
              </a:rPr>
              <a:t>día(</a:t>
            </a:r>
            <a:r>
              <a:rPr lang="es-PE" b="1" dirty="0" err="1" smtClean="0">
                <a:solidFill>
                  <a:srgbClr val="00B050"/>
                </a:solidFill>
              </a:rPr>
              <a:t>Dn</a:t>
            </a:r>
            <a:r>
              <a:rPr lang="es-PE" b="1" dirty="0" smtClean="0">
                <a:solidFill>
                  <a:srgbClr val="00B050"/>
                </a:solidFill>
              </a:rPr>
              <a:t> </a:t>
            </a:r>
            <a:r>
              <a:rPr lang="es-PE" b="1" dirty="0">
                <a:solidFill>
                  <a:srgbClr val="00B050"/>
                </a:solidFill>
              </a:rPr>
              <a:t>6:10)</a:t>
            </a:r>
          </a:p>
          <a:p>
            <a:pPr marL="274320" lvl="0" indent="-274320">
              <a:spcBef>
                <a:spcPts val="600"/>
              </a:spcBef>
              <a:buClr>
                <a:schemeClr val="accent1"/>
              </a:buClr>
              <a:buSzPct val="76000"/>
            </a:pPr>
            <a:r>
              <a:rPr lang="es-PE" b="1" dirty="0">
                <a:solidFill>
                  <a:srgbClr val="00B050"/>
                </a:solidFill>
              </a:rPr>
              <a:t>5. JESÚS ORÓ (Mr 1:35)</a:t>
            </a:r>
          </a:p>
          <a:p>
            <a:pPr marL="285750" lvl="0" indent="-285750">
              <a:spcBef>
                <a:spcPts val="600"/>
              </a:spcBef>
              <a:buClr>
                <a:schemeClr val="accent1"/>
              </a:buClr>
              <a:buSzPct val="76000"/>
              <a:buFontTx/>
              <a:buChar char="-"/>
            </a:pPr>
            <a:r>
              <a:rPr lang="es-PE" b="1" dirty="0" smtClean="0">
                <a:solidFill>
                  <a:srgbClr val="00B050"/>
                </a:solidFill>
              </a:rPr>
              <a:t>De </a:t>
            </a:r>
            <a:r>
              <a:rPr lang="es-PE" b="1" dirty="0" smtClean="0">
                <a:solidFill>
                  <a:srgbClr val="00B050"/>
                </a:solidFill>
              </a:rPr>
              <a:t>madrugada           </a:t>
            </a:r>
            <a:endParaRPr lang="es-PE" b="1" dirty="0" smtClean="0">
              <a:solidFill>
                <a:srgbClr val="00B050"/>
              </a:solidFill>
            </a:endParaRPr>
          </a:p>
          <a:p>
            <a:pPr marL="285750" lvl="0" indent="-285750">
              <a:spcBef>
                <a:spcPts val="600"/>
              </a:spcBef>
              <a:buClr>
                <a:schemeClr val="accent1"/>
              </a:buClr>
              <a:buSzPct val="76000"/>
              <a:buFontTx/>
              <a:buChar char="-"/>
            </a:pPr>
            <a:r>
              <a:rPr lang="es-PE" b="1" dirty="0" smtClean="0">
                <a:solidFill>
                  <a:srgbClr val="00B050"/>
                </a:solidFill>
              </a:rPr>
              <a:t>Largas </a:t>
            </a:r>
            <a:r>
              <a:rPr lang="es-PE" b="1" dirty="0" smtClean="0">
                <a:solidFill>
                  <a:srgbClr val="00B050"/>
                </a:solidFill>
              </a:rPr>
              <a:t>horas</a:t>
            </a:r>
          </a:p>
          <a:p>
            <a:pPr marL="285750" lvl="0" indent="-285750">
              <a:spcBef>
                <a:spcPts val="600"/>
              </a:spcBef>
              <a:buClr>
                <a:schemeClr val="accent1"/>
              </a:buClr>
              <a:buSzPct val="76000"/>
              <a:buFontTx/>
              <a:buChar char="-"/>
            </a:pPr>
            <a:r>
              <a:rPr lang="es-PE" b="1" dirty="0" smtClean="0">
                <a:solidFill>
                  <a:srgbClr val="00B050"/>
                </a:solidFill>
              </a:rPr>
              <a:t>En </a:t>
            </a:r>
            <a:r>
              <a:rPr lang="es-PE" b="1" dirty="0">
                <a:solidFill>
                  <a:srgbClr val="00B050"/>
                </a:solidFill>
              </a:rPr>
              <a:t>un lugar </a:t>
            </a:r>
            <a:r>
              <a:rPr lang="es-PE" b="1" dirty="0" smtClean="0">
                <a:solidFill>
                  <a:srgbClr val="00B050"/>
                </a:solidFill>
              </a:rPr>
              <a:t>solitario  </a:t>
            </a:r>
            <a:endParaRPr lang="es-PE" b="1" dirty="0" smtClean="0">
              <a:solidFill>
                <a:srgbClr val="00B050"/>
              </a:solidFill>
            </a:endParaRPr>
          </a:p>
          <a:p>
            <a:pPr marL="285750" lvl="0" indent="-285750">
              <a:spcBef>
                <a:spcPts val="600"/>
              </a:spcBef>
              <a:buClr>
                <a:schemeClr val="accent1"/>
              </a:buClr>
              <a:buSzPct val="76000"/>
              <a:buFontTx/>
              <a:buChar char="-"/>
            </a:pPr>
            <a:r>
              <a:rPr lang="es-PE" b="1" dirty="0" smtClean="0">
                <a:solidFill>
                  <a:srgbClr val="00B050"/>
                </a:solidFill>
              </a:rPr>
              <a:t>Habito </a:t>
            </a:r>
            <a:r>
              <a:rPr lang="es-PE" b="1" dirty="0">
                <a:solidFill>
                  <a:srgbClr val="00B050"/>
                </a:solidFill>
              </a:rPr>
              <a:t>de vida</a:t>
            </a:r>
          </a:p>
          <a:p>
            <a:pPr marL="274320" lvl="0" indent="-274320">
              <a:spcBef>
                <a:spcPts val="600"/>
              </a:spcBef>
              <a:buClr>
                <a:schemeClr val="accent1"/>
              </a:buClr>
              <a:buSzPct val="76000"/>
            </a:pPr>
            <a:r>
              <a:rPr lang="es-PE" b="1" dirty="0" smtClean="0">
                <a:solidFill>
                  <a:srgbClr val="00B050"/>
                </a:solidFill>
              </a:rPr>
              <a:t>6. </a:t>
            </a:r>
            <a:r>
              <a:rPr lang="es-PE" b="1" dirty="0">
                <a:solidFill>
                  <a:srgbClr val="00B050"/>
                </a:solidFill>
              </a:rPr>
              <a:t>Sus </a:t>
            </a:r>
            <a:r>
              <a:rPr lang="es-PE" b="1" dirty="0" smtClean="0">
                <a:solidFill>
                  <a:srgbClr val="00B050"/>
                </a:solidFill>
              </a:rPr>
              <a:t>apóstoles (Mt </a:t>
            </a:r>
            <a:r>
              <a:rPr lang="es-PE" b="1" dirty="0">
                <a:solidFill>
                  <a:srgbClr val="00B050"/>
                </a:solidFill>
              </a:rPr>
              <a:t>18:19,20). </a:t>
            </a:r>
          </a:p>
          <a:p>
            <a:pPr marL="274320" lvl="0" indent="-274320">
              <a:spcBef>
                <a:spcPts val="600"/>
              </a:spcBef>
              <a:buClr>
                <a:schemeClr val="accent1"/>
              </a:buClr>
              <a:buSzPct val="76000"/>
            </a:pPr>
            <a:r>
              <a:rPr lang="es-PE" b="1" dirty="0" smtClean="0">
                <a:solidFill>
                  <a:srgbClr val="00B050"/>
                </a:solidFill>
              </a:rPr>
              <a:t>7.En </a:t>
            </a:r>
            <a:r>
              <a:rPr lang="es-PE" b="1" dirty="0">
                <a:solidFill>
                  <a:srgbClr val="00B050"/>
                </a:solidFill>
              </a:rPr>
              <a:t>el pentecostés</a:t>
            </a:r>
          </a:p>
          <a:p>
            <a:pPr marL="274320" lvl="0" indent="-274320">
              <a:spcBef>
                <a:spcPts val="600"/>
              </a:spcBef>
              <a:buClr>
                <a:schemeClr val="accent1"/>
              </a:buClr>
              <a:buSzPct val="76000"/>
            </a:pPr>
            <a:r>
              <a:rPr lang="es-PE" b="1" dirty="0" smtClean="0">
                <a:solidFill>
                  <a:srgbClr val="00B050"/>
                </a:solidFill>
              </a:rPr>
              <a:t>8. </a:t>
            </a:r>
            <a:r>
              <a:rPr lang="es-PE" b="1" dirty="0">
                <a:solidFill>
                  <a:srgbClr val="00B050"/>
                </a:solidFill>
              </a:rPr>
              <a:t>Pablo</a:t>
            </a:r>
            <a:endParaRPr kumimoji="0" lang="es-PE" b="1" i="0" u="none" strike="noStrike" kern="1200" cap="none" spc="0" normalizeH="0" baseline="0" noProof="0" dirty="0" smtClean="0">
              <a:ln>
                <a:noFill/>
              </a:ln>
              <a:solidFill>
                <a:srgbClr val="00B050"/>
              </a:solidFill>
              <a:effectLst/>
              <a:uLnTx/>
              <a:uFillTx/>
            </a:endParaRPr>
          </a:p>
        </p:txBody>
      </p:sp>
      <p:sp>
        <p:nvSpPr>
          <p:cNvPr id="6" name="5 Rectángulo"/>
          <p:cNvSpPr/>
          <p:nvPr/>
        </p:nvSpPr>
        <p:spPr>
          <a:xfrm>
            <a:off x="2197496" y="692696"/>
            <a:ext cx="5381794" cy="830997"/>
          </a:xfrm>
          <a:prstGeom prst="rect">
            <a:avLst/>
          </a:prstGeom>
          <a:noFill/>
        </p:spPr>
        <p:txBody>
          <a:bodyPr wrap="none" lIns="91440" tIns="45720" rIns="91440" bIns="45720">
            <a:spAutoFit/>
          </a:bodyPr>
          <a:lstStyle/>
          <a:p>
            <a:pPr algn="ctr"/>
            <a:r>
              <a:rPr lang="es-ES" sz="2400" b="1" cap="all" spc="0" dirty="0" smtClean="0">
                <a:ln w="9000" cmpd="sng">
                  <a:solidFill>
                    <a:schemeClr val="accent4">
                      <a:shade val="50000"/>
                      <a:satMod val="120000"/>
                    </a:schemeClr>
                  </a:solidFill>
                  <a:prstDash val="solid"/>
                </a:ln>
                <a:solidFill>
                  <a:srgbClr val="00B050"/>
                </a:solidFill>
                <a:effectLst/>
              </a:rPr>
              <a:t>LA ORACIÓN: EL CORAZÓN DEL </a:t>
            </a:r>
          </a:p>
          <a:p>
            <a:pPr algn="ctr"/>
            <a:r>
              <a:rPr lang="es-ES" sz="2400" b="1" cap="all" spc="0" dirty="0" smtClean="0">
                <a:ln w="9000" cmpd="sng">
                  <a:solidFill>
                    <a:schemeClr val="accent4">
                      <a:shade val="50000"/>
                      <a:satMod val="120000"/>
                    </a:schemeClr>
                  </a:solidFill>
                  <a:prstDash val="solid"/>
                </a:ln>
                <a:solidFill>
                  <a:srgbClr val="00B050"/>
                </a:solidFill>
                <a:effectLst/>
              </a:rPr>
              <a:t>REAVIVAMIENTO</a:t>
            </a:r>
            <a:endParaRPr lang="es-ES" sz="2400" b="1" cap="all" spc="0" dirty="0">
              <a:ln w="9000" cmpd="sng">
                <a:solidFill>
                  <a:schemeClr val="accent4">
                    <a:shade val="50000"/>
                    <a:satMod val="120000"/>
                  </a:schemeClr>
                </a:solidFill>
                <a:prstDash val="solid"/>
              </a:ln>
              <a:solidFill>
                <a:srgbClr val="00B050"/>
              </a:solidFill>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061"/>
          <a:stretch/>
        </p:blipFill>
        <p:spPr>
          <a:xfrm>
            <a:off x="0" y="0"/>
            <a:ext cx="9144000" cy="6885384"/>
          </a:xfrm>
          <a:prstGeom prst="rect">
            <a:avLst/>
          </a:prstGeom>
        </p:spPr>
      </p:pic>
      <p:sp>
        <p:nvSpPr>
          <p:cNvPr id="2" name="1 Título"/>
          <p:cNvSpPr>
            <a:spLocks noGrp="1"/>
          </p:cNvSpPr>
          <p:nvPr>
            <p:ph type="title"/>
          </p:nvPr>
        </p:nvSpPr>
        <p:spPr/>
        <p:txBody>
          <a:bodyPr>
            <a:noAutofit/>
          </a:bodyPr>
          <a:lstStyle/>
          <a:p>
            <a:pPr algn="ctr"/>
            <a:r>
              <a:rPr lang="es-PE" b="1" dirty="0" smtClean="0">
                <a:ln w="1905"/>
                <a:solidFill>
                  <a:schemeClr val="accent4">
                    <a:lumMod val="75000"/>
                  </a:schemeClr>
                </a:solidFill>
                <a:effectLst>
                  <a:innerShdw blurRad="69850" dist="43180" dir="5400000">
                    <a:srgbClr val="000000">
                      <a:alpha val="65000"/>
                    </a:srgbClr>
                  </a:innerShdw>
                </a:effectLst>
              </a:rPr>
              <a:t>APLICA</a:t>
            </a:r>
            <a:endParaRPr lang="es-PE" dirty="0">
              <a:solidFill>
                <a:schemeClr val="accent4">
                  <a:lumMod val="75000"/>
                </a:schemeClr>
              </a:solidFill>
            </a:endParaRPr>
          </a:p>
        </p:txBody>
      </p:sp>
      <p:sp>
        <p:nvSpPr>
          <p:cNvPr id="3" name="2 Marcador de contenido"/>
          <p:cNvSpPr>
            <a:spLocks noGrp="1"/>
          </p:cNvSpPr>
          <p:nvPr>
            <p:ph sz="quarter" idx="1"/>
          </p:nvPr>
        </p:nvSpPr>
        <p:spPr>
          <a:xfrm>
            <a:off x="1105272" y="1268760"/>
            <a:ext cx="5626968" cy="3024336"/>
          </a:xfrm>
        </p:spPr>
        <p:txBody>
          <a:bodyPr>
            <a:noAutofit/>
          </a:bodyPr>
          <a:lstStyle/>
          <a:p>
            <a:pPr marL="0" indent="0">
              <a:buNone/>
            </a:pPr>
            <a:r>
              <a:rPr lang="es-PE" sz="2800" b="1" dirty="0" smtClean="0">
                <a:solidFill>
                  <a:schemeClr val="accent4">
                    <a:lumMod val="75000"/>
                  </a:schemeClr>
                </a:solidFill>
              </a:rPr>
              <a:t>   Ilustración: </a:t>
            </a:r>
          </a:p>
          <a:p>
            <a:pPr>
              <a:buNone/>
            </a:pPr>
            <a:r>
              <a:rPr lang="es-PE" sz="2800" b="1" dirty="0" smtClean="0">
                <a:solidFill>
                  <a:schemeClr val="accent4">
                    <a:lumMod val="75000"/>
                  </a:schemeClr>
                </a:solidFill>
              </a:rPr>
              <a:t>   Los miembro de una iglesia de campo habían elegido su lugar de oración distante a su casa, fue así que el pastor podía medir la vida de oración de ellos por la vereda de pastos marchitado  formado cuando iban a orar,  cuando el pasto estaba crecido y el camino ya no era notorio, entonces los visitaba.</a:t>
            </a:r>
          </a:p>
        </p:txBody>
      </p:sp>
      <p:pic>
        <p:nvPicPr>
          <p:cNvPr id="6" name="5 Imagen" descr="DSCN8027.JPG"/>
          <p:cNvPicPr>
            <a:picLocks noChangeAspect="1"/>
          </p:cNvPicPr>
          <p:nvPr/>
        </p:nvPicPr>
        <p:blipFill>
          <a:blip r:embed="rId3" cstate="print"/>
          <a:stretch>
            <a:fillRect/>
          </a:stretch>
        </p:blipFill>
        <p:spPr>
          <a:xfrm>
            <a:off x="6804248" y="2212177"/>
            <a:ext cx="2144264" cy="28661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rotWithShape="1">
          <a:blip r:embed="rId2">
            <a:extLst>
              <a:ext uri="{28A0092B-C50C-407E-A947-70E740481C1C}">
                <a14:useLocalDpi xmlns:a14="http://schemas.microsoft.com/office/drawing/2010/main" val="0"/>
              </a:ext>
            </a:extLst>
          </a:blip>
          <a:srcRect l="1061"/>
          <a:stretch/>
        </p:blipFill>
        <p:spPr>
          <a:xfrm>
            <a:off x="0" y="0"/>
            <a:ext cx="9144000" cy="6885384"/>
          </a:xfrm>
          <a:prstGeom prst="rect">
            <a:avLst/>
          </a:prstGeom>
        </p:spPr>
      </p:pic>
      <p:sp>
        <p:nvSpPr>
          <p:cNvPr id="2" name="1 Título"/>
          <p:cNvSpPr>
            <a:spLocks noGrp="1"/>
          </p:cNvSpPr>
          <p:nvPr>
            <p:ph type="title"/>
          </p:nvPr>
        </p:nvSpPr>
        <p:spPr>
          <a:xfrm>
            <a:off x="590872" y="116632"/>
            <a:ext cx="8229600" cy="738336"/>
          </a:xfrm>
        </p:spPr>
        <p:txBody>
          <a:bodyPr>
            <a:noAutofit/>
          </a:bodyPr>
          <a:lstStyle/>
          <a:p>
            <a:pPr algn="ctr"/>
            <a:r>
              <a:rPr lang="es-PE" b="1" dirty="0" smtClean="0">
                <a:ln w="1905"/>
                <a:solidFill>
                  <a:schemeClr val="accent4">
                    <a:lumMod val="75000"/>
                  </a:schemeClr>
                </a:solidFill>
                <a:effectLst>
                  <a:innerShdw blurRad="69850" dist="43180" dir="5400000">
                    <a:srgbClr val="000000">
                      <a:alpha val="65000"/>
                    </a:srgbClr>
                  </a:innerShdw>
                </a:effectLst>
              </a:rPr>
              <a:t>APLICA</a:t>
            </a:r>
            <a:endParaRPr lang="es-PE" dirty="0">
              <a:solidFill>
                <a:schemeClr val="accent4">
                  <a:lumMod val="75000"/>
                </a:schemeClr>
              </a:solidFill>
            </a:endParaRPr>
          </a:p>
        </p:txBody>
      </p:sp>
      <p:sp>
        <p:nvSpPr>
          <p:cNvPr id="3" name="2 Marcador de contenido"/>
          <p:cNvSpPr>
            <a:spLocks noGrp="1"/>
          </p:cNvSpPr>
          <p:nvPr>
            <p:ph sz="quarter" idx="1"/>
          </p:nvPr>
        </p:nvSpPr>
        <p:spPr>
          <a:xfrm>
            <a:off x="1115616" y="980728"/>
            <a:ext cx="6556500" cy="4937760"/>
          </a:xfrm>
        </p:spPr>
        <p:txBody>
          <a:bodyPr>
            <a:noAutofit/>
          </a:bodyPr>
          <a:lstStyle/>
          <a:p>
            <a:pPr marL="0" indent="0">
              <a:buNone/>
            </a:pPr>
            <a:r>
              <a:rPr lang="es-PE" sz="2700" b="1" dirty="0" smtClean="0">
                <a:solidFill>
                  <a:schemeClr val="accent4">
                    <a:lumMod val="75000"/>
                  </a:schemeClr>
                </a:solidFill>
              </a:rPr>
              <a:t>1.Personal:  ¿Cómo esta nuestro </a:t>
            </a:r>
          </a:p>
          <a:p>
            <a:pPr marL="0" indent="0">
              <a:buNone/>
            </a:pPr>
            <a:r>
              <a:rPr lang="es-PE" sz="2700" b="1" dirty="0" smtClean="0">
                <a:solidFill>
                  <a:schemeClr val="accent4">
                    <a:lumMod val="75000"/>
                  </a:schemeClr>
                </a:solidFill>
              </a:rPr>
              <a:t>   camino de oración? ¿El pasto ha  </a:t>
            </a:r>
          </a:p>
          <a:p>
            <a:pPr marL="0" indent="0">
              <a:buNone/>
            </a:pPr>
            <a:r>
              <a:rPr lang="es-PE" sz="2700" b="1" dirty="0">
                <a:solidFill>
                  <a:schemeClr val="accent4">
                    <a:lumMod val="75000"/>
                  </a:schemeClr>
                </a:solidFill>
              </a:rPr>
              <a:t> </a:t>
            </a:r>
            <a:r>
              <a:rPr lang="es-PE" sz="2700" b="1" dirty="0" smtClean="0">
                <a:solidFill>
                  <a:schemeClr val="accent4">
                    <a:lumMod val="75000"/>
                  </a:schemeClr>
                </a:solidFill>
              </a:rPr>
              <a:t>  crecido? ¿Puedes notar la </a:t>
            </a:r>
          </a:p>
          <a:p>
            <a:pPr marL="0" indent="0">
              <a:buNone/>
            </a:pPr>
            <a:r>
              <a:rPr lang="es-PE" sz="2700" b="1" dirty="0">
                <a:solidFill>
                  <a:schemeClr val="accent4">
                    <a:lumMod val="75000"/>
                  </a:schemeClr>
                </a:solidFill>
              </a:rPr>
              <a:t> </a:t>
            </a:r>
            <a:r>
              <a:rPr lang="es-PE" sz="2700" b="1" dirty="0" smtClean="0">
                <a:solidFill>
                  <a:schemeClr val="accent4">
                    <a:lumMod val="75000"/>
                  </a:schemeClr>
                </a:solidFill>
              </a:rPr>
              <a:t>  diferencia en tu vida, cuando  </a:t>
            </a:r>
          </a:p>
          <a:p>
            <a:pPr marL="0" indent="0">
              <a:buNone/>
            </a:pPr>
            <a:r>
              <a:rPr lang="es-PE" sz="2700" b="1" dirty="0">
                <a:solidFill>
                  <a:schemeClr val="accent4">
                    <a:lumMod val="75000"/>
                  </a:schemeClr>
                </a:solidFill>
              </a:rPr>
              <a:t> </a:t>
            </a:r>
            <a:r>
              <a:rPr lang="es-PE" sz="2700" b="1" dirty="0" smtClean="0">
                <a:solidFill>
                  <a:schemeClr val="accent4">
                    <a:lumMod val="75000"/>
                  </a:schemeClr>
                </a:solidFill>
              </a:rPr>
              <a:t>  oras?</a:t>
            </a:r>
          </a:p>
          <a:p>
            <a:pPr marL="0" indent="0">
              <a:buNone/>
            </a:pPr>
            <a:r>
              <a:rPr lang="es-PE" sz="2700" b="1" dirty="0" smtClean="0">
                <a:solidFill>
                  <a:schemeClr val="accent4">
                    <a:lumMod val="75000"/>
                  </a:schemeClr>
                </a:solidFill>
              </a:rPr>
              <a:t>2. Iglesia: Dios anhela el </a:t>
            </a:r>
          </a:p>
          <a:p>
            <a:pPr marL="0" indent="0">
              <a:buNone/>
            </a:pPr>
            <a:r>
              <a:rPr lang="es-PE" sz="2700" b="1" dirty="0" smtClean="0">
                <a:solidFill>
                  <a:schemeClr val="accent4">
                    <a:lumMod val="75000"/>
                  </a:schemeClr>
                </a:solidFill>
              </a:rPr>
              <a:t>   reavivamiento de su iglesia y nos  </a:t>
            </a:r>
          </a:p>
          <a:p>
            <a:pPr marL="0" indent="0">
              <a:buNone/>
            </a:pPr>
            <a:r>
              <a:rPr lang="es-PE" sz="2700" b="1" dirty="0">
                <a:solidFill>
                  <a:schemeClr val="accent4">
                    <a:lumMod val="75000"/>
                  </a:schemeClr>
                </a:solidFill>
              </a:rPr>
              <a:t> </a:t>
            </a:r>
            <a:r>
              <a:rPr lang="es-PE" sz="2700" b="1" dirty="0" smtClean="0">
                <a:solidFill>
                  <a:schemeClr val="accent4">
                    <a:lumMod val="75000"/>
                  </a:schemeClr>
                </a:solidFill>
              </a:rPr>
              <a:t>  exhorta a la oración ¿Están  </a:t>
            </a:r>
          </a:p>
          <a:p>
            <a:pPr marL="0" indent="0">
              <a:buNone/>
            </a:pPr>
            <a:r>
              <a:rPr lang="es-PE" sz="2700" b="1" dirty="0">
                <a:solidFill>
                  <a:schemeClr val="accent4">
                    <a:lumMod val="75000"/>
                  </a:schemeClr>
                </a:solidFill>
              </a:rPr>
              <a:t> </a:t>
            </a:r>
            <a:r>
              <a:rPr lang="es-PE" sz="2700" b="1" dirty="0" smtClean="0">
                <a:solidFill>
                  <a:schemeClr val="accent4">
                    <a:lumMod val="75000"/>
                  </a:schemeClr>
                </a:solidFill>
              </a:rPr>
              <a:t>  nuestros dirigentes promoviendo </a:t>
            </a:r>
          </a:p>
          <a:p>
            <a:pPr marL="0" indent="0">
              <a:buNone/>
            </a:pPr>
            <a:r>
              <a:rPr lang="es-PE" sz="2700" b="1" dirty="0">
                <a:solidFill>
                  <a:schemeClr val="accent4">
                    <a:lumMod val="75000"/>
                  </a:schemeClr>
                </a:solidFill>
              </a:rPr>
              <a:t> </a:t>
            </a:r>
            <a:r>
              <a:rPr lang="es-PE" sz="2700" b="1" dirty="0" smtClean="0">
                <a:solidFill>
                  <a:schemeClr val="accent4">
                    <a:lumMod val="75000"/>
                  </a:schemeClr>
                </a:solidFill>
              </a:rPr>
              <a:t>  este habito en la iglesia? ¿Se tiene </a:t>
            </a:r>
          </a:p>
          <a:p>
            <a:pPr marL="0" indent="0">
              <a:buNone/>
            </a:pPr>
            <a:r>
              <a:rPr lang="es-PE" sz="2700" b="1" dirty="0">
                <a:solidFill>
                  <a:schemeClr val="accent4">
                    <a:lumMod val="75000"/>
                  </a:schemeClr>
                </a:solidFill>
              </a:rPr>
              <a:t> </a:t>
            </a:r>
            <a:r>
              <a:rPr lang="es-PE" sz="2700" b="1" dirty="0" smtClean="0">
                <a:solidFill>
                  <a:schemeClr val="accent4">
                    <a:lumMod val="75000"/>
                  </a:schemeClr>
                </a:solidFill>
              </a:rPr>
              <a:t>  un programa solido que la incentive?</a:t>
            </a:r>
          </a:p>
        </p:txBody>
      </p:sp>
      <p:pic>
        <p:nvPicPr>
          <p:cNvPr id="6" name="5 Imagen" descr="CAMINO-PASTO-PUERTA.jpeg"/>
          <p:cNvPicPr>
            <a:picLocks noChangeAspect="1"/>
          </p:cNvPicPr>
          <p:nvPr/>
        </p:nvPicPr>
        <p:blipFill>
          <a:blip r:embed="rId3" cstate="print"/>
          <a:stretch>
            <a:fillRect/>
          </a:stretch>
        </p:blipFill>
        <p:spPr>
          <a:xfrm>
            <a:off x="6844024" y="1340768"/>
            <a:ext cx="1656184" cy="1656184"/>
          </a:xfrm>
          <a:prstGeom prst="rect">
            <a:avLst/>
          </a:prstGeom>
        </p:spPr>
      </p:pic>
      <p:pic>
        <p:nvPicPr>
          <p:cNvPr id="7" name="6 Imagen" descr="203146-Orando-en-la-iglesia.jpg"/>
          <p:cNvPicPr>
            <a:picLocks noChangeAspect="1"/>
          </p:cNvPicPr>
          <p:nvPr/>
        </p:nvPicPr>
        <p:blipFill>
          <a:blip r:embed="rId4" cstate="print"/>
          <a:stretch>
            <a:fillRect/>
          </a:stretch>
        </p:blipFill>
        <p:spPr>
          <a:xfrm>
            <a:off x="6844024" y="4221088"/>
            <a:ext cx="1740365" cy="106689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061"/>
          <a:stretch/>
        </p:blipFill>
        <p:spPr>
          <a:xfrm>
            <a:off x="0" y="0"/>
            <a:ext cx="9144000" cy="6885384"/>
          </a:xfrm>
          <a:prstGeom prst="rect">
            <a:avLst/>
          </a:prstGeom>
        </p:spPr>
      </p:pic>
      <p:sp>
        <p:nvSpPr>
          <p:cNvPr id="2" name="1 Título"/>
          <p:cNvSpPr>
            <a:spLocks noGrp="1"/>
          </p:cNvSpPr>
          <p:nvPr>
            <p:ph type="title"/>
          </p:nvPr>
        </p:nvSpPr>
        <p:spPr>
          <a:xfrm>
            <a:off x="457200" y="116632"/>
            <a:ext cx="8229600" cy="882352"/>
          </a:xfrm>
        </p:spPr>
        <p:txBody>
          <a:bodyPr>
            <a:noAutofit/>
          </a:bodyPr>
          <a:lstStyle/>
          <a:p>
            <a:pPr algn="ctr"/>
            <a:r>
              <a:rPr lang="es-PE" b="1" dirty="0" smtClean="0">
                <a:ln w="1905"/>
                <a:solidFill>
                  <a:srgbClr val="FF6600"/>
                </a:solidFill>
                <a:effectLst>
                  <a:innerShdw blurRad="69850" dist="43180" dir="5400000">
                    <a:srgbClr val="000000">
                      <a:alpha val="65000"/>
                    </a:srgbClr>
                  </a:innerShdw>
                </a:effectLst>
              </a:rPr>
              <a:t>CREA</a:t>
            </a:r>
            <a:endParaRPr lang="es-PE" dirty="0">
              <a:solidFill>
                <a:srgbClr val="FF6600"/>
              </a:solidFill>
            </a:endParaRPr>
          </a:p>
        </p:txBody>
      </p:sp>
      <p:sp>
        <p:nvSpPr>
          <p:cNvPr id="3" name="2 Marcador de contenido"/>
          <p:cNvSpPr>
            <a:spLocks noGrp="1"/>
          </p:cNvSpPr>
          <p:nvPr>
            <p:ph sz="quarter" idx="1"/>
          </p:nvPr>
        </p:nvSpPr>
        <p:spPr>
          <a:xfrm>
            <a:off x="1116632" y="1243577"/>
            <a:ext cx="7991872" cy="1800200"/>
          </a:xfrm>
        </p:spPr>
        <p:txBody>
          <a:bodyPr>
            <a:noAutofit/>
          </a:bodyPr>
          <a:lstStyle/>
          <a:p>
            <a:pPr marL="0" indent="0">
              <a:buNone/>
            </a:pPr>
            <a:r>
              <a:rPr lang="es-PE" sz="2800" dirty="0">
                <a:solidFill>
                  <a:srgbClr val="FF6600"/>
                </a:solidFill>
              </a:rPr>
              <a:t> </a:t>
            </a:r>
            <a:r>
              <a:rPr lang="es-PE" sz="2800" dirty="0" smtClean="0">
                <a:solidFill>
                  <a:srgbClr val="FF6600"/>
                </a:solidFill>
              </a:rPr>
              <a:t> 1. Organiza con tu grupo pequeño una noche de  </a:t>
            </a:r>
          </a:p>
          <a:p>
            <a:pPr marL="0" indent="0">
              <a:buNone/>
            </a:pPr>
            <a:r>
              <a:rPr lang="es-PE" sz="2800" dirty="0">
                <a:solidFill>
                  <a:srgbClr val="FF6600"/>
                </a:solidFill>
              </a:rPr>
              <a:t> </a:t>
            </a:r>
            <a:r>
              <a:rPr lang="es-PE" sz="2800" dirty="0" smtClean="0">
                <a:solidFill>
                  <a:srgbClr val="FF6600"/>
                </a:solidFill>
              </a:rPr>
              <a:t>    oración, enfocando su programa exclusivamente a </a:t>
            </a:r>
          </a:p>
          <a:p>
            <a:pPr marL="0" indent="0">
              <a:buNone/>
            </a:pPr>
            <a:r>
              <a:rPr lang="es-PE" sz="2800" dirty="0">
                <a:solidFill>
                  <a:srgbClr val="FF6600"/>
                </a:solidFill>
              </a:rPr>
              <a:t> </a:t>
            </a:r>
            <a:r>
              <a:rPr lang="es-PE" sz="2800" dirty="0" smtClean="0">
                <a:solidFill>
                  <a:srgbClr val="FF6600"/>
                </a:solidFill>
              </a:rPr>
              <a:t>    la oración.(Tema, dinámica, canto, Testimonio, etc.)</a:t>
            </a:r>
          </a:p>
        </p:txBody>
      </p:sp>
      <p:pic>
        <p:nvPicPr>
          <p:cNvPr id="4" name="3 Imagen" descr="images.jpg"/>
          <p:cNvPicPr>
            <a:picLocks noChangeAspect="1"/>
          </p:cNvPicPr>
          <p:nvPr/>
        </p:nvPicPr>
        <p:blipFill>
          <a:blip r:embed="rId3" cstate="print"/>
          <a:stretch>
            <a:fillRect/>
          </a:stretch>
        </p:blipFill>
        <p:spPr>
          <a:xfrm>
            <a:off x="3059832" y="3068960"/>
            <a:ext cx="3429209" cy="256859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2">
            <a:extLst>
              <a:ext uri="{28A0092B-C50C-407E-A947-70E740481C1C}">
                <a14:useLocalDpi xmlns:a14="http://schemas.microsoft.com/office/drawing/2010/main" val="0"/>
              </a:ext>
            </a:extLst>
          </a:blip>
          <a:srcRect l="1061"/>
          <a:stretch/>
        </p:blipFill>
        <p:spPr>
          <a:xfrm>
            <a:off x="0" y="0"/>
            <a:ext cx="9144000" cy="6885384"/>
          </a:xfrm>
          <a:prstGeom prst="rect">
            <a:avLst/>
          </a:prstGeom>
        </p:spPr>
      </p:pic>
      <p:sp>
        <p:nvSpPr>
          <p:cNvPr id="2" name="1 Título"/>
          <p:cNvSpPr>
            <a:spLocks noGrp="1"/>
          </p:cNvSpPr>
          <p:nvPr>
            <p:ph type="title"/>
          </p:nvPr>
        </p:nvSpPr>
        <p:spPr>
          <a:xfrm>
            <a:off x="457200" y="116632"/>
            <a:ext cx="8229600" cy="738336"/>
          </a:xfrm>
        </p:spPr>
        <p:txBody>
          <a:bodyPr>
            <a:noAutofit/>
          </a:bodyPr>
          <a:lstStyle/>
          <a:p>
            <a:pPr algn="ctr"/>
            <a:r>
              <a:rPr lang="es-PE" b="1" dirty="0" smtClean="0">
                <a:ln w="1905"/>
                <a:solidFill>
                  <a:srgbClr val="FF6600"/>
                </a:solidFill>
                <a:effectLst>
                  <a:innerShdw blurRad="69850" dist="43180" dir="5400000">
                    <a:srgbClr val="000000">
                      <a:alpha val="65000"/>
                    </a:srgbClr>
                  </a:innerShdw>
                </a:effectLst>
              </a:rPr>
              <a:t>CREA</a:t>
            </a:r>
            <a:endParaRPr lang="es-PE" dirty="0">
              <a:solidFill>
                <a:srgbClr val="FF6600"/>
              </a:solidFill>
            </a:endParaRPr>
          </a:p>
        </p:txBody>
      </p:sp>
      <p:sp>
        <p:nvSpPr>
          <p:cNvPr id="3" name="2 Marcador de contenido"/>
          <p:cNvSpPr>
            <a:spLocks noGrp="1"/>
          </p:cNvSpPr>
          <p:nvPr>
            <p:ph sz="quarter" idx="1"/>
          </p:nvPr>
        </p:nvSpPr>
        <p:spPr>
          <a:xfrm>
            <a:off x="1187624" y="980728"/>
            <a:ext cx="7776864" cy="2819145"/>
          </a:xfrm>
        </p:spPr>
        <p:txBody>
          <a:bodyPr>
            <a:noAutofit/>
          </a:bodyPr>
          <a:lstStyle/>
          <a:p>
            <a:pPr marL="0" indent="0">
              <a:buNone/>
            </a:pPr>
            <a:r>
              <a:rPr lang="es-PE" sz="2800" dirty="0" smtClean="0">
                <a:solidFill>
                  <a:srgbClr val="FF6600"/>
                </a:solidFill>
              </a:rPr>
              <a:t>2. Si su iglesia no tiene un centro de poder,  </a:t>
            </a:r>
          </a:p>
          <a:p>
            <a:pPr marL="0" indent="0">
              <a:buNone/>
            </a:pPr>
            <a:r>
              <a:rPr lang="es-PE" sz="2800" dirty="0">
                <a:solidFill>
                  <a:srgbClr val="FF6600"/>
                </a:solidFill>
              </a:rPr>
              <a:t> </a:t>
            </a:r>
            <a:r>
              <a:rPr lang="es-PE" sz="2800" dirty="0" smtClean="0">
                <a:solidFill>
                  <a:srgbClr val="FF6600"/>
                </a:solidFill>
              </a:rPr>
              <a:t>  organícense como grupo y elabórenlo, pidiendo </a:t>
            </a:r>
          </a:p>
          <a:p>
            <a:pPr marL="0" indent="0">
              <a:buNone/>
            </a:pPr>
            <a:r>
              <a:rPr lang="es-PE" sz="2800" dirty="0">
                <a:solidFill>
                  <a:srgbClr val="FF6600"/>
                </a:solidFill>
              </a:rPr>
              <a:t> </a:t>
            </a:r>
            <a:r>
              <a:rPr lang="es-PE" sz="2800" dirty="0" smtClean="0">
                <a:solidFill>
                  <a:srgbClr val="FF6600"/>
                </a:solidFill>
              </a:rPr>
              <a:t>  apoyo a la iglesia. Si ya hubiera, enriquezca el </a:t>
            </a:r>
          </a:p>
          <a:p>
            <a:pPr marL="0" indent="0">
              <a:buNone/>
            </a:pPr>
            <a:r>
              <a:rPr lang="es-PE" sz="2800" dirty="0">
                <a:solidFill>
                  <a:srgbClr val="FF6600"/>
                </a:solidFill>
              </a:rPr>
              <a:t> </a:t>
            </a:r>
            <a:r>
              <a:rPr lang="es-PE" sz="2800" dirty="0" smtClean="0">
                <a:solidFill>
                  <a:srgbClr val="FF6600"/>
                </a:solidFill>
              </a:rPr>
              <a:t>  centro con algunos detalles adicionales. (Cuadros, </a:t>
            </a:r>
          </a:p>
          <a:p>
            <a:pPr marL="0" indent="0">
              <a:buNone/>
            </a:pPr>
            <a:r>
              <a:rPr lang="es-PE" sz="2800" dirty="0">
                <a:solidFill>
                  <a:srgbClr val="FF6600"/>
                </a:solidFill>
              </a:rPr>
              <a:t> </a:t>
            </a:r>
            <a:r>
              <a:rPr lang="es-PE" sz="2800" dirty="0" smtClean="0">
                <a:solidFill>
                  <a:srgbClr val="FF6600"/>
                </a:solidFill>
              </a:rPr>
              <a:t>  biblia, almohada, tarjetitas de oración).</a:t>
            </a:r>
          </a:p>
        </p:txBody>
      </p:sp>
      <p:pic>
        <p:nvPicPr>
          <p:cNvPr id="4" name="3 Imagen" descr="IMG_1631.JPG"/>
          <p:cNvPicPr>
            <a:picLocks noChangeAspect="1"/>
          </p:cNvPicPr>
          <p:nvPr/>
        </p:nvPicPr>
        <p:blipFill>
          <a:blip r:embed="rId3" cstate="print"/>
          <a:stretch>
            <a:fillRect/>
          </a:stretch>
        </p:blipFill>
        <p:spPr>
          <a:xfrm>
            <a:off x="1952181" y="4004410"/>
            <a:ext cx="2331787" cy="1747743"/>
          </a:xfrm>
          <a:prstGeom prst="rect">
            <a:avLst/>
          </a:prstGeom>
          <a:noFill/>
          <a:ln>
            <a:noFill/>
          </a:ln>
        </p:spPr>
      </p:pic>
      <p:pic>
        <p:nvPicPr>
          <p:cNvPr id="5" name="4 Imagen" descr="IMG_1631.JPG"/>
          <p:cNvPicPr>
            <a:picLocks noChangeAspect="1"/>
          </p:cNvPicPr>
          <p:nvPr/>
        </p:nvPicPr>
        <p:blipFill>
          <a:blip r:embed="rId4" cstate="print"/>
          <a:stretch>
            <a:fillRect/>
          </a:stretch>
        </p:blipFill>
        <p:spPr>
          <a:xfrm>
            <a:off x="5580112" y="4040458"/>
            <a:ext cx="2328392" cy="1794265"/>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133</TotalTime>
  <Words>681</Words>
  <Application>Microsoft Office PowerPoint</Application>
  <PresentationFormat>Presentación en pantalla (4:3)</PresentationFormat>
  <Paragraphs>78</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Origen</vt:lpstr>
      <vt:lpstr>BOSQUEJO: LECCIÓN DE ESCUELA SABATICA N° 2 CICLO DE APRENDIZAJE</vt:lpstr>
      <vt:lpstr>MOTIVA</vt:lpstr>
      <vt:lpstr>MOTIVA</vt:lpstr>
      <vt:lpstr>MOTIVA</vt:lpstr>
      <vt:lpstr>EXPLORA</vt:lpstr>
      <vt:lpstr>APLICA</vt:lpstr>
      <vt:lpstr>APLICA</vt:lpstr>
      <vt:lpstr>CREA</vt:lpstr>
      <vt:lpstr>CREA</vt:lpstr>
      <vt:lpstr>PIENSE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BOSQUEJO PRACTICO Y AMENO DE LA LECCION DE ESCUELA SABATICA N° 2 –III 2013</dc:title>
  <dc:creator>DENIX</dc:creator>
  <cp:lastModifiedBy>Elías Torres</cp:lastModifiedBy>
  <cp:revision>14</cp:revision>
  <dcterms:created xsi:type="dcterms:W3CDTF">2013-07-08T20:20:00Z</dcterms:created>
  <dcterms:modified xsi:type="dcterms:W3CDTF">2013-07-09T12:36:59Z</dcterms:modified>
</cp:coreProperties>
</file>