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724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411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05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096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235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98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438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738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566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52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052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E70AB-3233-4DCF-85F6-EE58646BA177}" type="datetimeFigureOut">
              <a:rPr lang="es-PE" smtClean="0"/>
              <a:t>06/03/2014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4A27-55BF-47D4-8156-70E096665F5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82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0" y="1493952"/>
            <a:ext cx="12191999" cy="11695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PE" sz="7000" b="1" dirty="0" smtClean="0">
                <a:ln/>
                <a:solidFill>
                  <a:srgbClr val="6633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gency FB" panose="020B0503020202020204" pitchFamily="34" charset="0"/>
              </a:rPr>
              <a:t>PLAN DE SEMANA SANTA 2014</a:t>
            </a:r>
            <a:endParaRPr lang="es-PE" sz="7000" b="1" dirty="0">
              <a:ln/>
              <a:solidFill>
                <a:srgbClr val="6633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2677042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4000" b="1" dirty="0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  <a:ea typeface="Calibri" panose="020F0502020204030204" pitchFamily="34" charset="0"/>
                <a:cs typeface="FuturaBT-Heavy"/>
              </a:rPr>
              <a:t>“CADA </a:t>
            </a:r>
            <a:r>
              <a:rPr lang="es-PE" sz="4000" b="1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  <a:ea typeface="Calibri" panose="020F0502020204030204" pitchFamily="34" charset="0"/>
                <a:cs typeface="FuturaBT-Heavy"/>
              </a:rPr>
              <a:t>GRUPO PEQUEÑO UN CENTRO DE </a:t>
            </a:r>
            <a:r>
              <a:rPr lang="es-PE" sz="4000" b="1" dirty="0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  <a:ea typeface="Calibri" panose="020F0502020204030204" pitchFamily="34" charset="0"/>
                <a:cs typeface="FuturaBT-Heavy"/>
              </a:rPr>
              <a:t>EVANGELISMO”</a:t>
            </a:r>
            <a:endParaRPr lang="es-PE" sz="4000" dirty="0">
              <a:solidFill>
                <a:schemeClr val="tx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7075" y="660861"/>
            <a:ext cx="10912700" cy="1291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PE" sz="3500" b="1" dirty="0">
                <a:solidFill>
                  <a:schemeClr val="accent2">
                    <a:lumMod val="75000"/>
                  </a:schemeClr>
                </a:solidFill>
                <a:latin typeface="FuturaBT-Heavy"/>
                <a:ea typeface="Calibri" panose="020F0502020204030204" pitchFamily="34" charset="0"/>
                <a:cs typeface="FuturaBT-Heavy"/>
              </a:rPr>
              <a:t>Caravana inauguración de los Centros </a:t>
            </a:r>
            <a:r>
              <a:rPr lang="es-PE" sz="3500" b="1" dirty="0" err="1" smtClean="0">
                <a:solidFill>
                  <a:schemeClr val="accent2">
                    <a:lumMod val="75000"/>
                  </a:schemeClr>
                </a:solidFill>
                <a:latin typeface="FuturaBT-Heavy"/>
                <a:ea typeface="Calibri" panose="020F0502020204030204" pitchFamily="34" charset="0"/>
                <a:cs typeface="FuturaBT-Heavy"/>
              </a:rPr>
              <a:t>Evangelísticos</a:t>
            </a:r>
            <a:r>
              <a:rPr lang="es-PE" sz="3500" b="1" dirty="0" smtClean="0">
                <a:solidFill>
                  <a:schemeClr val="accent2">
                    <a:lumMod val="75000"/>
                  </a:schemeClr>
                </a:solidFill>
                <a:latin typeface="FuturaBT-Heavy"/>
                <a:ea typeface="Calibri" panose="020F0502020204030204" pitchFamily="34" charset="0"/>
                <a:cs typeface="FuturaBT-Heavy"/>
              </a:rPr>
              <a:t> </a:t>
            </a:r>
            <a:r>
              <a:rPr lang="es-PE" sz="3500" b="1" dirty="0">
                <a:solidFill>
                  <a:schemeClr val="accent2">
                    <a:lumMod val="75000"/>
                  </a:schemeClr>
                </a:solidFill>
                <a:latin typeface="FuturaBT-Heavy"/>
                <a:ea typeface="Calibri" panose="020F0502020204030204" pitchFamily="34" charset="0"/>
                <a:cs typeface="FuturaBT-Heavy"/>
              </a:rPr>
              <a:t>de Semana Santa</a:t>
            </a:r>
            <a:endParaRPr lang="es-PE" sz="35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77347" y="2360676"/>
            <a:ext cx="1052554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es-PE" sz="35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FuturaBT-Heavy"/>
              </a:rPr>
              <a:t>Objetivo</a:t>
            </a:r>
            <a:r>
              <a:rPr lang="es-PE" sz="35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FuturaBT-Heavy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s-PE" sz="35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Movilizar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a la Iglesia en la participación de cada GP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	como  Centros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de Evangelismo de Semana Santa.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PE" sz="3500" i="1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322254"/>
            <a:ext cx="10745272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 startAt="2"/>
            </a:pPr>
            <a:r>
              <a:rPr lang="es-PE" sz="35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FuturaBT-Heavy"/>
              </a:rPr>
              <a:t>Estrategias:</a:t>
            </a:r>
            <a:endParaRPr lang="es-PE" sz="35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	Realizar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un Lanzamiento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de impacto para Semana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Santa basado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en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Grupos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Pequeños en cada iglesia o distrito </a:t>
            </a:r>
            <a:r>
              <a:rPr lang="es-PE" sz="3500" b="1" dirty="0" err="1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mosionero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 </a:t>
            </a:r>
            <a:endParaRPr lang="es-PE" sz="3500" b="1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FuturaLT-Book"/>
              </a:rPr>
              <a:t> Realizar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hasta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el sábado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29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marzo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el compromiso Misionero en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las iglesias,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para saber cuántos Grupos Pequeños estarán trabajando en un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Centro </a:t>
            </a:r>
            <a:r>
              <a:rPr lang="es-PE" sz="3500" b="1" dirty="0" err="1">
                <a:solidFill>
                  <a:schemeClr val="accent5">
                    <a:lumMod val="50000"/>
                  </a:schemeClr>
                </a:solidFill>
              </a:rPr>
              <a:t>Evangelístico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 de Semana Santa.</a:t>
            </a: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451207"/>
            <a:ext cx="10745272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lvl="1" indent="-444500">
              <a:buFont typeface="+mj-lt"/>
              <a:buAutoNum type="arabicPeriod" startAt="3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Cada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Grupo Pequeño es un Centro </a:t>
            </a:r>
            <a:r>
              <a:rPr lang="es-PE" sz="3500" b="1" dirty="0" err="1" smtClean="0">
                <a:solidFill>
                  <a:schemeClr val="accent5">
                    <a:lumMod val="50000"/>
                  </a:schemeClr>
                </a:solidFill>
              </a:rPr>
              <a:t>Evangelístico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de Semana Santa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901700" lvl="1" indent="-444500" algn="just">
              <a:buFont typeface="+mj-lt"/>
              <a:buAutoNum type="arabicPeriod" startAt="3"/>
            </a:pP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La Caravana de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inauguración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de los Centros </a:t>
            </a:r>
            <a:r>
              <a:rPr lang="es-PE" sz="3500" b="1" dirty="0" err="1">
                <a:solidFill>
                  <a:schemeClr val="accent5">
                    <a:lumMod val="50000"/>
                  </a:schemeClr>
                </a:solidFill>
              </a:rPr>
              <a:t>Evangelísticos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 de Semana Santa (CESS) será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a partir del 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30 de marzo al 5 de Abril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901700" lvl="1" indent="-444500" algn="just">
              <a:buFont typeface="+mj-lt"/>
              <a:buAutoNum type="arabicPeriod" startAt="3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En las Inauguraciones  de los CESS se 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realizará </a:t>
            </a: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un programa especial (se los visitará y se hará una oración de consagración donde se 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estará predicará</a:t>
            </a: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0150" lvl="1" indent="-742950">
              <a:buFont typeface="+mj-lt"/>
              <a:buAutoNum type="arabicPeriod" startAt="3"/>
            </a:pPr>
            <a:endParaRPr lang="es-PE" sz="3500" dirty="0">
              <a:solidFill>
                <a:srgbClr val="663300"/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rgbClr val="663300"/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451207"/>
            <a:ext cx="10745272" cy="7301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tabLst>
                <a:tab pos="1438275" algn="l"/>
              </a:tabLst>
            </a:pPr>
            <a:r>
              <a:rPr lang="es-PE" sz="3600" dirty="0">
                <a:solidFill>
                  <a:srgbClr val="663300"/>
                </a:solidFill>
              </a:rPr>
              <a:t>	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durante </a:t>
            </a: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las noches de 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evangelismo de Semana 	Santa.</a:t>
            </a:r>
          </a:p>
          <a:p>
            <a:pPr marL="1428750" lvl="2" indent="-514350" algn="just">
              <a:buFont typeface="+mj-lt"/>
              <a:buAutoNum type="arabicPeriod" startAt="6"/>
              <a:tabLst>
                <a:tab pos="1882775" algn="l"/>
              </a:tabLst>
            </a:pP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Se colocará el Afiche del Centro </a:t>
            </a:r>
            <a:r>
              <a:rPr lang="es-PE" sz="3500" b="1" dirty="0" err="1">
                <a:solidFill>
                  <a:schemeClr val="accent5">
                    <a:lumMod val="50000"/>
                  </a:schemeClr>
                </a:solidFill>
              </a:rPr>
              <a:t>Evangelístico</a:t>
            </a:r>
            <a:r>
              <a:rPr lang="es-PE" sz="3500" b="1" dirty="0">
                <a:solidFill>
                  <a:schemeClr val="accent5">
                    <a:lumMod val="50000"/>
                  </a:schemeClr>
                </a:solidFill>
              </a:rPr>
              <a:t> de Semana Santa en el hogar donde estaremos realizando nuestro 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evangelismo.</a:t>
            </a:r>
          </a:p>
          <a:p>
            <a:pPr lvl="2" algn="just">
              <a:tabLst>
                <a:tab pos="1882775" algn="l"/>
              </a:tabLst>
            </a:pPr>
            <a:endParaRPr lang="es-PE" sz="35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 indent="-914400" algn="just">
              <a:tabLst>
                <a:tab pos="1882775" algn="l"/>
              </a:tabLst>
            </a:pPr>
            <a:r>
              <a:rPr lang="es-PE" sz="35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Materiales </a:t>
            </a:r>
          </a:p>
          <a:p>
            <a:pPr lvl="4" indent="-914400" algn="just">
              <a:buFont typeface="+mj-lt"/>
              <a:buAutoNum type="arabicPeriod"/>
              <a:tabLst>
                <a:tab pos="1882775" algn="l"/>
              </a:tabLst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Hoja de compromiso. </a:t>
            </a: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 algn="just">
              <a:tabLst>
                <a:tab pos="1882775" algn="l"/>
              </a:tabLst>
            </a:pPr>
            <a:endParaRPr lang="es-PE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0150" lvl="1" indent="-742950" algn="just">
              <a:buFont typeface="+mj-lt"/>
              <a:buAutoNum type="arabicPeriod" startAt="3"/>
            </a:pPr>
            <a:endParaRPr lang="es-PE" sz="3500" dirty="0">
              <a:solidFill>
                <a:srgbClr val="663300"/>
              </a:solidFill>
            </a:endParaRPr>
          </a:p>
          <a:p>
            <a:pPr marL="1200150" lvl="1" indent="-742950">
              <a:buFont typeface="+mj-lt"/>
              <a:buAutoNum type="arabicPeriod" startAt="3"/>
            </a:pPr>
            <a:endParaRPr lang="es-PE" sz="3500" dirty="0">
              <a:solidFill>
                <a:srgbClr val="663300"/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rgbClr val="663300"/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545336"/>
            <a:ext cx="10745272" cy="7394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2512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Hoja de control SS. </a:t>
            </a:r>
          </a:p>
          <a:p>
            <a:pPr marL="1052512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Tener la lista de los candidatos para el bautismo seleccionado (Lista: A, B, C). </a:t>
            </a:r>
          </a:p>
          <a:p>
            <a:pPr marL="1052512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Tener la lista de los </a:t>
            </a:r>
            <a:r>
              <a:rPr lang="es-PE" sz="3500" b="1" dirty="0" err="1" smtClean="0">
                <a:solidFill>
                  <a:schemeClr val="accent5">
                    <a:lumMod val="50000"/>
                  </a:schemeClr>
                </a:solidFill>
              </a:rPr>
              <a:t>GPs</a:t>
            </a:r>
            <a:r>
              <a:rPr lang="es-PE" sz="3500" b="1" dirty="0" smtClean="0">
                <a:solidFill>
                  <a:schemeClr val="accent5">
                    <a:lumMod val="50000"/>
                  </a:schemeClr>
                </a:solidFill>
              </a:rPr>
              <a:t> que trabajarán durante la semana. </a:t>
            </a:r>
          </a:p>
          <a:p>
            <a:pPr marL="1076325" lvl="2" indent="-538163">
              <a:buFont typeface="+mj-lt"/>
              <a:buAutoNum type="arabicPeriod" startAt="5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Afiche del Centro </a:t>
            </a:r>
            <a:r>
              <a:rPr lang="es-PE" sz="3600" b="1" dirty="0" err="1">
                <a:solidFill>
                  <a:schemeClr val="accent5">
                    <a:lumMod val="50000"/>
                  </a:schemeClr>
                </a:solidFill>
              </a:rPr>
              <a:t>Evangelístico</a:t>
            </a: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 Semana Santa.</a:t>
            </a:r>
          </a:p>
          <a:p>
            <a:pPr marL="1076325" lvl="2" indent="-538163">
              <a:buFont typeface="+mj-lt"/>
              <a:buAutoNum type="arabicPeriod" startAt="5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Sermones para los 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CESS</a:t>
            </a:r>
            <a:endParaRPr lang="es-PE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052512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endParaRPr lang="es-PE" sz="35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38162" lvl="0" algn="just">
              <a:lnSpc>
                <a:spcPct val="115000"/>
              </a:lnSpc>
              <a:spcAft>
                <a:spcPts val="0"/>
              </a:spcAft>
            </a:pPr>
            <a:endParaRPr lang="es-PE" sz="35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545336"/>
            <a:ext cx="10745272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7350" lvl="2" indent="-742950">
              <a:buFont typeface="+mj-lt"/>
              <a:buAutoNum type="arabicPeriod" startAt="7"/>
            </a:pP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Folleto </a:t>
            </a: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de contacto de Semana </a:t>
            </a:r>
            <a:r>
              <a:rPr lang="es-PE" sz="3600" b="1" dirty="0" smtClean="0">
                <a:solidFill>
                  <a:schemeClr val="accent5">
                    <a:lumMod val="50000"/>
                  </a:schemeClr>
                </a:solidFill>
              </a:rPr>
              <a:t>Santa. </a:t>
            </a:r>
          </a:p>
          <a:p>
            <a:pPr lvl="2"/>
            <a:endParaRPr lang="es-PE" sz="36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PE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Responsables:</a:t>
            </a:r>
            <a:endParaRPr lang="es-PE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Pastor</a:t>
            </a:r>
          </a:p>
          <a:p>
            <a:pPr marL="1485900" lvl="2" indent="-571500">
              <a:buFont typeface="Wingdings" panose="05000000000000000000" pitchFamily="2" charset="2"/>
              <a:buChar char="ü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Ancianos  </a:t>
            </a:r>
            <a:endParaRPr lang="es-PE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Directiva de Ministerios Personales.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PE" sz="3600" b="1" dirty="0">
                <a:solidFill>
                  <a:schemeClr val="accent5">
                    <a:lumMod val="50000"/>
                  </a:schemeClr>
                </a:solidFill>
              </a:rPr>
              <a:t>Líderes de Grupos Pequeños.</a:t>
            </a:r>
          </a:p>
          <a:p>
            <a:pPr lvl="2"/>
            <a:endParaRPr lang="es-PE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38162" lvl="0" algn="just">
              <a:lnSpc>
                <a:spcPct val="115000"/>
              </a:lnSpc>
              <a:spcAft>
                <a:spcPts val="0"/>
              </a:spcAft>
            </a:pPr>
            <a:endParaRPr lang="es-PE" sz="35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545336"/>
            <a:ext cx="10745272" cy="195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07075" y="432262"/>
            <a:ext cx="109127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PE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BT-Heavy"/>
                <a:ea typeface="Calibri" panose="020F0502020204030204" pitchFamily="34" charset="0"/>
                <a:cs typeface="Times New Roman" panose="02020603050405020304" pitchFamily="18" charset="0"/>
              </a:rPr>
              <a:t>METAS</a:t>
            </a:r>
            <a:endParaRPr lang="es-PE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7320"/>
              </p:ext>
            </p:extLst>
          </p:nvPr>
        </p:nvGraphicFramePr>
        <p:xfrm>
          <a:off x="1356752" y="1340887"/>
          <a:ext cx="9185741" cy="31972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06107"/>
                <a:gridCol w="1040471"/>
                <a:gridCol w="1039250"/>
                <a:gridCol w="1040471"/>
                <a:gridCol w="1039250"/>
                <a:gridCol w="1040471"/>
                <a:gridCol w="1039250"/>
                <a:gridCol w="1040471"/>
              </a:tblGrid>
              <a:tr h="505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Campos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APCS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MAC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MPS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MLT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MOP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MSOP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TOTAL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Centros de Evangelismo SS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 </a:t>
                      </a:r>
                      <a:endParaRPr lang="es-ES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 1,200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1,200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1,300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5,700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Grupos Pequeños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1,300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1,100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1,200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1,500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1,200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7,300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Bautismo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1,000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6,000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97229" y="545336"/>
            <a:ext cx="10745272" cy="195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lvl="0" indent="-363538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FuturaLT-Book"/>
            </a:endParaRPr>
          </a:p>
          <a:p>
            <a:pPr marL="514350" lvl="0" indent="-15081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s-PE" sz="3500" dirty="0">
              <a:solidFill>
                <a:srgbClr val="6633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07075" y="432262"/>
            <a:ext cx="109127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PE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BT-Heavy"/>
                <a:ea typeface="Calibri" panose="020F0502020204030204" pitchFamily="34" charset="0"/>
                <a:cs typeface="Times New Roman" panose="02020603050405020304" pitchFamily="18" charset="0"/>
              </a:rPr>
              <a:t>EVALUACIÓN</a:t>
            </a:r>
            <a:endParaRPr lang="es-PE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20" y="1392717"/>
            <a:ext cx="9029104" cy="308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1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198</Words>
  <Application>Microsoft Office PowerPoint</Application>
  <PresentationFormat>Personalizado</PresentationFormat>
  <Paragraphs>95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Lu-home</dc:creator>
  <cp:lastModifiedBy>Elías Torres</cp:lastModifiedBy>
  <cp:revision>52</cp:revision>
  <dcterms:created xsi:type="dcterms:W3CDTF">2014-03-04T15:39:05Z</dcterms:created>
  <dcterms:modified xsi:type="dcterms:W3CDTF">2014-03-06T15:32:01Z</dcterms:modified>
</cp:coreProperties>
</file>