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4" r:id="rId3"/>
    <p:sldId id="267" r:id="rId4"/>
    <p:sldId id="268" r:id="rId5"/>
    <p:sldId id="257" r:id="rId6"/>
    <p:sldId id="281" r:id="rId7"/>
    <p:sldId id="280" r:id="rId8"/>
    <p:sldId id="282" r:id="rId9"/>
    <p:sldId id="283" r:id="rId10"/>
    <p:sldId id="275" r:id="rId11"/>
    <p:sldId id="266" r:id="rId12"/>
    <p:sldId id="276" r:id="rId13"/>
    <p:sldId id="277" r:id="rId14"/>
    <p:sldId id="258" r:id="rId15"/>
    <p:sldId id="259" r:id="rId16"/>
    <p:sldId id="278" r:id="rId17"/>
    <p:sldId id="260" r:id="rId18"/>
    <p:sldId id="261" r:id="rId19"/>
    <p:sldId id="262" r:id="rId20"/>
    <p:sldId id="265" r:id="rId21"/>
    <p:sldId id="269" r:id="rId22"/>
    <p:sldId id="270" r:id="rId23"/>
    <p:sldId id="271" r:id="rId24"/>
    <p:sldId id="284" r:id="rId25"/>
    <p:sldId id="285" r:id="rId26"/>
    <p:sldId id="272" r:id="rId27"/>
    <p:sldId id="279" r:id="rId28"/>
    <p:sldId id="287" r:id="rId29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C6F9-EC4B-415F-A0CA-EF825ED68FDD}" type="datetimeFigureOut">
              <a:rPr lang="es-PE" smtClean="0"/>
              <a:t>14/08/2014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DD79-53F3-455D-9F67-37714B3F2914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C6F9-EC4B-415F-A0CA-EF825ED68FDD}" type="datetimeFigureOut">
              <a:rPr lang="es-PE" smtClean="0"/>
              <a:t>14/08/2014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DD79-53F3-455D-9F67-37714B3F2914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C6F9-EC4B-415F-A0CA-EF825ED68FDD}" type="datetimeFigureOut">
              <a:rPr lang="es-PE" smtClean="0"/>
              <a:t>14/08/2014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DD79-53F3-455D-9F67-37714B3F2914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C6F9-EC4B-415F-A0CA-EF825ED68FDD}" type="datetimeFigureOut">
              <a:rPr lang="es-PE" smtClean="0"/>
              <a:t>14/08/2014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DD79-53F3-455D-9F67-37714B3F2914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C6F9-EC4B-415F-A0CA-EF825ED68FDD}" type="datetimeFigureOut">
              <a:rPr lang="es-PE" smtClean="0"/>
              <a:t>14/08/2014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DD79-53F3-455D-9F67-37714B3F2914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C6F9-EC4B-415F-A0CA-EF825ED68FDD}" type="datetimeFigureOut">
              <a:rPr lang="es-PE" smtClean="0"/>
              <a:t>14/08/2014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DD79-53F3-455D-9F67-37714B3F2914}" type="slidenum">
              <a:rPr lang="es-PE" smtClean="0"/>
              <a:t>‹Nº›</a:t>
            </a:fld>
            <a:endParaRPr lang="es-P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C6F9-EC4B-415F-A0CA-EF825ED68FDD}" type="datetimeFigureOut">
              <a:rPr lang="es-PE" smtClean="0"/>
              <a:t>14/08/2014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DD79-53F3-455D-9F67-37714B3F2914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C6F9-EC4B-415F-A0CA-EF825ED68FDD}" type="datetimeFigureOut">
              <a:rPr lang="es-PE" smtClean="0"/>
              <a:t>14/08/2014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DD79-53F3-455D-9F67-37714B3F2914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C6F9-EC4B-415F-A0CA-EF825ED68FDD}" type="datetimeFigureOut">
              <a:rPr lang="es-PE" smtClean="0"/>
              <a:t>14/08/2014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DD79-53F3-455D-9F67-37714B3F2914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C6F9-EC4B-415F-A0CA-EF825ED68FDD}" type="datetimeFigureOut">
              <a:rPr lang="es-PE" smtClean="0"/>
              <a:t>14/08/2014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FFDD79-53F3-455D-9F67-37714B3F2914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C6F9-EC4B-415F-A0CA-EF825ED68FDD}" type="datetimeFigureOut">
              <a:rPr lang="es-PE" smtClean="0"/>
              <a:t>14/08/2014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DD79-53F3-455D-9F67-37714B3F2914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FAEC6F9-EC4B-415F-A0CA-EF825ED68FDD}" type="datetimeFigureOut">
              <a:rPr lang="es-PE" smtClean="0"/>
              <a:t>14/08/2014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9FFDD79-53F3-455D-9F67-37714B3F2914}" type="slidenum">
              <a:rPr lang="es-PE" smtClean="0"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bymy.files.wordpress.com/2009/01/triangulo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bymy.files.wordpress.com/2009/01/triangulo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ctrTitle"/>
          </p:nvPr>
        </p:nvSpPr>
        <p:spPr>
          <a:xfrm>
            <a:off x="0" y="3573016"/>
            <a:ext cx="6588224" cy="1301698"/>
          </a:xfrm>
        </p:spPr>
        <p:txBody>
          <a:bodyPr/>
          <a:lstStyle/>
          <a:p>
            <a:pPr algn="ctr"/>
            <a:r>
              <a:rPr lang="es-PE" sz="2800" dirty="0" smtClean="0">
                <a:latin typeface="Arial Rounded MT Bold" panose="020F0704030504030204" pitchFamily="34" charset="0"/>
              </a:rPr>
              <a:t>EVANGELISMO A TRAVÉS DE LOS </a:t>
            </a:r>
            <a:br>
              <a:rPr lang="es-PE" sz="2800" dirty="0" smtClean="0">
                <a:latin typeface="Arial Rounded MT Bold" panose="020F0704030504030204" pitchFamily="34" charset="0"/>
              </a:rPr>
            </a:br>
            <a:r>
              <a:rPr lang="es-PE" sz="2800" dirty="0" smtClean="0">
                <a:latin typeface="Arial Rounded MT Bold" panose="020F0704030504030204" pitchFamily="34" charset="0"/>
              </a:rPr>
              <a:t>GRUPOS PEQUEÑOS</a:t>
            </a:r>
            <a:endParaRPr lang="es-PE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5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639075"/>
            <a:ext cx="7520940" cy="3579849"/>
          </a:xfrm>
        </p:spPr>
        <p:txBody>
          <a:bodyPr>
            <a:normAutofit/>
          </a:bodyPr>
          <a:lstStyle/>
          <a:p>
            <a:r>
              <a:rPr lang="es-PE" sz="2400" dirty="0" smtClean="0"/>
              <a:t>Los Grupos Pequeños son la base de la movilización de la iglesia, que es conocida como los frentes misioneros.</a:t>
            </a:r>
          </a:p>
          <a:p>
            <a:r>
              <a:rPr lang="es-PE" sz="2400" dirty="0" smtClean="0"/>
              <a:t>1.  Parejas Misioneras</a:t>
            </a:r>
          </a:p>
          <a:p>
            <a:r>
              <a:rPr lang="es-PE" sz="2400" dirty="0" smtClean="0"/>
              <a:t>2.  Clases bíblicas</a:t>
            </a:r>
          </a:p>
          <a:p>
            <a:r>
              <a:rPr lang="es-PE" sz="2400" dirty="0" smtClean="0"/>
              <a:t>3.  </a:t>
            </a:r>
            <a:r>
              <a:rPr lang="es-PE" sz="2400" b="1" dirty="0" smtClean="0"/>
              <a:t>Evangelismo de cosecha</a:t>
            </a:r>
          </a:p>
          <a:p>
            <a:r>
              <a:rPr lang="es-PE" sz="2400" dirty="0" smtClean="0"/>
              <a:t>4.  Ministerio de Oración I.</a:t>
            </a:r>
          </a:p>
          <a:p>
            <a:r>
              <a:rPr lang="es-PE" sz="2400" dirty="0" smtClean="0"/>
              <a:t>5.  Ministerio de recepción 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40447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1052736"/>
            <a:ext cx="6568782" cy="548640"/>
          </a:xfrm>
        </p:spPr>
        <p:txBody>
          <a:bodyPr>
            <a:normAutofit/>
          </a:bodyPr>
          <a:lstStyle/>
          <a:p>
            <a:r>
              <a:rPr lang="es-PE" dirty="0" smtClean="0"/>
              <a:t>Dimensiones claves de un GP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11530" y="2096275"/>
            <a:ext cx="7520940" cy="3579849"/>
          </a:xfrm>
        </p:spPr>
        <p:txBody>
          <a:bodyPr>
            <a:normAutofit/>
          </a:bodyPr>
          <a:lstStyle/>
          <a:p>
            <a:r>
              <a:rPr lang="es-PE" sz="2600" dirty="0" smtClean="0"/>
              <a:t>Arriba: relación con Dios (crecimiento personal)</a:t>
            </a:r>
          </a:p>
          <a:p>
            <a:r>
              <a:rPr lang="es-PE" sz="2600" dirty="0" smtClean="0"/>
              <a:t>Adentro: comunión con los miembros (relacionamiento)</a:t>
            </a:r>
          </a:p>
          <a:p>
            <a:r>
              <a:rPr lang="es-PE" sz="2600" dirty="0" smtClean="0"/>
              <a:t>Afuera: énfasis en la misión (evangelismo)</a:t>
            </a:r>
          </a:p>
          <a:p>
            <a:r>
              <a:rPr lang="es-PE" sz="2600" dirty="0" smtClean="0"/>
              <a:t>Adelante: multiplicación de los GP a través del discipulado</a:t>
            </a:r>
            <a:endParaRPr lang="es-PE" sz="2600" dirty="0"/>
          </a:p>
        </p:txBody>
      </p:sp>
      <p:pic>
        <p:nvPicPr>
          <p:cNvPr id="4" name="Picture 6" descr="Ver imagen en tamaño complet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9811" y="5013176"/>
            <a:ext cx="2002544" cy="1582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1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4024" y="980728"/>
            <a:ext cx="6552728" cy="548640"/>
          </a:xfrm>
        </p:spPr>
        <p:txBody>
          <a:bodyPr>
            <a:normAutofit/>
          </a:bodyPr>
          <a:lstStyle/>
          <a:p>
            <a:r>
              <a:rPr lang="es-PE" dirty="0" smtClean="0"/>
              <a:t>Dimensiones claves de un GP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988840"/>
            <a:ext cx="7344816" cy="4525963"/>
          </a:xfrm>
        </p:spPr>
        <p:txBody>
          <a:bodyPr>
            <a:normAutofit/>
          </a:bodyPr>
          <a:lstStyle/>
          <a:p>
            <a:endParaRPr lang="es-PE" dirty="0" smtClean="0"/>
          </a:p>
          <a:p>
            <a:endParaRPr lang="es-PE" dirty="0"/>
          </a:p>
          <a:p>
            <a:endParaRPr lang="es-PE" dirty="0" smtClean="0"/>
          </a:p>
          <a:p>
            <a:r>
              <a:rPr lang="es-PE" dirty="0"/>
              <a:t>C</a:t>
            </a:r>
            <a:r>
              <a:rPr lang="es-PE" dirty="0" smtClean="0"/>
              <a:t>recimiento personal                                                          Relacionamiento</a:t>
            </a:r>
          </a:p>
          <a:p>
            <a:endParaRPr lang="es-PE" dirty="0" smtClean="0"/>
          </a:p>
          <a:p>
            <a:endParaRPr lang="es-PE" dirty="0"/>
          </a:p>
          <a:p>
            <a:endParaRPr lang="es-PE" dirty="0" smtClean="0"/>
          </a:p>
          <a:p>
            <a:endParaRPr lang="es-PE" dirty="0"/>
          </a:p>
          <a:p>
            <a:r>
              <a:rPr lang="es-PE" dirty="0" smtClean="0"/>
              <a:t>                                 </a:t>
            </a:r>
          </a:p>
          <a:p>
            <a:r>
              <a:rPr lang="es-PE" dirty="0"/>
              <a:t> </a:t>
            </a:r>
            <a:r>
              <a:rPr lang="es-PE" dirty="0" smtClean="0"/>
              <a:t>                                                           Evangelismo</a:t>
            </a:r>
          </a:p>
        </p:txBody>
      </p:sp>
      <p:pic>
        <p:nvPicPr>
          <p:cNvPr id="4" name="Picture 6" descr="Ver imagen en tamaño complet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096754"/>
            <a:ext cx="2664296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31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5556" y="315468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Resultado: multiplicación de los GP a través del discipulado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endParaRPr lang="es-PE" dirty="0" smtClean="0"/>
          </a:p>
          <a:p>
            <a:endParaRPr lang="es-PE" dirty="0"/>
          </a:p>
          <a:p>
            <a:endParaRPr lang="es-PE" dirty="0" smtClean="0"/>
          </a:p>
          <a:p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4713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1196752"/>
            <a:ext cx="6768752" cy="548640"/>
          </a:xfrm>
        </p:spPr>
        <p:txBody>
          <a:bodyPr/>
          <a:lstStyle/>
          <a:p>
            <a:r>
              <a:rPr lang="es-PE" dirty="0" smtClean="0"/>
              <a:t>Dos tipos de evangelismo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420888"/>
            <a:ext cx="7520940" cy="2226007"/>
          </a:xfrm>
        </p:spPr>
        <p:txBody>
          <a:bodyPr>
            <a:normAutofit/>
          </a:bodyPr>
          <a:lstStyle/>
          <a:p>
            <a:r>
              <a:rPr lang="es-PE" sz="2800" dirty="0" smtClean="0"/>
              <a:t>El evangelismo en las casas (GP)</a:t>
            </a:r>
          </a:p>
          <a:p>
            <a:r>
              <a:rPr lang="es-PE" sz="2800" dirty="0" smtClean="0"/>
              <a:t>El evangelismo público (general)</a:t>
            </a:r>
          </a:p>
          <a:p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7025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2" y="1844824"/>
            <a:ext cx="6856615" cy="3579849"/>
          </a:xfrm>
        </p:spPr>
        <p:txBody>
          <a:bodyPr>
            <a:normAutofit/>
          </a:bodyPr>
          <a:lstStyle/>
          <a:p>
            <a:r>
              <a:rPr lang="es-PE" sz="2800" dirty="0" smtClean="0"/>
              <a:t>Evangelismo en la casa:</a:t>
            </a:r>
          </a:p>
          <a:p>
            <a:r>
              <a:rPr lang="es-PE" sz="2800" dirty="0" smtClean="0"/>
              <a:t>Cuando los integrantes de un GP traen a la casa de reunión, a sus interesados</a:t>
            </a:r>
            <a:r>
              <a:rPr lang="es-PE" sz="2800" dirty="0"/>
              <a:t> </a:t>
            </a:r>
            <a:r>
              <a:rPr lang="es-PE" sz="2800" dirty="0" smtClean="0"/>
              <a:t>o estudiantes de la Biblia.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39314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2852936"/>
            <a:ext cx="6336704" cy="3579849"/>
          </a:xfrm>
        </p:spPr>
        <p:txBody>
          <a:bodyPr/>
          <a:lstStyle/>
          <a:p>
            <a:r>
              <a:rPr lang="es-PE" sz="2800" dirty="0" smtClean="0"/>
              <a:t>El bautismo es de manera natural.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519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639075"/>
            <a:ext cx="7520940" cy="3579849"/>
          </a:xfrm>
        </p:spPr>
        <p:txBody>
          <a:bodyPr>
            <a:normAutofit/>
          </a:bodyPr>
          <a:lstStyle/>
          <a:p>
            <a:r>
              <a:rPr lang="es-PE" sz="2800" dirty="0" smtClean="0"/>
              <a:t>Evangelismo público:</a:t>
            </a:r>
          </a:p>
          <a:p>
            <a:r>
              <a:rPr lang="es-PE" sz="2800" dirty="0" smtClean="0"/>
              <a:t>Cuando traen a sus estudiantes de la Biblia o interesados un impacto evangelistico de cosecha.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23405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1159001"/>
            <a:ext cx="6331494" cy="548640"/>
          </a:xfrm>
        </p:spPr>
        <p:txBody>
          <a:bodyPr/>
          <a:lstStyle/>
          <a:p>
            <a:r>
              <a:rPr lang="es-PE" dirty="0" smtClean="0"/>
              <a:t>Evitemos la apostasía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2492896"/>
            <a:ext cx="7520940" cy="3579849"/>
          </a:xfrm>
        </p:spPr>
        <p:txBody>
          <a:bodyPr>
            <a:normAutofit/>
          </a:bodyPr>
          <a:lstStyle/>
          <a:p>
            <a:r>
              <a:rPr lang="es-PE" sz="2400" dirty="0" smtClean="0"/>
              <a:t>Tengan en cuenta:</a:t>
            </a:r>
          </a:p>
          <a:p>
            <a:r>
              <a:rPr lang="es-PE" sz="2400" dirty="0"/>
              <a:t>Los GP no es un método, hasta concluir el </a:t>
            </a:r>
            <a:r>
              <a:rPr lang="es-PE" sz="2400" dirty="0" smtClean="0"/>
              <a:t>evangelismo.</a:t>
            </a:r>
          </a:p>
          <a:p>
            <a:r>
              <a:rPr lang="es-PE" sz="2400" dirty="0" smtClean="0"/>
              <a:t>Este es un problema, cuando se le utiliza solamente como una estrategia.</a:t>
            </a:r>
          </a:p>
          <a:p>
            <a:r>
              <a:rPr lang="es-PE" sz="2400" dirty="0" smtClean="0"/>
              <a:t>Naturalmente estos GP son temporales. </a:t>
            </a:r>
          </a:p>
          <a:p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5493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639075"/>
            <a:ext cx="7520940" cy="1717917"/>
          </a:xfrm>
        </p:spPr>
        <p:txBody>
          <a:bodyPr/>
          <a:lstStyle/>
          <a:p>
            <a:r>
              <a:rPr lang="es-PE" sz="2800" dirty="0" smtClean="0"/>
              <a:t>Luego de los grandes bautismos </a:t>
            </a:r>
            <a:r>
              <a:rPr lang="es-PE" sz="2800" dirty="0"/>
              <a:t>del evangelismo </a:t>
            </a:r>
            <a:r>
              <a:rPr lang="es-PE" sz="2800" dirty="0" smtClean="0"/>
              <a:t>de cosecha deben ser </a:t>
            </a:r>
            <a:r>
              <a:rPr lang="es-PE" sz="2800" dirty="0"/>
              <a:t>integrados a los GP.</a:t>
            </a:r>
          </a:p>
          <a:p>
            <a:endParaRPr lang="es-PE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251182" y="3140968"/>
            <a:ext cx="7520940" cy="210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400" smtClean="0"/>
              <a:t>Uno de los objetivos ha de ser que después de la cosecha, haya nuevos GP.</a:t>
            </a:r>
          </a:p>
          <a:p>
            <a:endParaRPr lang="es-PE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259632" y="4077072"/>
            <a:ext cx="7632848" cy="1995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400" smtClean="0"/>
              <a:t>El consejo es que el evangelismo de cosecha, debe de ser  trimestral (cada tres meses) o semestral (cada 06 meses).</a:t>
            </a:r>
          </a:p>
          <a:p>
            <a:endParaRPr lang="es-PE" sz="2400" smtClean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621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420888"/>
            <a:ext cx="7736964" cy="1608292"/>
          </a:xfrm>
        </p:spPr>
        <p:txBody>
          <a:bodyPr>
            <a:noAutofit/>
          </a:bodyPr>
          <a:lstStyle/>
          <a:p>
            <a:r>
              <a:rPr lang="es-PE" sz="2600" dirty="0" smtClean="0"/>
              <a:t>    Los GP no son grupos de personas de manera independiente.  Pertenecen a una red, y esta red es parte de una estructura.</a:t>
            </a:r>
          </a:p>
          <a:p>
            <a:r>
              <a:rPr lang="es-PE" sz="2600" dirty="0" smtClean="0"/>
              <a:t>    Es necesario fortalecer la estructura de una iglesia en GP. </a:t>
            </a:r>
            <a:endParaRPr lang="es-PE" sz="2600" dirty="0"/>
          </a:p>
        </p:txBody>
      </p:sp>
    </p:spTree>
    <p:extLst>
      <p:ext uri="{BB962C8B-B14F-4D97-AF65-F5344CB8AC3E}">
        <p14:creationId xmlns:p14="http://schemas.microsoft.com/office/powerpoint/2010/main" val="12061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3454" y="1260160"/>
            <a:ext cx="6197312" cy="548640"/>
          </a:xfrm>
        </p:spPr>
        <p:txBody>
          <a:bodyPr/>
          <a:lstStyle/>
          <a:p>
            <a:r>
              <a:rPr lang="es-PE" dirty="0" smtClean="0"/>
              <a:t>Evitando la apostasía 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3068960"/>
            <a:ext cx="7520940" cy="3579849"/>
          </a:xfrm>
        </p:spPr>
        <p:txBody>
          <a:bodyPr>
            <a:normAutofit/>
          </a:bodyPr>
          <a:lstStyle/>
          <a:p>
            <a:r>
              <a:rPr lang="es-PE" sz="2400" dirty="0"/>
              <a:t>Un nuevo converso necesita </a:t>
            </a:r>
            <a:r>
              <a:rPr lang="es-PE" sz="2400" dirty="0" smtClean="0"/>
              <a:t>por lo menos, 07 amigos.  Y eso es en un GP.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42839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520940" cy="548640"/>
          </a:xfrm>
        </p:spPr>
        <p:txBody>
          <a:bodyPr/>
          <a:lstStyle/>
          <a:p>
            <a:r>
              <a:rPr lang="es-PE" dirty="0" smtClean="0"/>
              <a:t>Reproducción 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639075"/>
            <a:ext cx="7520940" cy="3579849"/>
          </a:xfrm>
        </p:spPr>
        <p:txBody>
          <a:bodyPr/>
          <a:lstStyle/>
          <a:p>
            <a:r>
              <a:rPr lang="es-PE" sz="2400" dirty="0"/>
              <a:t>Hay un seguimiento después de la campaña evangelistica</a:t>
            </a:r>
            <a:r>
              <a:rPr lang="es-PE" sz="2400" dirty="0" smtClean="0"/>
              <a:t>.  Porque los nuevos (siguiendo el proceso del </a:t>
            </a:r>
            <a:r>
              <a:rPr lang="es-PE" sz="2400" b="1" dirty="0" smtClean="0"/>
              <a:t>ciclo de discipulado</a:t>
            </a:r>
            <a:r>
              <a:rPr lang="es-PE" sz="2400" dirty="0" smtClean="0"/>
              <a:t>) ahora van a buscar a nuevas personas.</a:t>
            </a:r>
          </a:p>
          <a:p>
            <a:r>
              <a:rPr lang="es-PE" sz="2400" u="sng" dirty="0" smtClean="0"/>
              <a:t>Nuevos interesados</a:t>
            </a:r>
          </a:p>
          <a:p>
            <a:r>
              <a:rPr lang="es-PE" sz="2400" dirty="0" smtClean="0"/>
              <a:t>Familiares</a:t>
            </a:r>
          </a:p>
          <a:p>
            <a:r>
              <a:rPr lang="es-PE" sz="2400" dirty="0" smtClean="0"/>
              <a:t>Amigos </a:t>
            </a:r>
          </a:p>
          <a:p>
            <a:r>
              <a:rPr lang="es-PE" sz="2400" dirty="0" smtClean="0"/>
              <a:t>Vecinos </a:t>
            </a:r>
            <a:endParaRPr lang="es-PE" sz="2400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806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5004" y="1208299"/>
            <a:ext cx="7520940" cy="548640"/>
          </a:xfrm>
        </p:spPr>
        <p:txBody>
          <a:bodyPr/>
          <a:lstStyle/>
          <a:p>
            <a:r>
              <a:rPr lang="es-PE" dirty="0" smtClean="0"/>
              <a:t>Estadística contundente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0017" y="2327648"/>
            <a:ext cx="7520940" cy="3579849"/>
          </a:xfrm>
        </p:spPr>
        <p:txBody>
          <a:bodyPr/>
          <a:lstStyle/>
          <a:p>
            <a:r>
              <a:rPr lang="es-PE" sz="2400" dirty="0"/>
              <a:t>Las iglesias que utilizan a los GP como preparación, sus resultados son mejores.  11% </a:t>
            </a:r>
            <a:r>
              <a:rPr lang="es-PE" sz="2400" dirty="0" smtClean="0"/>
              <a:t>a diferencia de un 3% que no tienen GP.</a:t>
            </a:r>
          </a:p>
          <a:p>
            <a:r>
              <a:rPr lang="es-PE" sz="2400" dirty="0"/>
              <a:t>Los nuevos bautizados invitan a otros</a:t>
            </a:r>
          </a:p>
          <a:p>
            <a:r>
              <a:rPr lang="es-PE" sz="2400" dirty="0"/>
              <a:t> </a:t>
            </a:r>
          </a:p>
          <a:p>
            <a:endParaRPr lang="es-PE" dirty="0"/>
          </a:p>
          <a:p>
            <a:endParaRPr lang="es-PE" dirty="0"/>
          </a:p>
        </p:txBody>
      </p:sp>
      <p:pic>
        <p:nvPicPr>
          <p:cNvPr id="1028" name="Picture 4" descr="http://wzpo1.ask.com/r?t=a&amp;d=mys&amp;s=ads&amp;c=p&amp;app=aoth&amp;ti=1&amp;ai=30751&amp;l=dis&amp;o=14676&amp;sv=0a5c423a&amp;ip=be71c444&amp;cu.wz=0&amp;u=http%3A%2F%2Fmatricula.unmsm.edu.pe%2Fimagenes%2Festadisticas%2Fmatregimen20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26700"/>
            <a:ext cx="32956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035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35279" y="1310865"/>
            <a:ext cx="7520940" cy="548640"/>
          </a:xfrm>
        </p:spPr>
        <p:txBody>
          <a:bodyPr>
            <a:normAutofit/>
          </a:bodyPr>
          <a:lstStyle/>
          <a:p>
            <a:r>
              <a:rPr lang="es-PE" dirty="0" smtClean="0"/>
              <a:t>Después del evangelismo de cosecha: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23060" y="2600055"/>
            <a:ext cx="7520940" cy="3579849"/>
          </a:xfrm>
        </p:spPr>
        <p:txBody>
          <a:bodyPr/>
          <a:lstStyle/>
          <a:p>
            <a:r>
              <a:rPr lang="es-PE" sz="2400" dirty="0" smtClean="0"/>
              <a:t>Hay mas nuevos miembros:</a:t>
            </a:r>
          </a:p>
          <a:p>
            <a:r>
              <a:rPr lang="es-PE" sz="2400" dirty="0" smtClean="0"/>
              <a:t>Entonces debe haber nuevos GP.</a:t>
            </a:r>
          </a:p>
          <a:p>
            <a:r>
              <a:rPr lang="es-PE" sz="2400" dirty="0" smtClean="0"/>
              <a:t>Haber nuevas iglesias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8535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88619" y="337768"/>
            <a:ext cx="7520940" cy="548640"/>
          </a:xfrm>
        </p:spPr>
        <p:txBody>
          <a:bodyPr/>
          <a:lstStyle/>
          <a:p>
            <a:r>
              <a:rPr lang="es-PE" dirty="0" smtClean="0"/>
              <a:t>Conclusiones: 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4517" y="1772816"/>
            <a:ext cx="8141528" cy="3579849"/>
          </a:xfrm>
        </p:spPr>
        <p:txBody>
          <a:bodyPr>
            <a:noAutofit/>
          </a:bodyPr>
          <a:lstStyle/>
          <a:p>
            <a:r>
              <a:rPr lang="es-PE" sz="2800" dirty="0" smtClean="0"/>
              <a:t>Hay una estrecha relación entre la plataforma de todas las movilizaciones de la iglesia, que son los Grupos Pequeños y el evangelismo de cosecha.</a:t>
            </a:r>
          </a:p>
          <a:p>
            <a:r>
              <a:rPr lang="es-PE" sz="2800" dirty="0" smtClean="0"/>
              <a:t>El antes, durante y después del evangelismo de cosecha, debe ser a través de los Grupos pequeños.</a:t>
            </a:r>
          </a:p>
          <a:p>
            <a:r>
              <a:rPr lang="es-PE" sz="2800" dirty="0" smtClean="0"/>
              <a:t>Los Grupos Pequeños y el evangelismo de cosecha son permanentes.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4067111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3060" y="728068"/>
            <a:ext cx="7520940" cy="548640"/>
          </a:xfrm>
        </p:spPr>
        <p:txBody>
          <a:bodyPr>
            <a:normAutofit/>
          </a:bodyPr>
          <a:lstStyle/>
          <a:p>
            <a:r>
              <a:rPr lang="es-PE" dirty="0" smtClean="0"/>
              <a:t>Dos ejemplos bíblicos contundentes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988840"/>
            <a:ext cx="7520940" cy="3579849"/>
          </a:xfrm>
        </p:spPr>
        <p:txBody>
          <a:bodyPr>
            <a:normAutofit/>
          </a:bodyPr>
          <a:lstStyle/>
          <a:p>
            <a:r>
              <a:rPr lang="es-PE" sz="2400" dirty="0" smtClean="0"/>
              <a:t>1.  Un Grupo Pequeño, rebalsaba de gente a tal punto que no había espacio en la casa.  Es porque Cristo estaba en medio de ese GP.</a:t>
            </a:r>
          </a:p>
          <a:p>
            <a:endParaRPr lang="es-PE" sz="2400" dirty="0" smtClean="0"/>
          </a:p>
          <a:p>
            <a:r>
              <a:rPr lang="es-PE" sz="2400" dirty="0" smtClean="0"/>
              <a:t>2. Miles se convierten a causa de la predicación de Pedro, en lugares públicos.</a:t>
            </a:r>
          </a:p>
          <a:p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048823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337768"/>
            <a:ext cx="7520940" cy="548640"/>
          </a:xfrm>
        </p:spPr>
        <p:txBody>
          <a:bodyPr/>
          <a:lstStyle/>
          <a:p>
            <a:r>
              <a:rPr lang="es-PE" dirty="0" smtClean="0"/>
              <a:t>De la teoría a la practica: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58606" y="1484784"/>
            <a:ext cx="7155040" cy="3579849"/>
          </a:xfrm>
        </p:spPr>
        <p:txBody>
          <a:bodyPr>
            <a:noAutofit/>
          </a:bodyPr>
          <a:lstStyle/>
          <a:p>
            <a:r>
              <a:rPr lang="es-PE" sz="2400" u="sng" dirty="0" smtClean="0"/>
              <a:t>Antes:</a:t>
            </a:r>
          </a:p>
          <a:p>
            <a:r>
              <a:rPr lang="es-PE" sz="2400" dirty="0" smtClean="0"/>
              <a:t>Función del Pastor</a:t>
            </a:r>
          </a:p>
          <a:p>
            <a:r>
              <a:rPr lang="es-PE" sz="2400" dirty="0" smtClean="0"/>
              <a:t>Fortalece a sus iglesias en GP</a:t>
            </a:r>
          </a:p>
          <a:p>
            <a:r>
              <a:rPr lang="es-PE" sz="2400" dirty="0" smtClean="0"/>
              <a:t>A través de la escuela de líderes</a:t>
            </a:r>
          </a:p>
          <a:p>
            <a:r>
              <a:rPr lang="es-PE" sz="2400" dirty="0" smtClean="0"/>
              <a:t>Evaluación de las reuniones de los GP.</a:t>
            </a:r>
          </a:p>
          <a:p>
            <a:r>
              <a:rPr lang="es-PE" sz="2400" dirty="0" smtClean="0"/>
              <a:t>Se nombra la comisión de evangelismo distrital</a:t>
            </a:r>
          </a:p>
          <a:p>
            <a:r>
              <a:rPr lang="es-PE" sz="2400" dirty="0" smtClean="0"/>
              <a:t>(esta compuesta por el Pastor, todos los ancianos, directores del MP, instructores bíblicos y el evangelista distrital)</a:t>
            </a:r>
          </a:p>
          <a:p>
            <a:r>
              <a:rPr lang="es-PE" sz="2400" dirty="0" smtClean="0"/>
              <a:t>Se elige el tiempo y el lugar de las conferencias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411864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340768"/>
            <a:ext cx="7520940" cy="3579849"/>
          </a:xfrm>
        </p:spPr>
        <p:txBody>
          <a:bodyPr>
            <a:normAutofit/>
          </a:bodyPr>
          <a:lstStyle/>
          <a:p>
            <a:r>
              <a:rPr lang="es-PE" sz="2800" u="sng" dirty="0" smtClean="0"/>
              <a:t>Durante</a:t>
            </a:r>
            <a:r>
              <a:rPr lang="es-PE" sz="2800" dirty="0" smtClean="0"/>
              <a:t> </a:t>
            </a:r>
          </a:p>
          <a:p>
            <a:r>
              <a:rPr lang="es-PE" sz="2800" dirty="0" smtClean="0"/>
              <a:t>Una vez definido el lugar</a:t>
            </a:r>
          </a:p>
          <a:p>
            <a:r>
              <a:rPr lang="es-PE" sz="2800" dirty="0" smtClean="0"/>
              <a:t>Se da inicio del ciclo de conferencias</a:t>
            </a:r>
          </a:p>
          <a:p>
            <a:r>
              <a:rPr lang="es-PE" sz="2800" dirty="0" smtClean="0"/>
              <a:t>Hay evaluación diaria de las comisiones</a:t>
            </a:r>
          </a:p>
          <a:p>
            <a:r>
              <a:rPr lang="es-PE" sz="2800" dirty="0" smtClean="0"/>
              <a:t>Concluyendo con un gran bautismo </a:t>
            </a:r>
          </a:p>
          <a:p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1587706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916832"/>
            <a:ext cx="7520940" cy="3579849"/>
          </a:xfrm>
        </p:spPr>
        <p:txBody>
          <a:bodyPr>
            <a:normAutofit/>
          </a:bodyPr>
          <a:lstStyle/>
          <a:p>
            <a:r>
              <a:rPr lang="es-PE" sz="2400" u="sng" dirty="0" smtClean="0"/>
              <a:t>Después</a:t>
            </a:r>
            <a:r>
              <a:rPr lang="es-PE" sz="2400" dirty="0" smtClean="0"/>
              <a:t> </a:t>
            </a:r>
          </a:p>
          <a:p>
            <a:r>
              <a:rPr lang="es-PE" sz="2400" dirty="0" smtClean="0"/>
              <a:t>Todos ellos son integrados en un GP</a:t>
            </a:r>
          </a:p>
          <a:p>
            <a:r>
              <a:rPr lang="es-PE" sz="2400" dirty="0" smtClean="0"/>
              <a:t>Continúan con el ciclo de discipulado para su reproducción</a:t>
            </a:r>
          </a:p>
          <a:p>
            <a:r>
              <a:rPr lang="es-PE" sz="2400" dirty="0" smtClean="0"/>
              <a:t>Se  evalúa para el incremento de nuevos GP</a:t>
            </a:r>
          </a:p>
          <a:p>
            <a:r>
              <a:rPr lang="es-PE" sz="2400" dirty="0" smtClean="0"/>
              <a:t>En algunos casos para plantar una nueva iglesia</a:t>
            </a:r>
          </a:p>
          <a:p>
            <a:endParaRPr lang="es-PE" sz="2400" dirty="0" smtClean="0"/>
          </a:p>
          <a:p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97509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7727" y="1052736"/>
            <a:ext cx="6574813" cy="548640"/>
          </a:xfrm>
        </p:spPr>
        <p:txBody>
          <a:bodyPr/>
          <a:lstStyle/>
          <a:p>
            <a:r>
              <a:rPr lang="es-PE" dirty="0" smtClean="0"/>
              <a:t>Estructura de una iglesia en GP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096275"/>
            <a:ext cx="7520940" cy="3579849"/>
          </a:xfrm>
        </p:spPr>
        <p:txBody>
          <a:bodyPr>
            <a:normAutofit/>
          </a:bodyPr>
          <a:lstStyle/>
          <a:p>
            <a:pPr algn="just"/>
            <a:r>
              <a:rPr lang="es-PE" sz="2600" dirty="0" smtClean="0"/>
              <a:t>    Una iglesia en GP cuenta con un coordinador y un supervisor o varios supervisores.  En las iglesias que no superan los 5 GP, es necesario solamente contar con un Coordinador de GP.  En cambio cuando supera más de 5 GP, ya es necesario contar con un supervisor o más, dependiendo, la cantidad de GP.  En otras palabras cada supervisor debe de atender de 3 a 5 GP. </a:t>
            </a:r>
            <a:endParaRPr lang="es-PE" sz="2600" dirty="0"/>
          </a:p>
        </p:txBody>
      </p:sp>
    </p:spTree>
    <p:extLst>
      <p:ext uri="{BB962C8B-B14F-4D97-AF65-F5344CB8AC3E}">
        <p14:creationId xmlns:p14="http://schemas.microsoft.com/office/powerpoint/2010/main" val="32492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692696"/>
            <a:ext cx="5904656" cy="1066130"/>
          </a:xfrm>
        </p:spPr>
        <p:txBody>
          <a:bodyPr/>
          <a:lstStyle/>
          <a:p>
            <a:r>
              <a:rPr lang="es-PE" dirty="0" smtClean="0"/>
              <a:t>Estructura de una iglesia en GP</a:t>
            </a:r>
            <a:endParaRPr lang="es-PE" dirty="0"/>
          </a:p>
        </p:txBody>
      </p:sp>
      <p:pic>
        <p:nvPicPr>
          <p:cNvPr id="4" name="Picture 2" descr="E:\imagem Jolivê.jpg"/>
          <p:cNvPicPr>
            <a:picLocks noChangeAspect="1" noChangeArrowheads="1"/>
          </p:cNvPicPr>
          <p:nvPr/>
        </p:nvPicPr>
        <p:blipFill>
          <a:blip r:embed="rId3" cstate="print"/>
          <a:srcRect l="4048" r="6907"/>
          <a:stretch>
            <a:fillRect/>
          </a:stretch>
        </p:blipFill>
        <p:spPr bwMode="auto">
          <a:xfrm>
            <a:off x="2267744" y="2428674"/>
            <a:ext cx="4608512" cy="266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3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2276872"/>
            <a:ext cx="7520940" cy="1499631"/>
          </a:xfrm>
        </p:spPr>
        <p:txBody>
          <a:bodyPr>
            <a:normAutofit/>
          </a:bodyPr>
          <a:lstStyle/>
          <a:p>
            <a:r>
              <a:rPr lang="es-PE" sz="2600" dirty="0" smtClean="0"/>
              <a:t>Los GP, tienen base bíblica y es corroborada por el</a:t>
            </a:r>
          </a:p>
          <a:p>
            <a:r>
              <a:rPr lang="es-PE" sz="2600" dirty="0" smtClean="0"/>
              <a:t>Espíritu de Profecía.</a:t>
            </a:r>
          </a:p>
          <a:p>
            <a:endParaRPr lang="es-PE" sz="2600" dirty="0"/>
          </a:p>
        </p:txBody>
      </p:sp>
    </p:spTree>
    <p:extLst>
      <p:ext uri="{BB962C8B-B14F-4D97-AF65-F5344CB8AC3E}">
        <p14:creationId xmlns:p14="http://schemas.microsoft.com/office/powerpoint/2010/main" val="1562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1030659"/>
            <a:ext cx="6796236" cy="548640"/>
          </a:xfrm>
        </p:spPr>
        <p:txBody>
          <a:bodyPr/>
          <a:lstStyle/>
          <a:p>
            <a:r>
              <a:rPr lang="es-PE" dirty="0" smtClean="0"/>
              <a:t>Declaración bíblica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5312" y="2564904"/>
            <a:ext cx="7520940" cy="3579849"/>
          </a:xfrm>
        </p:spPr>
        <p:txBody>
          <a:bodyPr/>
          <a:lstStyle/>
          <a:p>
            <a:r>
              <a:rPr lang="es-PE" sz="2800" b="1" dirty="0">
                <a:latin typeface="Arial Unicode MS" pitchFamily="34" charset="-128"/>
              </a:rPr>
              <a:t>“…Y estableció a doce, para que estuviesen con él, y para enviarles a predicar”. </a:t>
            </a:r>
            <a:endParaRPr lang="es-PE" sz="2800" b="1" dirty="0" smtClean="0">
              <a:latin typeface="Arial Unicode MS" pitchFamily="34" charset="-128"/>
            </a:endParaRPr>
          </a:p>
          <a:p>
            <a:r>
              <a:rPr lang="es-PE" sz="2800" b="1" dirty="0" smtClean="0">
                <a:latin typeface="Arial Unicode MS" pitchFamily="34" charset="-128"/>
              </a:rPr>
              <a:t>                                                 (</a:t>
            </a:r>
            <a:r>
              <a:rPr lang="es-PE" sz="2800" b="1" dirty="0">
                <a:latin typeface="Arial Unicode MS" pitchFamily="34" charset="-128"/>
              </a:rPr>
              <a:t>Mar. 3:14)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4978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1124744"/>
            <a:ext cx="7128792" cy="548640"/>
          </a:xfrm>
        </p:spPr>
        <p:txBody>
          <a:bodyPr/>
          <a:lstStyle/>
          <a:p>
            <a:r>
              <a:rPr lang="es-PE" dirty="0" smtClean="0"/>
              <a:t>Declaración del Espíritu de profecía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420888"/>
            <a:ext cx="7520940" cy="2799336"/>
          </a:xfrm>
        </p:spPr>
        <p:txBody>
          <a:bodyPr>
            <a:normAutofit/>
          </a:bodyPr>
          <a:lstStyle/>
          <a:p>
            <a:r>
              <a:rPr lang="es-PE" sz="2800" dirty="0" smtClean="0"/>
              <a:t>“</a:t>
            </a:r>
            <a:r>
              <a:rPr lang="es-PE" sz="2800" b="1" dirty="0" smtClean="0"/>
              <a:t>La formación de pequeños grupos como base del esfuerzo cristiano, es un plan que ha sido presentado ante mi por Aquel que no puede equivocarse”</a:t>
            </a:r>
          </a:p>
          <a:p>
            <a:r>
              <a:rPr lang="es-PE" sz="2800" b="1" dirty="0" smtClean="0"/>
              <a:t> Evangelismo, 89</a:t>
            </a:r>
            <a:endParaRPr lang="es-PE" sz="2800" b="1" dirty="0"/>
          </a:p>
        </p:txBody>
      </p:sp>
    </p:spTree>
    <p:extLst>
      <p:ext uri="{BB962C8B-B14F-4D97-AF65-F5344CB8AC3E}">
        <p14:creationId xmlns:p14="http://schemas.microsoft.com/office/powerpoint/2010/main" val="153904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764704"/>
            <a:ext cx="6120680" cy="548640"/>
          </a:xfrm>
        </p:spPr>
        <p:txBody>
          <a:bodyPr/>
          <a:lstStyle/>
          <a:p>
            <a:r>
              <a:rPr lang="es-PE" dirty="0" smtClean="0"/>
              <a:t>Declaración de la IASD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0673" y="2204864"/>
            <a:ext cx="8446710" cy="3052936"/>
          </a:xfrm>
        </p:spPr>
        <p:txBody>
          <a:bodyPr>
            <a:noAutofit/>
          </a:bodyPr>
          <a:lstStyle/>
          <a:p>
            <a:r>
              <a:rPr lang="es-PE" sz="2400" dirty="0" smtClean="0"/>
              <a:t>“Que los GP sean la estructura espiritual y relacional básica de la iglesia y las acciones relacionadas al pastoreo, el discipulado y la participación de los miembros de acuerdo con sus dones espirituales en el cumplimiento de la misión ; constituyéndose en el estilo de vida de cada adventista del séptimo día; y que los departamentos de la iglesia y sus programas sean </a:t>
            </a:r>
            <a:r>
              <a:rPr lang="es-PE" sz="2400" u="sng" dirty="0" smtClean="0"/>
              <a:t>facilitadores</a:t>
            </a:r>
            <a:r>
              <a:rPr lang="es-PE" sz="2400" dirty="0" smtClean="0"/>
              <a:t> en el desarrollo de los GP y estos a su vez sean también el vehículo adecuado para el desarrollo del programa de la iglesia”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579034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1581600"/>
            <a:ext cx="7520940" cy="548640"/>
          </a:xfrm>
        </p:spPr>
        <p:txBody>
          <a:bodyPr/>
          <a:lstStyle/>
          <a:p>
            <a:r>
              <a:rPr lang="es-PE" dirty="0" smtClean="0"/>
              <a:t>Debo de hacerme una pregunta: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708920"/>
            <a:ext cx="7520940" cy="3579849"/>
          </a:xfrm>
        </p:spPr>
        <p:txBody>
          <a:bodyPr>
            <a:normAutofit/>
          </a:bodyPr>
          <a:lstStyle/>
          <a:p>
            <a:r>
              <a:rPr lang="es-PE" sz="2800" dirty="0" smtClean="0"/>
              <a:t>¿Qué elementos van a fortalecer el desarrollo de los GP en mi iglesia?</a:t>
            </a:r>
          </a:p>
          <a:p>
            <a:endParaRPr lang="es-PE" sz="2800" dirty="0" smtClean="0"/>
          </a:p>
          <a:p>
            <a:r>
              <a:rPr lang="es-PE" sz="2800" dirty="0" smtClean="0"/>
              <a:t>¿Qué elementos van a afectar el desarrollo de los GP en mi iglesia? 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3969200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1512</TotalTime>
  <Words>969</Words>
  <Application>Microsoft Office PowerPoint</Application>
  <PresentationFormat>Presentación en pantalla (4:3)</PresentationFormat>
  <Paragraphs>104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 Unicode MS</vt:lpstr>
      <vt:lpstr>Arial</vt:lpstr>
      <vt:lpstr>Arial Rounded MT Bold</vt:lpstr>
      <vt:lpstr>Franklin Gothic Book</vt:lpstr>
      <vt:lpstr>Franklin Gothic Medium</vt:lpstr>
      <vt:lpstr>Tunga</vt:lpstr>
      <vt:lpstr>Wingdings</vt:lpstr>
      <vt:lpstr>Ángulos</vt:lpstr>
      <vt:lpstr>EVANGELISMO A TRAVÉS DE LOS  GRUPOS PEQUEÑOS</vt:lpstr>
      <vt:lpstr>Presentación de PowerPoint</vt:lpstr>
      <vt:lpstr>Estructura de una iglesia en GP</vt:lpstr>
      <vt:lpstr>Estructura de una iglesia en GP</vt:lpstr>
      <vt:lpstr>Presentación de PowerPoint</vt:lpstr>
      <vt:lpstr>Declaración bíblica</vt:lpstr>
      <vt:lpstr>Declaración del Espíritu de profecía</vt:lpstr>
      <vt:lpstr>Declaración de la IASD</vt:lpstr>
      <vt:lpstr>Debo de hacerme una pregunta:</vt:lpstr>
      <vt:lpstr>Presentación de PowerPoint</vt:lpstr>
      <vt:lpstr>Dimensiones claves de un GP</vt:lpstr>
      <vt:lpstr>Dimensiones claves de un GP</vt:lpstr>
      <vt:lpstr>Resultado: multiplicación de los GP a través del discipulado</vt:lpstr>
      <vt:lpstr>Dos tipos de evangelismo</vt:lpstr>
      <vt:lpstr>Presentación de PowerPoint</vt:lpstr>
      <vt:lpstr>Presentación de PowerPoint</vt:lpstr>
      <vt:lpstr>Presentación de PowerPoint</vt:lpstr>
      <vt:lpstr>Evitemos la apostasía</vt:lpstr>
      <vt:lpstr>Presentación de PowerPoint</vt:lpstr>
      <vt:lpstr>Evitando la apostasía </vt:lpstr>
      <vt:lpstr>Reproducción </vt:lpstr>
      <vt:lpstr>Estadística contundente</vt:lpstr>
      <vt:lpstr>Después del evangelismo de cosecha:</vt:lpstr>
      <vt:lpstr>Conclusiones: </vt:lpstr>
      <vt:lpstr>Dos ejemplos bíblicos contundentes</vt:lpstr>
      <vt:lpstr>De la teoría a la practica: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 A TRAVÉS DE LOS GRUPOS PEQUEÑOS</dc:title>
  <dc:creator>Javier Tula</dc:creator>
  <cp:lastModifiedBy>Elías Torres</cp:lastModifiedBy>
  <cp:revision>56</cp:revision>
  <dcterms:created xsi:type="dcterms:W3CDTF">2012-07-24T03:46:06Z</dcterms:created>
  <dcterms:modified xsi:type="dcterms:W3CDTF">2014-08-14T16:16:13Z</dcterms:modified>
</cp:coreProperties>
</file>