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02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5009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092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218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83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29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32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559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566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748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43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83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2A-00E1-4E1C-9412-DA0F803DD3EE}" type="datetimeFigureOut">
              <a:rPr lang="pt-BR" smtClean="0"/>
              <a:pPr/>
              <a:t>04/05/2012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3423-3516-4934-8AFC-D456AED6910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0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285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Otro aspecto de la dimensión relacional de la Teología del Antiguo Testamento puede ser observado a partir del concepto de la alianza, la dimensión  relacional de la creación se entrelaza con la naturaleza relacional del Creador. </a:t>
            </a:r>
            <a:endParaRPr lang="pt-BR" sz="2800" b="1" dirty="0" smtClean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24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Con Noé, Dios firmó un concierto, un acuerdo, universal en su alcance e incondicional en sus exigencias. Con Abraham, el Señor estableció una relación especial. Dios realizó promesas con el propósito de bendecir a todas las familias de la Tierra por intermedio de la simiente </a:t>
            </a:r>
            <a:r>
              <a:rPr lang="es-ES" sz="2400" b="1" dirty="0" err="1">
                <a:latin typeface="Trebuchet MS"/>
                <a:cs typeface="Trebuchet MS"/>
              </a:rPr>
              <a:t>abrahámica</a:t>
            </a:r>
            <a:r>
              <a:rPr lang="es-ES" sz="2400" b="1" dirty="0">
                <a:latin typeface="Trebuchet MS"/>
                <a:cs typeface="Trebuchet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280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124744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En el Sinaí, el Dios redentor entró en relación especial con Israel, al afirmar la alianza con la nación elegida. A través del profeta Jeremías, Dios proclamó la buena noticia de una “nueva alianza”. La ley sería inscripta en el corazón, y la relación entre Dios y su pueblo sería marcada por el perdón del pecado y por el conocimiento de Dios (Jer.31:31-34). </a:t>
            </a:r>
            <a:endParaRPr lang="pt-BR" sz="2400" b="1" dirty="0" smtClean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7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60848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Notamos, entonces, en el transcurso de la historia del Antiguo Testamento, a un Dios relacional en búsqueda de comunión con seres relacionales creados por él.</a:t>
            </a:r>
          </a:p>
        </p:txBody>
      </p:sp>
    </p:spTree>
    <p:extLst>
      <p:ext uri="{BB962C8B-B14F-4D97-AF65-F5344CB8AC3E}">
        <p14:creationId xmlns:p14="http://schemas.microsoft.com/office/powerpoint/2010/main" xmlns="" val="174594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37952" y="2833481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Trebuchet MS"/>
                <a:cs typeface="Trebuchet MS"/>
              </a:rPr>
              <a:t>UNA TEOLOGÍA MISIONAL</a:t>
            </a:r>
            <a:endParaRPr lang="pt-BR" sz="48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9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060848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Los grupos son protagonistas importantes en el Antiguo Testamento. Se percibe que el grupo es el ámbito intermedio a través del cual Dios alcanza al individuo.</a:t>
            </a:r>
          </a:p>
        </p:txBody>
      </p:sp>
    </p:spTree>
    <p:extLst>
      <p:ext uri="{BB962C8B-B14F-4D97-AF65-F5344CB8AC3E}">
        <p14:creationId xmlns:p14="http://schemas.microsoft.com/office/powerpoint/2010/main" xmlns="" val="219602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876" y="1583793"/>
            <a:ext cx="68407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1. Uno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persigue a mil, pero dos hacen huir a diez mil. (Deuteronomio. 32:30)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6976" y="3068960"/>
            <a:ext cx="684076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2.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El pecado no intencional del sacerdote ungido trae culpa sobre todo el pueblo, a quién él representa. Se percibe aquí la importancia del grupo en su interacción con el individuo. (Levítico 4)</a:t>
            </a:r>
          </a:p>
        </p:txBody>
      </p:sp>
    </p:spTree>
    <p:extLst>
      <p:ext uri="{BB962C8B-B14F-4D97-AF65-F5344CB8AC3E}">
        <p14:creationId xmlns:p14="http://schemas.microsoft.com/office/powerpoint/2010/main" xmlns="" val="281160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876" y="1052736"/>
            <a:ext cx="68407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3.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En la literatura sapiencial, del principio de que un grupo es más eficaz que un individuo, se encuentra en Eclesiastés 4:10-12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6976" y="2924944"/>
            <a:ext cx="68407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4.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El relato bíblico revela a Dios actuando en la historia humana por medio de grupos, con el fin de cumplir una misión.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6976" y="4797152"/>
            <a:ext cx="68407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5.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La familia, el grupo básico y primordial, fue establecida por Dios para cumplir propósitos.</a:t>
            </a:r>
          </a:p>
        </p:txBody>
      </p:sp>
    </p:spTree>
    <p:extLst>
      <p:ext uri="{BB962C8B-B14F-4D97-AF65-F5344CB8AC3E}">
        <p14:creationId xmlns:p14="http://schemas.microsoft.com/office/powerpoint/2010/main" xmlns="" val="168053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5876" y="1052736"/>
            <a:ext cx="684076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6.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El grupo organizado de Abraham debió haberse transformado en una bendición para todas la familias.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5876" y="2636912"/>
            <a:ext cx="68407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7. </a:t>
            </a:r>
            <a:r>
              <a:rPr lang="es-ES" sz="2800" b="1" dirty="0">
                <a:solidFill>
                  <a:schemeClr val="bg1"/>
                </a:solidFill>
                <a:latin typeface="Trebuchet MS"/>
                <a:cs typeface="Trebuchet MS"/>
              </a:rPr>
              <a:t>En el tabernáculo del desierto, observamos que Dios se valió de grupos organizados para cumplir tareas especificas. (Núm.. 4:1-33)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6976" y="4725144"/>
            <a:ext cx="6840760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8.</a:t>
            </a:r>
            <a:r>
              <a:rPr lang="es-ES" sz="2400" b="1" dirty="0">
                <a:solidFill>
                  <a:schemeClr val="bg1"/>
                </a:solidFill>
                <a:latin typeface="Trebuchet MS"/>
                <a:cs typeface="Trebuchet MS"/>
              </a:rPr>
              <a:t> Cuando el tabernáculo fue sustituido por una estructura permanente, diversos grupos fueron organizados para ejecutar variadas funciones en la liturgia y en el servicio del templo. </a:t>
            </a:r>
            <a:r>
              <a:rPr lang="es-ES" sz="2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(</a:t>
            </a:r>
            <a:r>
              <a:rPr lang="es-ES" sz="2400" b="1" dirty="0">
                <a:solidFill>
                  <a:schemeClr val="bg1"/>
                </a:solidFill>
                <a:latin typeface="Trebuchet MS"/>
                <a:cs typeface="Trebuchet MS"/>
              </a:rPr>
              <a:t>1 Cron. 24:1-19)</a:t>
            </a:r>
          </a:p>
        </p:txBody>
      </p:sp>
    </p:spTree>
    <p:extLst>
      <p:ext uri="{BB962C8B-B14F-4D97-AF65-F5344CB8AC3E}">
        <p14:creationId xmlns:p14="http://schemas.microsoft.com/office/powerpoint/2010/main" xmlns="" val="20550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628800"/>
            <a:ext cx="4464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Desde la perspectiva del Antiguo Testamento, advertimos que las dimensiones relacionales y misionales caracterizan a los grupos humanos llamados por Dios a través de la historia de la salvación. </a:t>
            </a:r>
          </a:p>
        </p:txBody>
      </p:sp>
    </p:spTree>
    <p:extLst>
      <p:ext uri="{BB962C8B-B14F-4D97-AF65-F5344CB8AC3E}">
        <p14:creationId xmlns:p14="http://schemas.microsoft.com/office/powerpoint/2010/main" xmlns="" val="121484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803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220486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Trebuchet MS"/>
                <a:cs typeface="Trebuchet MS"/>
              </a:rPr>
              <a:t>Finalmente, notamos que estos grupos se organizaron para cumplir una misión, o tarea, confiada por Dios.</a:t>
            </a:r>
          </a:p>
        </p:txBody>
      </p:sp>
    </p:spTree>
    <p:extLst>
      <p:ext uri="{BB962C8B-B14F-4D97-AF65-F5344CB8AC3E}">
        <p14:creationId xmlns:p14="http://schemas.microsoft.com/office/powerpoint/2010/main" xmlns="" val="428033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052736"/>
            <a:ext cx="49685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Dios estableció un paradigma relacional para el orden creado. </a:t>
            </a:r>
          </a:p>
          <a:p>
            <a:pPr algn="ctr"/>
            <a:r>
              <a:rPr lang="es-ES" sz="2800" b="1" dirty="0" smtClean="0">
                <a:latin typeface="Trebuchet MS"/>
                <a:cs typeface="Trebuchet MS"/>
              </a:rPr>
              <a:t>Desde </a:t>
            </a:r>
            <a:r>
              <a:rPr lang="es-ES" sz="2800" b="1" dirty="0">
                <a:latin typeface="Trebuchet MS"/>
                <a:cs typeface="Trebuchet MS"/>
              </a:rPr>
              <a:t>la perspectiva del Antiguo </a:t>
            </a:r>
            <a:r>
              <a:rPr lang="es-ES" sz="2800" b="1" dirty="0" smtClean="0">
                <a:latin typeface="Trebuchet MS"/>
                <a:cs typeface="Trebuchet MS"/>
              </a:rPr>
              <a:t>Testamento</a:t>
            </a:r>
            <a:r>
              <a:rPr lang="es-ES" sz="2800" b="1" dirty="0">
                <a:latin typeface="Trebuchet MS"/>
                <a:cs typeface="Trebuchet MS"/>
              </a:rPr>
              <a:t>, advertimos que las 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dimensiones relacionales, 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sapienciales y misionales 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caracterizan a los grupos 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humanos llamados por </a:t>
            </a:r>
          </a:p>
          <a:p>
            <a:pPr algn="ctr"/>
            <a:r>
              <a:rPr lang="es-ES" sz="2800" b="1" dirty="0" smtClean="0">
                <a:latin typeface="Trebuchet MS"/>
                <a:cs typeface="Trebuchet MS"/>
              </a:rPr>
              <a:t>Dios </a:t>
            </a:r>
            <a:r>
              <a:rPr lang="es-ES" sz="2800" b="1" dirty="0">
                <a:latin typeface="Trebuchet MS"/>
                <a:cs typeface="Trebuchet MS"/>
              </a:rPr>
              <a:t>a través de la historia </a:t>
            </a:r>
            <a:r>
              <a:rPr lang="es-ES" sz="2800" b="1" dirty="0" smtClean="0">
                <a:latin typeface="Trebuchet MS"/>
                <a:cs typeface="Trebuchet MS"/>
              </a:rPr>
              <a:t>de </a:t>
            </a:r>
            <a:r>
              <a:rPr lang="es-ES" sz="2800" b="1" dirty="0">
                <a:latin typeface="Trebuchet MS"/>
                <a:cs typeface="Trebuchet MS"/>
              </a:rPr>
              <a:t>la salvación.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317123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-252536" y="2636912"/>
            <a:ext cx="9649072" cy="12241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-237952" y="2833481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Trebuchet MS"/>
                <a:cs typeface="Trebuchet MS"/>
              </a:rPr>
              <a:t>UNA TEOLOGÍA RELACIONAL</a:t>
            </a:r>
            <a:endParaRPr lang="pt-BR" sz="4800" b="1" dirty="0" smtClean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9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204864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En el relato general de la </a:t>
            </a:r>
            <a:r>
              <a:rPr lang="es-ES" sz="2800" b="1" dirty="0" smtClean="0">
                <a:latin typeface="Trebuchet MS"/>
                <a:cs typeface="Trebuchet MS"/>
              </a:rPr>
              <a:t>creación(</a:t>
            </a:r>
            <a:r>
              <a:rPr lang="es-ES" sz="2800" b="1" dirty="0" err="1" smtClean="0">
                <a:latin typeface="Trebuchet MS"/>
                <a:cs typeface="Trebuchet MS"/>
              </a:rPr>
              <a:t>Gén</a:t>
            </a:r>
            <a:r>
              <a:rPr lang="es-ES" sz="2800" b="1" dirty="0">
                <a:latin typeface="Trebuchet MS"/>
                <a:cs typeface="Trebuchet MS"/>
              </a:rPr>
              <a:t>. 1:1-2:3), se percibe que </a:t>
            </a:r>
            <a:r>
              <a:rPr lang="es-ES" sz="2800" b="1" dirty="0" smtClean="0">
                <a:latin typeface="Trebuchet MS"/>
                <a:cs typeface="Trebuchet MS"/>
              </a:rPr>
              <a:t>el </a:t>
            </a:r>
            <a:r>
              <a:rPr lang="es-ES" sz="2800" b="1" dirty="0">
                <a:latin typeface="Trebuchet MS"/>
                <a:cs typeface="Trebuchet MS"/>
              </a:rPr>
              <a:t>Creador asume una </a:t>
            </a:r>
            <a:r>
              <a:rPr lang="es-ES" sz="2800" b="1" dirty="0" smtClean="0">
                <a:latin typeface="Trebuchet MS"/>
                <a:cs typeface="Trebuchet MS"/>
              </a:rPr>
              <a:t>postura </a:t>
            </a:r>
            <a:r>
              <a:rPr lang="es-ES" sz="2800" b="1" dirty="0">
                <a:latin typeface="Trebuchet MS"/>
                <a:cs typeface="Trebuchet MS"/>
              </a:rPr>
              <a:t>profundamente relacional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en la producción y la </a:t>
            </a:r>
            <a:r>
              <a:rPr lang="es-ES" sz="2800" b="1" dirty="0" smtClean="0">
                <a:latin typeface="Trebuchet MS"/>
                <a:cs typeface="Trebuchet MS"/>
              </a:rPr>
              <a:t>formación del </a:t>
            </a:r>
            <a:r>
              <a:rPr lang="es-ES" sz="2800" b="1" dirty="0">
                <a:latin typeface="Trebuchet MS"/>
                <a:cs typeface="Trebuchet MS"/>
              </a:rPr>
              <a:t>mundo creado. </a:t>
            </a:r>
          </a:p>
        </p:txBody>
      </p:sp>
    </p:spTree>
    <p:extLst>
      <p:ext uri="{BB962C8B-B14F-4D97-AF65-F5344CB8AC3E}">
        <p14:creationId xmlns:p14="http://schemas.microsoft.com/office/powerpoint/2010/main" xmlns="" val="36306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268760"/>
            <a:ext cx="58443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Fuimos creados como parte de un sistema relacional por decisión del Creador y, como criaturas relacionales, solo conseguiremos una plena realización de nuestras potencialidades y satisfacción de nuestros anhelos más profundos en un ambiente en el que podamos desarrollar relaciones, y disfrutarlas de manera saludable, con Dios y con otras personas.</a:t>
            </a:r>
          </a:p>
        </p:txBody>
      </p:sp>
    </p:spTree>
    <p:extLst>
      <p:ext uri="{BB962C8B-B14F-4D97-AF65-F5344CB8AC3E}">
        <p14:creationId xmlns:p14="http://schemas.microsoft.com/office/powerpoint/2010/main" xmlns="" val="30414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484784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La dimensión relacional de la creación se revela de forma emblemática en Génesis 1:26-28, Dios creó la dualidad hombre/mujer a su imagen y semejanza para representar al Creador frente al orden creado y ejercer “dominio” sobre las demás criaturas.</a:t>
            </a:r>
          </a:p>
        </p:txBody>
      </p:sp>
    </p:spTree>
    <p:extLst>
      <p:ext uri="{BB962C8B-B14F-4D97-AF65-F5344CB8AC3E}">
        <p14:creationId xmlns:p14="http://schemas.microsoft.com/office/powerpoint/2010/main" xmlns="" val="34343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2276872"/>
            <a:ext cx="4680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Trebuchet MS"/>
                <a:cs typeface="Trebuchet MS"/>
              </a:rPr>
              <a:t>La imagen de la Deidad en el </a:t>
            </a:r>
            <a:r>
              <a:rPr lang="es-ES" sz="2800" b="1" dirty="0" smtClean="0">
                <a:latin typeface="Trebuchet MS"/>
                <a:cs typeface="Trebuchet MS"/>
              </a:rPr>
              <a:t>ser </a:t>
            </a:r>
            <a:r>
              <a:rPr lang="es-ES" sz="2800" b="1" dirty="0">
                <a:latin typeface="Trebuchet MS"/>
                <a:cs typeface="Trebuchet MS"/>
              </a:rPr>
              <a:t>humano provee la base </a:t>
            </a:r>
            <a:r>
              <a:rPr lang="es-ES" sz="2800" b="1" dirty="0" smtClean="0">
                <a:latin typeface="Trebuchet MS"/>
                <a:cs typeface="Trebuchet MS"/>
              </a:rPr>
              <a:t>para </a:t>
            </a:r>
            <a:r>
              <a:rPr lang="es-ES" sz="2800" b="1" dirty="0">
                <a:latin typeface="Trebuchet MS"/>
                <a:cs typeface="Trebuchet MS"/>
              </a:rPr>
              <a:t>desarrollar relaciones </a:t>
            </a:r>
            <a:r>
              <a:rPr lang="es-ES" sz="2800" b="1" dirty="0" smtClean="0">
                <a:latin typeface="Trebuchet MS"/>
                <a:cs typeface="Trebuchet MS"/>
              </a:rPr>
              <a:t>saludables</a:t>
            </a:r>
            <a:r>
              <a:rPr lang="es-ES" sz="2800" b="1" dirty="0">
                <a:latin typeface="Trebuchet MS"/>
                <a:cs typeface="Trebuchet MS"/>
              </a:rPr>
              <a:t>, y caracterizadas </a:t>
            </a:r>
            <a:r>
              <a:rPr lang="es-ES" sz="2800" b="1" dirty="0" smtClean="0">
                <a:latin typeface="Trebuchet MS"/>
                <a:cs typeface="Trebuchet MS"/>
              </a:rPr>
              <a:t>por </a:t>
            </a:r>
            <a:r>
              <a:rPr lang="es-ES" sz="2800" b="1" dirty="0">
                <a:latin typeface="Trebuchet MS"/>
                <a:cs typeface="Trebuchet MS"/>
              </a:rPr>
              <a:t>la solidaridad, la confianza </a:t>
            </a:r>
          </a:p>
          <a:p>
            <a:pPr algn="ctr"/>
            <a:r>
              <a:rPr lang="es-ES" sz="2800" b="1" dirty="0">
                <a:latin typeface="Trebuchet MS"/>
                <a:cs typeface="Trebuchet MS"/>
              </a:rPr>
              <a:t>y el amor. </a:t>
            </a:r>
          </a:p>
        </p:txBody>
      </p:sp>
    </p:spTree>
    <p:extLst>
      <p:ext uri="{BB962C8B-B14F-4D97-AF65-F5344CB8AC3E}">
        <p14:creationId xmlns:p14="http://schemas.microsoft.com/office/powerpoint/2010/main" xmlns="" val="148299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12776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Trebuchet MS"/>
                <a:cs typeface="Trebuchet MS"/>
              </a:rPr>
              <a:t>A partir del relato de Génesis 2, podemos inferir que nosotros, como humanos, tenemos afinidad los unos con los otros y podemos desarrollar relaciones significativas con otros seres humanos, no solamente porque fuimos creados por Dios, sino también porque  Dios eligió a una pareja para que fuese el origen de toda la humanidad.</a:t>
            </a:r>
          </a:p>
        </p:txBody>
      </p:sp>
    </p:spTree>
    <p:extLst>
      <p:ext uri="{BB962C8B-B14F-4D97-AF65-F5344CB8AC3E}">
        <p14:creationId xmlns:p14="http://schemas.microsoft.com/office/powerpoint/2010/main" xmlns="" val="277487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748</Words>
  <Application>Microsoft Office PowerPoint</Application>
  <PresentationFormat>Apresentação na tela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Bergamo</dc:creator>
  <cp:lastModifiedBy>ruth.leon</cp:lastModifiedBy>
  <cp:revision>11</cp:revision>
  <dcterms:created xsi:type="dcterms:W3CDTF">2012-04-28T23:49:53Z</dcterms:created>
  <dcterms:modified xsi:type="dcterms:W3CDTF">2012-05-04T15:12:39Z</dcterms:modified>
</cp:coreProperties>
</file>