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58" r:id="rId4"/>
    <p:sldId id="297" r:id="rId5"/>
    <p:sldId id="350" r:id="rId6"/>
    <p:sldId id="299" r:id="rId7"/>
    <p:sldId id="351" r:id="rId8"/>
    <p:sldId id="352" r:id="rId9"/>
    <p:sldId id="259" r:id="rId10"/>
    <p:sldId id="303" r:id="rId11"/>
    <p:sldId id="306" r:id="rId12"/>
    <p:sldId id="307" r:id="rId13"/>
    <p:sldId id="309" r:id="rId14"/>
    <p:sldId id="310" r:id="rId15"/>
    <p:sldId id="312" r:id="rId16"/>
    <p:sldId id="311" r:id="rId17"/>
    <p:sldId id="315" r:id="rId18"/>
    <p:sldId id="317" r:id="rId19"/>
    <p:sldId id="322" r:id="rId20"/>
    <p:sldId id="323" r:id="rId21"/>
    <p:sldId id="324" r:id="rId22"/>
    <p:sldId id="325" r:id="rId23"/>
    <p:sldId id="353" r:id="rId24"/>
    <p:sldId id="327" r:id="rId25"/>
    <p:sldId id="326" r:id="rId26"/>
    <p:sldId id="329" r:id="rId27"/>
    <p:sldId id="331" r:id="rId28"/>
    <p:sldId id="333" r:id="rId29"/>
    <p:sldId id="334" r:id="rId30"/>
    <p:sldId id="335" r:id="rId31"/>
    <p:sldId id="336" r:id="rId32"/>
    <p:sldId id="337" r:id="rId33"/>
    <p:sldId id="338" r:id="rId34"/>
    <p:sldId id="339" r:id="rId35"/>
    <p:sldId id="340" r:id="rId36"/>
    <p:sldId id="343" r:id="rId37"/>
    <p:sldId id="342" r:id="rId38"/>
    <p:sldId id="345" r:id="rId39"/>
    <p:sldId id="344" r:id="rId40"/>
    <p:sldId id="346" r:id="rId41"/>
    <p:sldId id="347" r:id="rId42"/>
    <p:sldId id="348" r:id="rId43"/>
    <p:sldId id="349" r:id="rId44"/>
    <p:sldId id="295" r:id="rId45"/>
    <p:sldId id="296" r:id="rId46"/>
    <p:sldId id="354" r:id="rId47"/>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A0C0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21" autoAdjust="0"/>
    <p:restoredTop sz="90864" autoAdjust="0"/>
  </p:normalViewPr>
  <p:slideViewPr>
    <p:cSldViewPr>
      <p:cViewPr varScale="1">
        <p:scale>
          <a:sx n="92" d="100"/>
          <a:sy n="92" d="100"/>
        </p:scale>
        <p:origin x="-516" y="-108"/>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448217-BB16-4738-B980-7BEBE749326E}" type="datetimeFigureOut">
              <a:rPr lang="pt-BR" smtClean="0"/>
              <a:pPr/>
              <a:t>07/05/2012</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9D33B7-E7E0-47E4-B0D5-92F7C4E83B80}" type="slidenum">
              <a:rPr lang="pt-BR" smtClean="0"/>
              <a:pPr/>
              <a:t>‹nº›</a:t>
            </a:fld>
            <a:endParaRPr lang="pt-BR"/>
          </a:p>
        </p:txBody>
      </p:sp>
    </p:spTree>
    <p:extLst>
      <p:ext uri="{BB962C8B-B14F-4D97-AF65-F5344CB8AC3E}">
        <p14:creationId xmlns="" xmlns:p14="http://schemas.microsoft.com/office/powerpoint/2010/main" val="2947760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3</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14</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16</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17</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18</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19</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20</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21</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22</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23</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25</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4</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26</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27</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29</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31</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32</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33</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34</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35</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36</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37</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5</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39</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40</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41</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42</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43</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45</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46</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6</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7</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8</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10</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12</a:t>
            </a:fld>
            <a:endParaRPr lang="pt-BR"/>
          </a:p>
        </p:txBody>
      </p:sp>
    </p:spTree>
    <p:extLst>
      <p:ext uri="{BB962C8B-B14F-4D97-AF65-F5344CB8AC3E}">
        <p14:creationId xmlns="" xmlns:p14="http://schemas.microsoft.com/office/powerpoint/2010/main" val="10224386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279D33B7-E7E0-47E4-B0D5-92F7C4E83B80}" type="slidenum">
              <a:rPr lang="pt-BR" smtClean="0"/>
              <a:pPr/>
              <a:t>13</a:t>
            </a:fld>
            <a:endParaRPr lang="pt-BR"/>
          </a:p>
        </p:txBody>
      </p:sp>
    </p:spTree>
    <p:extLst>
      <p:ext uri="{BB962C8B-B14F-4D97-AF65-F5344CB8AC3E}">
        <p14:creationId xmlns="" xmlns:p14="http://schemas.microsoft.com/office/powerpoint/2010/main" val="1022438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22500960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402092657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33421882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36683098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34529738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24453276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18855920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222566311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22274821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341437295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6F20BD2A-00E1-4E1C-9412-DA0F803DD3EE}" type="datetimeFigureOut">
              <a:rPr lang="pt-BR" smtClean="0"/>
              <a:pPr/>
              <a:t>07/05/2012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31958302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0BD2A-00E1-4E1C-9412-DA0F803DD3EE}" type="datetimeFigureOut">
              <a:rPr lang="pt-BR" smtClean="0"/>
              <a:pPr/>
              <a:t>07/05/2012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D53423-3516-4934-8AFC-D456AED69109}" type="slidenum">
              <a:rPr lang="pt-BR" smtClean="0"/>
              <a:pPr/>
              <a:t>‹nº›</a:t>
            </a:fld>
            <a:endParaRPr lang="pt-BR"/>
          </a:p>
        </p:txBody>
      </p:sp>
    </p:spTree>
    <p:extLst>
      <p:ext uri="{BB962C8B-B14F-4D97-AF65-F5344CB8AC3E}">
        <p14:creationId xmlns="" xmlns:p14="http://schemas.microsoft.com/office/powerpoint/2010/main" val="3400454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145285281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0" y="908720"/>
            <a:ext cx="6552728" cy="5693866"/>
          </a:xfrm>
          <a:prstGeom prst="rect">
            <a:avLst/>
          </a:prstGeom>
          <a:noFill/>
        </p:spPr>
        <p:txBody>
          <a:bodyPr wrap="square" rtlCol="0">
            <a:spAutoFit/>
          </a:bodyPr>
          <a:lstStyle/>
          <a:p>
            <a:pPr algn="ctr"/>
            <a:r>
              <a:rPr lang="es-ES" sz="2800" dirty="0">
                <a:latin typeface="Trebuchet MS"/>
                <a:cs typeface="Trebuchet MS"/>
              </a:rPr>
              <a:t>Estos diferentes movimientos, a semejanza del primer período de la reforma, abogaron por una nueva restauración de las raíces teológicas, que constituyera un regreso a los orígenes de la iglesia primitiva. En este capítulo, se analizará la función que desempeñaron los pequeños grupos y las reuniones relacionales en los desdoblamientos anglicano, luterano y anabaptista, alcanzando el surgimiento del Adventismo en el siglo XIX.</a:t>
            </a:r>
          </a:p>
          <a:p>
            <a:pPr algn="ctr"/>
            <a:r>
              <a:rPr lang="pt-BR" sz="2800" dirty="0" smtClean="0">
                <a:latin typeface="Trebuchet MS"/>
                <a:cs typeface="Trebuchet MS"/>
              </a:rPr>
              <a:t> </a:t>
            </a:r>
            <a:endParaRPr lang="pt-BR" sz="2800" dirty="0">
              <a:latin typeface="Trebuchet MS"/>
              <a:cs typeface="Trebuchet MS"/>
            </a:endParaRPr>
          </a:p>
        </p:txBody>
      </p:sp>
    </p:spTree>
    <p:extLst>
      <p:ext uri="{BB962C8B-B14F-4D97-AF65-F5344CB8AC3E}">
        <p14:creationId xmlns="" xmlns:p14="http://schemas.microsoft.com/office/powerpoint/2010/main" val="34682465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pt-BR"/>
          </a:p>
        </p:txBody>
      </p:sp>
      <p:sp>
        <p:nvSpPr>
          <p:cNvPr id="3" name="CaixaDeTexto 2"/>
          <p:cNvSpPr txBox="1"/>
          <p:nvPr/>
        </p:nvSpPr>
        <p:spPr>
          <a:xfrm>
            <a:off x="-237952" y="2865130"/>
            <a:ext cx="9649072" cy="707886"/>
          </a:xfrm>
          <a:prstGeom prst="rect">
            <a:avLst/>
          </a:prstGeom>
          <a:noFill/>
        </p:spPr>
        <p:txBody>
          <a:bodyPr wrap="square" rtlCol="0">
            <a:spAutoFit/>
          </a:bodyPr>
          <a:lstStyle/>
          <a:p>
            <a:pPr algn="ctr"/>
            <a:r>
              <a:rPr lang="pt-BR" sz="4000" b="1" cap="all" dirty="0">
                <a:solidFill>
                  <a:schemeClr val="bg1"/>
                </a:solidFill>
                <a:effectLst>
                  <a:outerShdw blurRad="38100" dist="38100" dir="2700000" algn="tl">
                    <a:srgbClr val="000000">
                      <a:alpha val="43137"/>
                    </a:srgbClr>
                  </a:outerShdw>
                </a:effectLst>
                <a:latin typeface="Trebuchet MS"/>
                <a:cs typeface="Trebuchet MS"/>
              </a:rPr>
              <a:t>Los Anglicanos</a:t>
            </a:r>
          </a:p>
        </p:txBody>
      </p:sp>
    </p:spTree>
    <p:extLst>
      <p:ext uri="{BB962C8B-B14F-4D97-AF65-F5344CB8AC3E}">
        <p14:creationId xmlns="" xmlns:p14="http://schemas.microsoft.com/office/powerpoint/2010/main" val="104624453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23528" y="758744"/>
            <a:ext cx="5310877" cy="6124754"/>
          </a:xfrm>
          <a:prstGeom prst="rect">
            <a:avLst/>
          </a:prstGeom>
          <a:noFill/>
        </p:spPr>
        <p:txBody>
          <a:bodyPr wrap="square" rtlCol="0">
            <a:spAutoFit/>
          </a:bodyPr>
          <a:lstStyle/>
          <a:p>
            <a:pPr algn="ctr"/>
            <a:r>
              <a:rPr lang="es-ES" sz="2800" dirty="0">
                <a:latin typeface="Trebuchet MS"/>
                <a:cs typeface="Trebuchet MS"/>
              </a:rPr>
              <a:t>En cuanto a la parroquia anglicana y la iglesia católica romana, estaban ociosas y prácticamente inoperantes durante la semana. Los templos puritanos permanecían abiertos los sábados, pero el espacio principal de actividades religiosas durante los otros seis días de la semana eran los hogares, donde se desarrollaba una actividad diligente y fecunda.</a:t>
            </a:r>
          </a:p>
          <a:p>
            <a:pPr algn="ctr"/>
            <a:r>
              <a:rPr lang="pt-BR" sz="2800" dirty="0" smtClean="0">
                <a:latin typeface="Trebuchet MS"/>
                <a:cs typeface="Trebuchet MS"/>
              </a:rPr>
              <a:t> </a:t>
            </a:r>
            <a:endParaRPr lang="pt-BR" sz="2800" dirty="0">
              <a:latin typeface="Trebuchet MS"/>
              <a:cs typeface="Trebuchet MS"/>
            </a:endParaRPr>
          </a:p>
        </p:txBody>
      </p:sp>
    </p:spTree>
    <p:extLst>
      <p:ext uri="{BB962C8B-B14F-4D97-AF65-F5344CB8AC3E}">
        <p14:creationId xmlns="" xmlns:p14="http://schemas.microsoft.com/office/powerpoint/2010/main" val="8661845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5496" y="883741"/>
            <a:ext cx="5616624" cy="5693866"/>
          </a:xfrm>
          <a:prstGeom prst="rect">
            <a:avLst/>
          </a:prstGeom>
          <a:noFill/>
        </p:spPr>
        <p:txBody>
          <a:bodyPr wrap="square" rtlCol="0">
            <a:spAutoFit/>
          </a:bodyPr>
          <a:lstStyle/>
          <a:p>
            <a:pPr algn="ctr"/>
            <a:r>
              <a:rPr lang="es-ES" sz="2800" dirty="0">
                <a:latin typeface="Trebuchet MS"/>
                <a:cs typeface="Trebuchet MS"/>
              </a:rPr>
              <a:t>Dentro de cada casa, el padre desempeñaba la función de ministro incentivando, en la participación y en las interpretaciones de la Biblia, tanto a su propia familia como a los vecinos que los acompañaban. Al mismo tiempo, a los niños se les enseñaba estrategias de cómo estudiar la Biblia, creando de este modo un énfasis sin precedentes vinculado a la educación y la alfabetización.</a:t>
            </a:r>
          </a:p>
        </p:txBody>
      </p:sp>
    </p:spTree>
    <p:extLst>
      <p:ext uri="{BB962C8B-B14F-4D97-AF65-F5344CB8AC3E}">
        <p14:creationId xmlns="" xmlns:p14="http://schemas.microsoft.com/office/powerpoint/2010/main" val="7738170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395536" y="1844824"/>
            <a:ext cx="4438563" cy="3539430"/>
          </a:xfrm>
          <a:prstGeom prst="rect">
            <a:avLst/>
          </a:prstGeom>
          <a:noFill/>
        </p:spPr>
        <p:txBody>
          <a:bodyPr wrap="square" rtlCol="0">
            <a:spAutoFit/>
          </a:bodyPr>
          <a:lstStyle/>
          <a:p>
            <a:pPr algn="ctr"/>
            <a:r>
              <a:rPr lang="es-ES" sz="2800" dirty="0">
                <a:latin typeface="Trebuchet MS"/>
                <a:cs typeface="Trebuchet MS"/>
              </a:rPr>
              <a:t>Con todo, los pequeños grupos y las reuniones en casas de familia no fueron implementados solamente por los grupos disidentes del anglicanismo; esto mismo pudo ser verificado en el luteranismo.</a:t>
            </a:r>
          </a:p>
        </p:txBody>
      </p:sp>
    </p:spTree>
    <p:extLst>
      <p:ext uri="{BB962C8B-B14F-4D97-AF65-F5344CB8AC3E}">
        <p14:creationId xmlns="" xmlns:p14="http://schemas.microsoft.com/office/powerpoint/2010/main" val="426580214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pt-BR"/>
          </a:p>
        </p:txBody>
      </p:sp>
      <p:sp>
        <p:nvSpPr>
          <p:cNvPr id="3" name="CaixaDeTexto 2"/>
          <p:cNvSpPr txBox="1"/>
          <p:nvPr/>
        </p:nvSpPr>
        <p:spPr>
          <a:xfrm>
            <a:off x="-237952" y="2865130"/>
            <a:ext cx="9649072" cy="707886"/>
          </a:xfrm>
          <a:prstGeom prst="rect">
            <a:avLst/>
          </a:prstGeom>
          <a:noFill/>
        </p:spPr>
        <p:txBody>
          <a:bodyPr wrap="square" rtlCol="0">
            <a:spAutoFit/>
          </a:bodyPr>
          <a:lstStyle/>
          <a:p>
            <a:pPr algn="ctr"/>
            <a:r>
              <a:rPr lang="pt-BR" sz="4000" b="1" dirty="0">
                <a:solidFill>
                  <a:schemeClr val="bg1"/>
                </a:solidFill>
                <a:effectLst>
                  <a:outerShdw blurRad="38100" dist="38100" dir="2700000" algn="tl">
                    <a:srgbClr val="000000">
                      <a:alpha val="43137"/>
                    </a:srgbClr>
                  </a:outerShdw>
                </a:effectLst>
                <a:latin typeface="Trebuchet MS"/>
                <a:cs typeface="Trebuchet MS"/>
              </a:rPr>
              <a:t>LOS LUTERANOS</a:t>
            </a:r>
          </a:p>
        </p:txBody>
      </p:sp>
    </p:spTree>
    <p:extLst>
      <p:ext uri="{BB962C8B-B14F-4D97-AF65-F5344CB8AC3E}">
        <p14:creationId xmlns="" xmlns:p14="http://schemas.microsoft.com/office/powerpoint/2010/main" val="39962992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539552" y="1412776"/>
            <a:ext cx="4392488" cy="3785652"/>
          </a:xfrm>
          <a:prstGeom prst="rect">
            <a:avLst/>
          </a:prstGeom>
          <a:noFill/>
        </p:spPr>
        <p:txBody>
          <a:bodyPr wrap="square" rtlCol="0">
            <a:spAutoFit/>
          </a:bodyPr>
          <a:lstStyle/>
          <a:p>
            <a:pPr algn="just"/>
            <a:r>
              <a:rPr lang="es-ES" sz="2400" dirty="0">
                <a:latin typeface="Trebuchet MS"/>
                <a:cs typeface="Trebuchet MS"/>
              </a:rPr>
              <a:t>Dentro de la Iglesia Luterana, surgió un grupo desilusionado con el luteranismo, denominado los Pietistas. Este movimiento no rechazaba la reforma ni la teología de Lutero; más bien, la consideraba incompleta, y por esto pretendía estimular una nueva modificación.</a:t>
            </a:r>
          </a:p>
        </p:txBody>
      </p:sp>
    </p:spTree>
    <p:extLst>
      <p:ext uri="{BB962C8B-B14F-4D97-AF65-F5344CB8AC3E}">
        <p14:creationId xmlns="" xmlns:p14="http://schemas.microsoft.com/office/powerpoint/2010/main" val="426478821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07843" y="1556792"/>
            <a:ext cx="5256584" cy="4524315"/>
          </a:xfrm>
          <a:prstGeom prst="rect">
            <a:avLst/>
          </a:prstGeom>
          <a:noFill/>
        </p:spPr>
        <p:txBody>
          <a:bodyPr wrap="square" rtlCol="0">
            <a:spAutoFit/>
          </a:bodyPr>
          <a:lstStyle/>
          <a:p>
            <a:pPr algn="just"/>
            <a:r>
              <a:rPr lang="es-ES" sz="2400" dirty="0">
                <a:latin typeface="Trebuchet MS"/>
                <a:cs typeface="Trebuchet MS"/>
              </a:rPr>
              <a:t>En los Huis </a:t>
            </a:r>
            <a:r>
              <a:rPr lang="es-ES" sz="2400" dirty="0" err="1">
                <a:latin typeface="Trebuchet MS"/>
                <a:cs typeface="Trebuchet MS"/>
              </a:rPr>
              <a:t>Kerk</a:t>
            </a:r>
            <a:r>
              <a:rPr lang="es-ES" sz="2400" dirty="0">
                <a:latin typeface="Trebuchet MS"/>
                <a:cs typeface="Trebuchet MS"/>
              </a:rPr>
              <a:t>, las solemnidades ocurrían dos veces por semana, y eran frecuentadas por hombres y mujeres. En poco tiempo, estas reuniones se extendieron a lo largo de la ciudad. Personas interesadas en la edificación espiritual se incorporaban al movimiento, intentando desarrollar la piedad cristiana, la devoción y el apoyo mutuo, formando, de este modo, centenas de células.</a:t>
            </a:r>
          </a:p>
        </p:txBody>
      </p:sp>
    </p:spTree>
    <p:extLst>
      <p:ext uri="{BB962C8B-B14F-4D97-AF65-F5344CB8AC3E}">
        <p14:creationId xmlns="" xmlns:p14="http://schemas.microsoft.com/office/powerpoint/2010/main" val="23706486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1520" y="980728"/>
            <a:ext cx="4752189" cy="5262979"/>
          </a:xfrm>
          <a:prstGeom prst="rect">
            <a:avLst/>
          </a:prstGeom>
          <a:noFill/>
        </p:spPr>
        <p:txBody>
          <a:bodyPr wrap="square" rtlCol="0">
            <a:spAutoFit/>
          </a:bodyPr>
          <a:lstStyle/>
          <a:p>
            <a:pPr algn="ctr"/>
            <a:r>
              <a:rPr lang="es-ES" sz="2400" dirty="0">
                <a:latin typeface="Trebuchet MS"/>
                <a:cs typeface="Trebuchet MS"/>
              </a:rPr>
              <a:t>Una de las características de estas reuniones era la facultad de que cada uno de los integrantes pudiera expresar libremente las cargas y las congojas que los afligían. Con gran celo, era predicado el arrepentimiento, denunciado la apostasía de la “Novia de Cristo” de su primer amor. Conjuntamente, se proclamaba un sólido mensaje, enfatizando el mandato bíblico del carácter y la vida santa. </a:t>
            </a:r>
          </a:p>
        </p:txBody>
      </p:sp>
    </p:spTree>
    <p:extLst>
      <p:ext uri="{BB962C8B-B14F-4D97-AF65-F5344CB8AC3E}">
        <p14:creationId xmlns="" xmlns:p14="http://schemas.microsoft.com/office/powerpoint/2010/main" val="54480334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5496" y="856357"/>
            <a:ext cx="5616624" cy="5693866"/>
          </a:xfrm>
          <a:prstGeom prst="rect">
            <a:avLst/>
          </a:prstGeom>
          <a:noFill/>
        </p:spPr>
        <p:txBody>
          <a:bodyPr wrap="square" rtlCol="0">
            <a:spAutoFit/>
          </a:bodyPr>
          <a:lstStyle/>
          <a:p>
            <a:pPr algn="ctr"/>
            <a:r>
              <a:rPr lang="es-ES" sz="2800" dirty="0">
                <a:latin typeface="Trebuchet MS"/>
                <a:cs typeface="Trebuchet MS"/>
              </a:rPr>
              <a:t>Tres tipos de pequeños grupos fueron organizados por </a:t>
            </a:r>
            <a:r>
              <a:rPr lang="es-ES" sz="2800" dirty="0" err="1">
                <a:latin typeface="Trebuchet MS"/>
                <a:cs typeface="Trebuchet MS"/>
              </a:rPr>
              <a:t>Zinzendorf</a:t>
            </a:r>
            <a:r>
              <a:rPr lang="es-ES" sz="2800" dirty="0">
                <a:latin typeface="Trebuchet MS"/>
                <a:cs typeface="Trebuchet MS"/>
              </a:rPr>
              <a:t> en </a:t>
            </a:r>
            <a:r>
              <a:rPr lang="es-ES" sz="2800" dirty="0" err="1">
                <a:latin typeface="Trebuchet MS"/>
                <a:cs typeface="Trebuchet MS"/>
              </a:rPr>
              <a:t>Herrnhut</a:t>
            </a:r>
            <a:r>
              <a:rPr lang="es-ES" sz="2800" dirty="0">
                <a:latin typeface="Trebuchet MS"/>
                <a:cs typeface="Trebuchet MS"/>
              </a:rPr>
              <a:t>:</a:t>
            </a:r>
          </a:p>
          <a:p>
            <a:pPr algn="ctr"/>
            <a:r>
              <a:rPr lang="es-ES" sz="2800" dirty="0">
                <a:latin typeface="Trebuchet MS"/>
                <a:cs typeface="Trebuchet MS"/>
              </a:rPr>
              <a:t> El primero estaba formado por señores casados, denominado </a:t>
            </a:r>
            <a:r>
              <a:rPr lang="es-ES" sz="2800" dirty="0" err="1">
                <a:latin typeface="Trebuchet MS"/>
                <a:cs typeface="Trebuchet MS"/>
              </a:rPr>
              <a:t>Banden</a:t>
            </a:r>
            <a:r>
              <a:rPr lang="es-ES" sz="2800" dirty="0">
                <a:latin typeface="Trebuchet MS"/>
                <a:cs typeface="Trebuchet MS"/>
              </a:rPr>
              <a:t> [Bandas]: sus reuniones eran realizadas en los hogares con la duración de aproximadamente una hora, donde se confesaba las faltas unos a los otros, se oraba unos por los otros y se expresaban los testimonios. </a:t>
            </a:r>
          </a:p>
        </p:txBody>
      </p:sp>
    </p:spTree>
    <p:extLst>
      <p:ext uri="{BB962C8B-B14F-4D97-AF65-F5344CB8AC3E}">
        <p14:creationId xmlns="" xmlns:p14="http://schemas.microsoft.com/office/powerpoint/2010/main" val="4271002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7680331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23528" y="1052736"/>
            <a:ext cx="5276666" cy="5693866"/>
          </a:xfrm>
          <a:prstGeom prst="rect">
            <a:avLst/>
          </a:prstGeom>
          <a:noFill/>
        </p:spPr>
        <p:txBody>
          <a:bodyPr wrap="square" rtlCol="0">
            <a:spAutoFit/>
          </a:bodyPr>
          <a:lstStyle/>
          <a:p>
            <a:pPr algn="just"/>
            <a:r>
              <a:rPr lang="es-ES" sz="2800" dirty="0">
                <a:latin typeface="Trebuchet MS"/>
                <a:cs typeface="Trebuchet MS"/>
              </a:rPr>
              <a:t> El segundo, Coros, organizaba a los miembros en grupos heterogéneos: casados, viudos, jóvenes, en los que se priorizaba la enseñanza. </a:t>
            </a:r>
            <a:endParaRPr lang="es-ES" sz="2800" dirty="0" smtClean="0">
              <a:latin typeface="Trebuchet MS"/>
              <a:cs typeface="Trebuchet MS"/>
            </a:endParaRPr>
          </a:p>
          <a:p>
            <a:pPr algn="just"/>
            <a:endParaRPr lang="es-ES" sz="2800" dirty="0">
              <a:latin typeface="Trebuchet MS"/>
              <a:cs typeface="Trebuchet MS"/>
            </a:endParaRPr>
          </a:p>
          <a:p>
            <a:pPr algn="just"/>
            <a:r>
              <a:rPr lang="es-ES" sz="2800" dirty="0">
                <a:latin typeface="Trebuchet MS"/>
                <a:cs typeface="Trebuchet MS"/>
              </a:rPr>
              <a:t> El tercero y último, conocido como La Sociedad de la Diáspora, estuvo integrado por misioneros que viajaban por diversos lugares, donde se reunían en los hogares para cantar, orar y leer la Biblia.</a:t>
            </a:r>
          </a:p>
        </p:txBody>
      </p:sp>
    </p:spTree>
    <p:extLst>
      <p:ext uri="{BB962C8B-B14F-4D97-AF65-F5344CB8AC3E}">
        <p14:creationId xmlns="" xmlns:p14="http://schemas.microsoft.com/office/powerpoint/2010/main" val="29267030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1520" y="1268760"/>
            <a:ext cx="5564698" cy="5262979"/>
          </a:xfrm>
          <a:prstGeom prst="rect">
            <a:avLst/>
          </a:prstGeom>
          <a:noFill/>
        </p:spPr>
        <p:txBody>
          <a:bodyPr wrap="square" rtlCol="0">
            <a:spAutoFit/>
          </a:bodyPr>
          <a:lstStyle/>
          <a:p>
            <a:pPr algn="ctr"/>
            <a:r>
              <a:rPr lang="es-ES" sz="2400" dirty="0">
                <a:latin typeface="Trebuchet MS"/>
                <a:cs typeface="Trebuchet MS"/>
              </a:rPr>
              <a:t>En estos grupos, se desarrollaban pequeñas reuniones interactivas de cristianos laicos que se abocaban a la exposición de la Biblia, la exhortación, la oración y el canto. En lugar de que la enseñanza fuese suministrada por una única persona, fue adoptado el formato de reunión descripta por el apóstol Pablo, en 1 Corintios 14, donde subraya el modelo de reuniones en las casas. En estas, podían expresar sus pensamientos piadosos, los cuales se volvían instructivos para los demás, sin desórdenes ni contiendas. </a:t>
            </a:r>
          </a:p>
        </p:txBody>
      </p:sp>
    </p:spTree>
    <p:extLst>
      <p:ext uri="{BB962C8B-B14F-4D97-AF65-F5344CB8AC3E}">
        <p14:creationId xmlns="" xmlns:p14="http://schemas.microsoft.com/office/powerpoint/2010/main" val="51667735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27111" y="836712"/>
            <a:ext cx="5564698" cy="5262979"/>
          </a:xfrm>
          <a:prstGeom prst="rect">
            <a:avLst/>
          </a:prstGeom>
          <a:noFill/>
        </p:spPr>
        <p:txBody>
          <a:bodyPr wrap="square" rtlCol="0">
            <a:spAutoFit/>
          </a:bodyPr>
          <a:lstStyle/>
          <a:p>
            <a:pPr algn="ctr"/>
            <a:r>
              <a:rPr lang="es-ES" sz="2400" dirty="0">
                <a:latin typeface="Trebuchet MS"/>
                <a:cs typeface="Trebuchet MS"/>
              </a:rPr>
              <a:t>En un corto espacio de tiempo, esta comunidad se volvió célebre. La fuerte estructura de pequeños grupos desarrollada allí dio origen al mayor movimiento protestante del mundo en aquel tiempo. Por otro lado, como resultado de los esfuerzos de renovación, </a:t>
            </a:r>
            <a:r>
              <a:rPr lang="es-ES" sz="2400" dirty="0" err="1">
                <a:latin typeface="Trebuchet MS"/>
                <a:cs typeface="Trebuchet MS"/>
              </a:rPr>
              <a:t>Zinzendorf</a:t>
            </a:r>
            <a:r>
              <a:rPr lang="es-ES" sz="2400" dirty="0">
                <a:latin typeface="Trebuchet MS"/>
                <a:cs typeface="Trebuchet MS"/>
              </a:rPr>
              <a:t> fue severamente difamado y perseguido, literalmente acosado por toda Alemania. Cuando huía de ciudad en ciudad, surgían nuevas iglesias en las casas, reavivando la estéril y formal iglesia luterana.</a:t>
            </a:r>
          </a:p>
        </p:txBody>
      </p:sp>
    </p:spTree>
    <p:extLst>
      <p:ext uri="{BB962C8B-B14F-4D97-AF65-F5344CB8AC3E}">
        <p14:creationId xmlns="" xmlns:p14="http://schemas.microsoft.com/office/powerpoint/2010/main" val="14122050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27111" y="836712"/>
            <a:ext cx="5564698" cy="4154984"/>
          </a:xfrm>
          <a:prstGeom prst="rect">
            <a:avLst/>
          </a:prstGeom>
          <a:noFill/>
        </p:spPr>
        <p:txBody>
          <a:bodyPr wrap="square" rtlCol="0">
            <a:spAutoFit/>
          </a:bodyPr>
          <a:lstStyle/>
          <a:p>
            <a:pPr algn="ctr"/>
            <a:r>
              <a:rPr lang="es-ES" sz="2400" dirty="0" smtClean="0">
                <a:latin typeface="Trebuchet MS"/>
                <a:cs typeface="Trebuchet MS"/>
              </a:rPr>
              <a:t>Finalmente, los historiadores afirman que los pietistas se convirtieron en la fuente de todos los reavivamientos religiosos modernos. Introdujeron lo que era esencial para el cristianismo: el nuevo nacimiento, la vida espiritual y el canto, como parte de la adoración. Por esta razón, es imposible concebir algún movimiento evangélico moderno que no tenga la marca del pietismo.</a:t>
            </a:r>
            <a:endParaRPr lang="es-ES" sz="2400" dirty="0">
              <a:latin typeface="Trebuchet MS"/>
              <a:cs typeface="Trebuchet MS"/>
            </a:endParaRPr>
          </a:p>
        </p:txBody>
      </p:sp>
    </p:spTree>
    <p:extLst>
      <p:ext uri="{BB962C8B-B14F-4D97-AF65-F5344CB8AC3E}">
        <p14:creationId xmlns="" xmlns:p14="http://schemas.microsoft.com/office/powerpoint/2010/main" val="141220506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pt-BR"/>
          </a:p>
        </p:txBody>
      </p:sp>
      <p:sp>
        <p:nvSpPr>
          <p:cNvPr id="3" name="CaixaDeTexto 2"/>
          <p:cNvSpPr txBox="1"/>
          <p:nvPr/>
        </p:nvSpPr>
        <p:spPr>
          <a:xfrm>
            <a:off x="-237952" y="2865130"/>
            <a:ext cx="9649072" cy="1323439"/>
          </a:xfrm>
          <a:prstGeom prst="rect">
            <a:avLst/>
          </a:prstGeom>
          <a:noFill/>
        </p:spPr>
        <p:txBody>
          <a:bodyPr wrap="square" rtlCol="0">
            <a:spAutoFit/>
          </a:bodyPr>
          <a:lstStyle/>
          <a:p>
            <a:pPr algn="ctr"/>
            <a:r>
              <a:rPr lang="es-ES" sz="4000" b="1" dirty="0">
                <a:solidFill>
                  <a:schemeClr val="bg1"/>
                </a:solidFill>
                <a:effectLst>
                  <a:outerShdw blurRad="38100" dist="38100" dir="2700000" algn="tl">
                    <a:srgbClr val="000000">
                      <a:alpha val="43137"/>
                    </a:srgbClr>
                  </a:outerShdw>
                </a:effectLst>
                <a:latin typeface="Trebuchet MS"/>
                <a:cs typeface="Trebuchet MS"/>
              </a:rPr>
              <a:t>LOS ANABATISTAS Y LOS METODISTAS</a:t>
            </a:r>
          </a:p>
          <a:p>
            <a:pPr algn="ctr"/>
            <a:endParaRPr lang="es-ES" sz="4000" b="1" dirty="0">
              <a:solidFill>
                <a:schemeClr val="bg1"/>
              </a:solidFill>
              <a:effectLst>
                <a:outerShdw blurRad="38100" dist="38100" dir="2700000" algn="tl">
                  <a:srgbClr val="000000">
                    <a:alpha val="43137"/>
                  </a:srgbClr>
                </a:outerShdw>
              </a:effectLst>
              <a:latin typeface="Trebuchet MS"/>
              <a:cs typeface="Trebuchet MS"/>
            </a:endParaRPr>
          </a:p>
        </p:txBody>
      </p:sp>
    </p:spTree>
    <p:extLst>
      <p:ext uri="{BB962C8B-B14F-4D97-AF65-F5344CB8AC3E}">
        <p14:creationId xmlns="" xmlns:p14="http://schemas.microsoft.com/office/powerpoint/2010/main" val="263227894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CaixaDeTexto 3"/>
          <p:cNvSpPr txBox="1"/>
          <p:nvPr/>
        </p:nvSpPr>
        <p:spPr>
          <a:xfrm>
            <a:off x="286068" y="3429000"/>
            <a:ext cx="5564698" cy="2246769"/>
          </a:xfrm>
          <a:prstGeom prst="rect">
            <a:avLst/>
          </a:prstGeom>
          <a:noFill/>
        </p:spPr>
        <p:txBody>
          <a:bodyPr wrap="square" rtlCol="0">
            <a:spAutoFit/>
          </a:bodyPr>
          <a:lstStyle/>
          <a:p>
            <a:pPr algn="just"/>
            <a:r>
              <a:rPr lang="es-ES" sz="2800" dirty="0">
                <a:latin typeface="Trebuchet MS"/>
                <a:cs typeface="Trebuchet MS"/>
              </a:rPr>
              <a:t>Los anabaptistas rechazaban el bautismo de los niños; según la enseñanza bíblica, lo reservaban solamente para los creyentes adultos.</a:t>
            </a:r>
          </a:p>
        </p:txBody>
      </p:sp>
    </p:spTree>
    <p:extLst>
      <p:ext uri="{BB962C8B-B14F-4D97-AF65-F5344CB8AC3E}">
        <p14:creationId xmlns="" xmlns:p14="http://schemas.microsoft.com/office/powerpoint/2010/main" val="68398254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27111" y="1124744"/>
            <a:ext cx="5564698" cy="4524315"/>
          </a:xfrm>
          <a:prstGeom prst="rect">
            <a:avLst/>
          </a:prstGeom>
          <a:noFill/>
        </p:spPr>
        <p:txBody>
          <a:bodyPr wrap="square" rtlCol="0">
            <a:spAutoFit/>
          </a:bodyPr>
          <a:lstStyle/>
          <a:p>
            <a:pPr algn="just"/>
            <a:r>
              <a:rPr lang="es-ES" sz="2400" dirty="0">
                <a:latin typeface="Trebuchet MS"/>
                <a:cs typeface="Trebuchet MS"/>
              </a:rPr>
              <a:t>Con motivo de la violenta persecución que se abatió sobre ellos, los anabaptistas no tuvieron lugares públicos de reunión. Tomando la forma de una comunidad protectora, los anabaptistas se congregaban en los hogares de sus feligreses formando pequeñas comunidades, las cuales se reunían cuatro o cinco veces por semana, con el objetivo de brindar verdadera comunión y sustento a sus integrantes.</a:t>
            </a:r>
          </a:p>
        </p:txBody>
      </p:sp>
    </p:spTree>
    <p:extLst>
      <p:ext uri="{BB962C8B-B14F-4D97-AF65-F5344CB8AC3E}">
        <p14:creationId xmlns="" xmlns:p14="http://schemas.microsoft.com/office/powerpoint/2010/main" val="1341168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17712" y="1196752"/>
            <a:ext cx="5564698" cy="4832092"/>
          </a:xfrm>
          <a:prstGeom prst="rect">
            <a:avLst/>
          </a:prstGeom>
          <a:noFill/>
        </p:spPr>
        <p:txBody>
          <a:bodyPr wrap="square" rtlCol="0">
            <a:spAutoFit/>
          </a:bodyPr>
          <a:lstStyle/>
          <a:p>
            <a:pPr algn="ctr"/>
            <a:r>
              <a:rPr lang="es-ES" sz="2800" dirty="0">
                <a:latin typeface="Trebuchet MS"/>
                <a:cs typeface="Trebuchet MS"/>
              </a:rPr>
              <a:t>De este modo, esta comunidad cumplió el rol de pequeñas iglesias, prestando sostén espiritual por medio de la exposición de la Biblia, la exhortación y la oración. Desarrollaron asociaciones íntimas de creyentes; se convirtieron en los antecesores espirituales de las iglesia Menonita y Bautista. </a:t>
            </a:r>
            <a:endParaRPr lang="pt-BR" sz="2800" dirty="0">
              <a:latin typeface="Trebuchet MS"/>
              <a:cs typeface="Trebuchet MS"/>
            </a:endParaRPr>
          </a:p>
        </p:txBody>
      </p:sp>
    </p:spTree>
    <p:extLst>
      <p:ext uri="{BB962C8B-B14F-4D97-AF65-F5344CB8AC3E}">
        <p14:creationId xmlns="" xmlns:p14="http://schemas.microsoft.com/office/powerpoint/2010/main" val="79501877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pt-BR"/>
          </a:p>
        </p:txBody>
      </p:sp>
      <p:sp>
        <p:nvSpPr>
          <p:cNvPr id="3" name="CaixaDeTexto 2"/>
          <p:cNvSpPr txBox="1"/>
          <p:nvPr/>
        </p:nvSpPr>
        <p:spPr>
          <a:xfrm>
            <a:off x="-252536" y="2636912"/>
            <a:ext cx="9649072" cy="1323439"/>
          </a:xfrm>
          <a:prstGeom prst="rect">
            <a:avLst/>
          </a:prstGeom>
          <a:noFill/>
        </p:spPr>
        <p:txBody>
          <a:bodyPr wrap="square" rtlCol="0">
            <a:spAutoFit/>
          </a:bodyPr>
          <a:lstStyle/>
          <a:p>
            <a:pPr algn="ctr"/>
            <a:r>
              <a:rPr lang="es-ES" sz="4000" b="1" dirty="0">
                <a:solidFill>
                  <a:schemeClr val="bg1"/>
                </a:solidFill>
                <a:effectLst>
                  <a:outerShdw blurRad="38100" dist="38100" dir="2700000" algn="tl">
                    <a:srgbClr val="000000">
                      <a:alpha val="43137"/>
                    </a:srgbClr>
                  </a:outerShdw>
                </a:effectLst>
                <a:latin typeface="Trebuchet MS"/>
                <a:cs typeface="Trebuchet MS"/>
              </a:rPr>
              <a:t>LOS GRUPOS PEQUEÑOS Y  LA </a:t>
            </a:r>
            <a:endParaRPr lang="es-ES" sz="4000" b="1" dirty="0" smtClean="0">
              <a:solidFill>
                <a:schemeClr val="bg1"/>
              </a:solidFill>
              <a:effectLst>
                <a:outerShdw blurRad="38100" dist="38100" dir="2700000" algn="tl">
                  <a:srgbClr val="000000">
                    <a:alpha val="43137"/>
                  </a:srgbClr>
                </a:outerShdw>
              </a:effectLst>
              <a:latin typeface="Trebuchet MS"/>
              <a:cs typeface="Trebuchet MS"/>
            </a:endParaRPr>
          </a:p>
          <a:p>
            <a:pPr algn="ctr"/>
            <a:r>
              <a:rPr lang="es-ES" sz="4000" b="1" dirty="0" smtClean="0">
                <a:solidFill>
                  <a:schemeClr val="bg1"/>
                </a:solidFill>
                <a:effectLst>
                  <a:outerShdw blurRad="38100" dist="38100" dir="2700000" algn="tl">
                    <a:srgbClr val="000000">
                      <a:alpha val="43137"/>
                    </a:srgbClr>
                  </a:outerShdw>
                </a:effectLst>
                <a:latin typeface="Trebuchet MS"/>
                <a:cs typeface="Trebuchet MS"/>
              </a:rPr>
              <a:t>TERCERA </a:t>
            </a:r>
            <a:r>
              <a:rPr lang="es-ES" sz="4000" b="1" dirty="0">
                <a:solidFill>
                  <a:schemeClr val="bg1"/>
                </a:solidFill>
                <a:effectLst>
                  <a:outerShdw blurRad="38100" dist="38100" dir="2700000" algn="tl">
                    <a:srgbClr val="000000">
                      <a:alpha val="43137"/>
                    </a:srgbClr>
                  </a:outerShdw>
                </a:effectLst>
                <a:latin typeface="Trebuchet MS"/>
                <a:cs typeface="Trebuchet MS"/>
              </a:rPr>
              <a:t>ETAPA REFORMISTA</a:t>
            </a:r>
          </a:p>
        </p:txBody>
      </p:sp>
    </p:spTree>
    <p:extLst>
      <p:ext uri="{BB962C8B-B14F-4D97-AF65-F5344CB8AC3E}">
        <p14:creationId xmlns="" xmlns:p14="http://schemas.microsoft.com/office/powerpoint/2010/main" val="26618305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23528" y="2204864"/>
            <a:ext cx="4634815" cy="2677656"/>
          </a:xfrm>
          <a:prstGeom prst="rect">
            <a:avLst/>
          </a:prstGeom>
          <a:noFill/>
        </p:spPr>
        <p:txBody>
          <a:bodyPr wrap="square" rtlCol="0">
            <a:spAutoFit/>
          </a:bodyPr>
          <a:lstStyle/>
          <a:p>
            <a:pPr algn="ctr"/>
            <a:r>
              <a:rPr lang="es-ES" sz="2800" dirty="0">
                <a:latin typeface="Trebuchet MS"/>
                <a:cs typeface="Trebuchet MS"/>
              </a:rPr>
              <a:t>Este grupo, juntamente con la Revolución Francesa y la Revolución Industrial, fue caracterizado como los tres grandes fenómenos de la historia del siglo XVIII.</a:t>
            </a:r>
          </a:p>
        </p:txBody>
      </p:sp>
    </p:spTree>
    <p:extLst>
      <p:ext uri="{BB962C8B-B14F-4D97-AF65-F5344CB8AC3E}">
        <p14:creationId xmlns="" xmlns:p14="http://schemas.microsoft.com/office/powerpoint/2010/main" val="39355481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30289" y="1057817"/>
            <a:ext cx="4701752" cy="5262979"/>
          </a:xfrm>
          <a:prstGeom prst="rect">
            <a:avLst/>
          </a:prstGeom>
          <a:noFill/>
        </p:spPr>
        <p:txBody>
          <a:bodyPr wrap="square" rtlCol="0">
            <a:spAutoFit/>
          </a:bodyPr>
          <a:lstStyle/>
          <a:p>
            <a:pPr algn="ctr"/>
            <a:r>
              <a:rPr lang="es-ES" sz="2800" dirty="0">
                <a:latin typeface="Trebuchet MS"/>
                <a:cs typeface="Trebuchet MS"/>
              </a:rPr>
              <a:t>Existe, en el interior del hombre, una profunda necesidad de relacionarse, conocer a otros iguales, ser amado y afirmado por ellos. T. S. Eliot declaró que “no existe vida que no se encuentre en comunidad”. Esta afirmación está en plena armonía con el plan de Dios para la humanidad. (</a:t>
            </a:r>
            <a:r>
              <a:rPr lang="es-ES" sz="2800" dirty="0" err="1">
                <a:latin typeface="Trebuchet MS"/>
                <a:cs typeface="Trebuchet MS"/>
              </a:rPr>
              <a:t>Gén</a:t>
            </a:r>
            <a:r>
              <a:rPr lang="es-ES" sz="2800" dirty="0">
                <a:latin typeface="Trebuchet MS"/>
                <a:cs typeface="Trebuchet MS"/>
              </a:rPr>
              <a:t> 2:18). </a:t>
            </a:r>
          </a:p>
        </p:txBody>
      </p:sp>
    </p:spTree>
    <p:extLst>
      <p:ext uri="{BB962C8B-B14F-4D97-AF65-F5344CB8AC3E}">
        <p14:creationId xmlns="" xmlns:p14="http://schemas.microsoft.com/office/powerpoint/2010/main" val="31712351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pt-BR"/>
          </a:p>
        </p:txBody>
      </p:sp>
      <p:sp>
        <p:nvSpPr>
          <p:cNvPr id="3" name="CaixaDeTexto 2"/>
          <p:cNvSpPr txBox="1"/>
          <p:nvPr/>
        </p:nvSpPr>
        <p:spPr>
          <a:xfrm>
            <a:off x="-237952" y="2895037"/>
            <a:ext cx="9649072" cy="707886"/>
          </a:xfrm>
          <a:prstGeom prst="rect">
            <a:avLst/>
          </a:prstGeom>
          <a:noFill/>
        </p:spPr>
        <p:txBody>
          <a:bodyPr wrap="square" rtlCol="0">
            <a:spAutoFit/>
          </a:bodyPr>
          <a:lstStyle/>
          <a:p>
            <a:pPr algn="ctr"/>
            <a:r>
              <a:rPr lang="pt-BR" sz="4000" b="1" dirty="0">
                <a:solidFill>
                  <a:schemeClr val="bg1"/>
                </a:solidFill>
                <a:effectLst>
                  <a:outerShdw blurRad="38100" dist="38100" dir="2700000" algn="tl">
                    <a:srgbClr val="000000">
                      <a:alpha val="43137"/>
                    </a:srgbClr>
                  </a:outerShdw>
                </a:effectLst>
                <a:latin typeface="Trebuchet MS"/>
                <a:cs typeface="Trebuchet MS"/>
              </a:rPr>
              <a:t>LOS METODISTAS</a:t>
            </a:r>
          </a:p>
        </p:txBody>
      </p:sp>
    </p:spTree>
    <p:extLst>
      <p:ext uri="{BB962C8B-B14F-4D97-AF65-F5344CB8AC3E}">
        <p14:creationId xmlns="" xmlns:p14="http://schemas.microsoft.com/office/powerpoint/2010/main" val="355111725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69805" y="980728"/>
            <a:ext cx="4778831" cy="5632311"/>
          </a:xfrm>
          <a:prstGeom prst="rect">
            <a:avLst/>
          </a:prstGeom>
          <a:noFill/>
        </p:spPr>
        <p:txBody>
          <a:bodyPr wrap="square" rtlCol="0">
            <a:spAutoFit/>
          </a:bodyPr>
          <a:lstStyle/>
          <a:p>
            <a:pPr algn="just"/>
            <a:r>
              <a:rPr lang="es-ES" sz="2400" dirty="0">
                <a:latin typeface="Trebuchet MS"/>
                <a:cs typeface="Trebuchet MS"/>
              </a:rPr>
              <a:t>El propio título del movimiento metodista comporta un íntimo vínculo con las reuniones relacionales. Entre los años 1729 y 1735, un pequeño grupo de estudiantes de Oxford se reunió en procura del crecimiento y la edificación personal. Estas reuniones generaron el celo de sus compañeros, que los llamaron primeramente “Club santo”, luego “Club metodista”; y, finalmente, perduró el apodo “Metodista”, debido a su metódica búsqueda a Dios. </a:t>
            </a:r>
            <a:endParaRPr lang="pt-BR" sz="2400" dirty="0">
              <a:latin typeface="Trebuchet MS"/>
              <a:cs typeface="Trebuchet MS"/>
            </a:endParaRPr>
          </a:p>
        </p:txBody>
      </p:sp>
    </p:spTree>
    <p:extLst>
      <p:ext uri="{BB962C8B-B14F-4D97-AF65-F5344CB8AC3E}">
        <p14:creationId xmlns="" xmlns:p14="http://schemas.microsoft.com/office/powerpoint/2010/main" val="413907114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539552" y="1844824"/>
            <a:ext cx="4778831" cy="2677656"/>
          </a:xfrm>
          <a:prstGeom prst="rect">
            <a:avLst/>
          </a:prstGeom>
          <a:noFill/>
        </p:spPr>
        <p:txBody>
          <a:bodyPr wrap="square" rtlCol="0">
            <a:spAutoFit/>
          </a:bodyPr>
          <a:lstStyle/>
          <a:p>
            <a:pPr algn="just"/>
            <a:r>
              <a:rPr lang="es-ES" sz="2400" dirty="0">
                <a:latin typeface="Trebuchet MS"/>
                <a:cs typeface="Trebuchet MS"/>
              </a:rPr>
              <a:t>La convicción de Wesley sobre la importancia de los pequeños grupos era tan grande que se implementó la ideología de no desperdiciar tiempo con personas que rehusasen integrarlos.</a:t>
            </a:r>
          </a:p>
        </p:txBody>
      </p:sp>
    </p:spTree>
    <p:extLst>
      <p:ext uri="{BB962C8B-B14F-4D97-AF65-F5344CB8AC3E}">
        <p14:creationId xmlns="" xmlns:p14="http://schemas.microsoft.com/office/powerpoint/2010/main" val="186878102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467544" y="1052736"/>
            <a:ext cx="5328592" cy="5262979"/>
          </a:xfrm>
          <a:prstGeom prst="rect">
            <a:avLst/>
          </a:prstGeom>
          <a:noFill/>
        </p:spPr>
        <p:txBody>
          <a:bodyPr wrap="square" rtlCol="0">
            <a:spAutoFit/>
          </a:bodyPr>
          <a:lstStyle/>
          <a:p>
            <a:pPr algn="just"/>
            <a:r>
              <a:rPr lang="es-ES" sz="2400" dirty="0">
                <a:latin typeface="Trebuchet MS"/>
                <a:cs typeface="Trebuchet MS"/>
              </a:rPr>
              <a:t>El 15 de febrero de 1742, Wesley estableció lo que fue conocido como “Clases metodistas”. Los miembros fueron divididos en grupos de doce personas cada uno, bajo la dirección de un “guía de clase”. El estudio de la Biblia y el canto fueron introducidos en todas las facetas de la vida de las pequeñas comunidades. Este hecho promovió el surgimiento de los más bellos himnos de loor producidos por la humanidad, que han atravesado los siglos volviéndose inmortales.</a:t>
            </a:r>
          </a:p>
        </p:txBody>
      </p:sp>
    </p:spTree>
    <p:extLst>
      <p:ext uri="{BB962C8B-B14F-4D97-AF65-F5344CB8AC3E}">
        <p14:creationId xmlns="" xmlns:p14="http://schemas.microsoft.com/office/powerpoint/2010/main" val="16258718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467544" y="1052736"/>
            <a:ext cx="5328592" cy="4832092"/>
          </a:xfrm>
          <a:prstGeom prst="rect">
            <a:avLst/>
          </a:prstGeom>
          <a:noFill/>
        </p:spPr>
        <p:txBody>
          <a:bodyPr wrap="square" rtlCol="0">
            <a:spAutoFit/>
          </a:bodyPr>
          <a:lstStyle/>
          <a:p>
            <a:pPr algn="ctr"/>
            <a:r>
              <a:rPr lang="es-ES" sz="2800" dirty="0">
                <a:latin typeface="Trebuchet MS"/>
                <a:cs typeface="Trebuchet MS"/>
              </a:rPr>
              <a:t>Igualmente, esas células enfatizaban, además de la visión evangélica, una perspectiva filantrópica. Por intermedio de los pequeños grupos se intentaba ayudar financieramente a sus integrantes más pobres, les proporcionaban trabajo, cuidaban de los enfermos y proveían escuela para los hijos.</a:t>
            </a:r>
          </a:p>
        </p:txBody>
      </p:sp>
    </p:spTree>
    <p:extLst>
      <p:ext uri="{BB962C8B-B14F-4D97-AF65-F5344CB8AC3E}">
        <p14:creationId xmlns="" xmlns:p14="http://schemas.microsoft.com/office/powerpoint/2010/main" val="32322658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23528" y="908720"/>
            <a:ext cx="5328592" cy="5632311"/>
          </a:xfrm>
          <a:prstGeom prst="rect">
            <a:avLst/>
          </a:prstGeom>
          <a:noFill/>
        </p:spPr>
        <p:txBody>
          <a:bodyPr wrap="square" rtlCol="0">
            <a:spAutoFit/>
          </a:bodyPr>
          <a:lstStyle/>
          <a:p>
            <a:pPr algn="just"/>
            <a:r>
              <a:rPr lang="es-ES" sz="2400" dirty="0">
                <a:latin typeface="Trebuchet MS"/>
                <a:cs typeface="Trebuchet MS"/>
              </a:rPr>
              <a:t>Además de la trascendencia de estas pequeñas células establecidas por Wesley, se enfatiza que su eficacia se duplicó debido a que proveían un sitio seguro donde las personas podían ser apoyadas en su vida diaria y en su testificación por Cristo frente al mundo.</a:t>
            </a:r>
          </a:p>
          <a:p>
            <a:pPr algn="just"/>
            <a:r>
              <a:rPr lang="es-ES" sz="2400" dirty="0">
                <a:latin typeface="Trebuchet MS"/>
                <a:cs typeface="Trebuchet MS"/>
              </a:rPr>
              <a:t>De este modo, los pequeños grupos relacionales integraron la fórmula del éxito del metodismo primitivo, por medio de los elementos esenciales de que carecen los seres humanos: apoyo, ánimo y responsabilidad en su vida cristiana.</a:t>
            </a:r>
          </a:p>
        </p:txBody>
      </p:sp>
    </p:spTree>
    <p:extLst>
      <p:ext uri="{BB962C8B-B14F-4D97-AF65-F5344CB8AC3E}">
        <p14:creationId xmlns="" xmlns:p14="http://schemas.microsoft.com/office/powerpoint/2010/main" val="40423881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23528" y="1484784"/>
            <a:ext cx="5112568" cy="4524315"/>
          </a:xfrm>
          <a:prstGeom prst="rect">
            <a:avLst/>
          </a:prstGeom>
          <a:noFill/>
        </p:spPr>
        <p:txBody>
          <a:bodyPr wrap="square" rtlCol="0">
            <a:spAutoFit/>
          </a:bodyPr>
          <a:lstStyle/>
          <a:p>
            <a:pPr algn="ctr"/>
            <a:r>
              <a:rPr lang="es-ES" sz="2400" dirty="0">
                <a:latin typeface="Trebuchet MS"/>
                <a:cs typeface="Trebuchet MS"/>
              </a:rPr>
              <a:t>Hoy se afirma que los cien millones de cristianos protestantes de la rama pentecostal en América latina son hijos directos del movimiento de Wesley. De modo semejante, el Movimiento Adventista del Séptimo Día, que surgió en el siglo XIX, encuentra su origen en las reuniones realizadas en casas, conocidas como “Congresos Sabáticos”, inspirados en las clases bíblicas de Wesley.</a:t>
            </a:r>
          </a:p>
        </p:txBody>
      </p:sp>
    </p:spTree>
    <p:extLst>
      <p:ext uri="{BB962C8B-B14F-4D97-AF65-F5344CB8AC3E}">
        <p14:creationId xmlns="" xmlns:p14="http://schemas.microsoft.com/office/powerpoint/2010/main" val="147730275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23528" y="1916832"/>
            <a:ext cx="5112568" cy="3416320"/>
          </a:xfrm>
          <a:prstGeom prst="rect">
            <a:avLst/>
          </a:prstGeom>
          <a:noFill/>
        </p:spPr>
        <p:txBody>
          <a:bodyPr wrap="square" rtlCol="0">
            <a:spAutoFit/>
          </a:bodyPr>
          <a:lstStyle/>
          <a:p>
            <a:pPr algn="just"/>
            <a:r>
              <a:rPr lang="es-ES" sz="2400" dirty="0">
                <a:latin typeface="Trebuchet MS"/>
                <a:cs typeface="Trebuchet MS"/>
              </a:rPr>
              <a:t>Howard </a:t>
            </a:r>
            <a:r>
              <a:rPr lang="es-ES" sz="2400" dirty="0" err="1">
                <a:latin typeface="Trebuchet MS"/>
                <a:cs typeface="Trebuchet MS"/>
              </a:rPr>
              <a:t>Snyder</a:t>
            </a:r>
            <a:r>
              <a:rPr lang="es-ES" sz="2400" dirty="0">
                <a:latin typeface="Trebuchet MS"/>
                <a:cs typeface="Trebuchet MS"/>
              </a:rPr>
              <a:t> declara que “casi cada movimiento importante de la renovación espiritual en la iglesia cristiana ha sido acompañado por un regreso hacia los pequeños grupos y la proliferación de tales grupos en casas particulares, con los fines de estudio de la Biblia, oración y discusión de la fe”.</a:t>
            </a:r>
          </a:p>
        </p:txBody>
      </p:sp>
    </p:spTree>
    <p:extLst>
      <p:ext uri="{BB962C8B-B14F-4D97-AF65-F5344CB8AC3E}">
        <p14:creationId xmlns="" xmlns:p14="http://schemas.microsoft.com/office/powerpoint/2010/main" val="35980075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pt-BR"/>
          </a:p>
        </p:txBody>
      </p:sp>
      <p:sp>
        <p:nvSpPr>
          <p:cNvPr id="3" name="CaixaDeTexto 2"/>
          <p:cNvSpPr txBox="1"/>
          <p:nvPr/>
        </p:nvSpPr>
        <p:spPr>
          <a:xfrm>
            <a:off x="-237952" y="2895037"/>
            <a:ext cx="9649072" cy="707886"/>
          </a:xfrm>
          <a:prstGeom prst="rect">
            <a:avLst/>
          </a:prstGeom>
          <a:noFill/>
        </p:spPr>
        <p:txBody>
          <a:bodyPr wrap="square" rtlCol="0">
            <a:spAutoFit/>
          </a:bodyPr>
          <a:lstStyle/>
          <a:p>
            <a:pPr algn="ctr"/>
            <a:r>
              <a:rPr lang="pt-BR" sz="4000" b="1" dirty="0">
                <a:solidFill>
                  <a:schemeClr val="bg1"/>
                </a:solidFill>
                <a:effectLst>
                  <a:outerShdw blurRad="38100" dist="38100" dir="2700000" algn="tl">
                    <a:srgbClr val="000000">
                      <a:alpha val="43137"/>
                    </a:srgbClr>
                  </a:outerShdw>
                </a:effectLst>
                <a:latin typeface="Trebuchet MS"/>
                <a:cs typeface="Trebuchet MS"/>
              </a:rPr>
              <a:t>CONCLUSIÓN</a:t>
            </a:r>
          </a:p>
        </p:txBody>
      </p:sp>
    </p:spTree>
    <p:extLst>
      <p:ext uri="{BB962C8B-B14F-4D97-AF65-F5344CB8AC3E}">
        <p14:creationId xmlns="" xmlns:p14="http://schemas.microsoft.com/office/powerpoint/2010/main" val="390774707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23528" y="1772816"/>
            <a:ext cx="5112568" cy="3970318"/>
          </a:xfrm>
          <a:prstGeom prst="rect">
            <a:avLst/>
          </a:prstGeom>
          <a:noFill/>
        </p:spPr>
        <p:txBody>
          <a:bodyPr wrap="square" rtlCol="0">
            <a:spAutoFit/>
          </a:bodyPr>
          <a:lstStyle/>
          <a:p>
            <a:pPr algn="ctr"/>
            <a:r>
              <a:rPr lang="es-ES" sz="2800" dirty="0">
                <a:latin typeface="Trebuchet MS"/>
                <a:cs typeface="Trebuchet MS"/>
              </a:rPr>
              <a:t>El análisis retrospectivo de la Reforma y de sus diversos desdoblamientos, incluyendo la renovación del siglo XVIII y los movimientos misioneros modernos, expone la transcendencia de los pequeños grupos de diversas maneras:</a:t>
            </a:r>
          </a:p>
        </p:txBody>
      </p:sp>
    </p:spTree>
    <p:extLst>
      <p:ext uri="{BB962C8B-B14F-4D97-AF65-F5344CB8AC3E}">
        <p14:creationId xmlns="" xmlns:p14="http://schemas.microsoft.com/office/powerpoint/2010/main" val="31516445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30288" y="1052736"/>
            <a:ext cx="5493839" cy="5262979"/>
          </a:xfrm>
          <a:prstGeom prst="rect">
            <a:avLst/>
          </a:prstGeom>
          <a:noFill/>
        </p:spPr>
        <p:txBody>
          <a:bodyPr wrap="square" rtlCol="0">
            <a:spAutoFit/>
          </a:bodyPr>
          <a:lstStyle/>
          <a:p>
            <a:pPr algn="ctr"/>
            <a:r>
              <a:rPr lang="es-ES" sz="2800" dirty="0" smtClean="0"/>
              <a:t>La socióloga </a:t>
            </a:r>
            <a:r>
              <a:rPr lang="es-ES" sz="2800" dirty="0" err="1" smtClean="0"/>
              <a:t>Lillian</a:t>
            </a:r>
            <a:r>
              <a:rPr lang="es-ES" sz="2800" dirty="0" smtClean="0"/>
              <a:t> </a:t>
            </a:r>
            <a:r>
              <a:rPr lang="es-ES" sz="2800" dirty="0" err="1" smtClean="0"/>
              <a:t>Rubin</a:t>
            </a:r>
            <a:r>
              <a:rPr lang="es-ES" sz="2800" dirty="0" smtClean="0"/>
              <a:t> lo denomina “</a:t>
            </a:r>
            <a:r>
              <a:rPr lang="es-ES" sz="2800" dirty="0" err="1" smtClean="0"/>
              <a:t>The</a:t>
            </a:r>
            <a:r>
              <a:rPr lang="es-ES" sz="2800" dirty="0" smtClean="0"/>
              <a:t> </a:t>
            </a:r>
            <a:r>
              <a:rPr lang="es-ES" sz="2800" dirty="0" err="1" smtClean="0"/>
              <a:t>approach-avoidance</a:t>
            </a:r>
            <a:r>
              <a:rPr lang="es-ES" sz="2800" dirty="0" smtClean="0"/>
              <a:t> dance” [El baile del acercamiento y la evitación]. Ella demuestra cómo esto se refleja en la lucha por la intimidad y la imperiosa necesidad de comunicación. Un ejemplo claro puede ser observado en un análisis del sistema empleado durante la Segunda Guerra Mundial, a fin de extraer informaciones de los prisioneros de guerra.</a:t>
            </a:r>
            <a:endParaRPr lang="es-ES_tradnl" sz="2800" dirty="0">
              <a:latin typeface="Trebuchet MS"/>
              <a:cs typeface="Trebuchet MS"/>
            </a:endParaRPr>
          </a:p>
        </p:txBody>
      </p:sp>
    </p:spTree>
    <p:extLst>
      <p:ext uri="{BB962C8B-B14F-4D97-AF65-F5344CB8AC3E}">
        <p14:creationId xmlns="" xmlns:p14="http://schemas.microsoft.com/office/powerpoint/2010/main" val="29797000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62744" y="908720"/>
            <a:ext cx="7920880" cy="193899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marL="342900" indent="-342900">
              <a:buFont typeface="+mj-lt"/>
              <a:buAutoNum type="arabicPeriod"/>
            </a:pPr>
            <a:r>
              <a:rPr lang="es-ES" sz="2400" dirty="0">
                <a:latin typeface="Trebuchet MS"/>
                <a:cs typeface="Trebuchet MS"/>
              </a:rPr>
              <a:t>Dando un decidido énfasis en el sacerdocio de todos los creyentes; abogando por el surgimiento de una iglesia más orgánica en su vida y en su expresión, donde todos los santos sean participantes activos en el ministerio.</a:t>
            </a:r>
          </a:p>
        </p:txBody>
      </p:sp>
      <p:sp>
        <p:nvSpPr>
          <p:cNvPr id="4" name="CaixaDeTexto 3"/>
          <p:cNvSpPr txBox="1"/>
          <p:nvPr/>
        </p:nvSpPr>
        <p:spPr>
          <a:xfrm>
            <a:off x="159228" y="3020759"/>
            <a:ext cx="7920880"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pt-BR" sz="2400" dirty="0" smtClean="0">
                <a:latin typeface="Trebuchet MS"/>
                <a:cs typeface="Trebuchet MS"/>
              </a:rPr>
              <a:t>2. </a:t>
            </a:r>
            <a:r>
              <a:rPr lang="es-ES" sz="2400" dirty="0">
                <a:latin typeface="Trebuchet MS"/>
                <a:cs typeface="Trebuchet MS"/>
              </a:rPr>
              <a:t>Despejando y clarificando dudas por medio del  </a:t>
            </a:r>
            <a:r>
              <a:rPr lang="es-ES" sz="2400" dirty="0" smtClean="0">
                <a:latin typeface="Trebuchet MS"/>
                <a:cs typeface="Trebuchet MS"/>
              </a:rPr>
              <a:t> </a:t>
            </a:r>
          </a:p>
          <a:p>
            <a:r>
              <a:rPr lang="es-ES" sz="2400" dirty="0">
                <a:latin typeface="Trebuchet MS"/>
                <a:cs typeface="Trebuchet MS"/>
              </a:rPr>
              <a:t> </a:t>
            </a:r>
            <a:r>
              <a:rPr lang="es-ES" sz="2400" dirty="0" smtClean="0">
                <a:latin typeface="Trebuchet MS"/>
                <a:cs typeface="Trebuchet MS"/>
              </a:rPr>
              <a:t>   diálogo </a:t>
            </a:r>
            <a:r>
              <a:rPr lang="es-ES" sz="2400" dirty="0">
                <a:latin typeface="Trebuchet MS"/>
                <a:cs typeface="Trebuchet MS"/>
              </a:rPr>
              <a:t>sobre diversos asuntos, sin miedo a </a:t>
            </a:r>
            <a:endParaRPr lang="es-ES" sz="2400" dirty="0" smtClean="0">
              <a:latin typeface="Trebuchet MS"/>
              <a:cs typeface="Trebuchet MS"/>
            </a:endParaRPr>
          </a:p>
          <a:p>
            <a:r>
              <a:rPr lang="es-ES" sz="2400" dirty="0">
                <a:latin typeface="Trebuchet MS"/>
                <a:cs typeface="Trebuchet MS"/>
              </a:rPr>
              <a:t> </a:t>
            </a:r>
            <a:r>
              <a:rPr lang="es-ES" sz="2400" dirty="0" smtClean="0">
                <a:latin typeface="Trebuchet MS"/>
                <a:cs typeface="Trebuchet MS"/>
              </a:rPr>
              <a:t>   enjuiciamientos </a:t>
            </a:r>
            <a:r>
              <a:rPr lang="es-ES" sz="2400" dirty="0">
                <a:latin typeface="Trebuchet MS"/>
                <a:cs typeface="Trebuchet MS"/>
              </a:rPr>
              <a:t>ni rechazos.</a:t>
            </a:r>
          </a:p>
        </p:txBody>
      </p:sp>
      <p:sp>
        <p:nvSpPr>
          <p:cNvPr id="5" name="CaixaDeTexto 4"/>
          <p:cNvSpPr txBox="1"/>
          <p:nvPr/>
        </p:nvSpPr>
        <p:spPr>
          <a:xfrm>
            <a:off x="147125" y="4388911"/>
            <a:ext cx="7920880"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pt-BR" sz="2400" dirty="0" smtClean="0">
                <a:latin typeface="Trebuchet MS"/>
                <a:cs typeface="Trebuchet MS"/>
              </a:rPr>
              <a:t>3. </a:t>
            </a:r>
            <a:r>
              <a:rPr lang="es-ES" sz="2400" dirty="0">
                <a:latin typeface="Trebuchet MS"/>
                <a:cs typeface="Trebuchet MS"/>
              </a:rPr>
              <a:t>Proveyendo cuidado pastoral y asistencia práctica en </a:t>
            </a:r>
            <a:endParaRPr lang="es-ES" sz="2400" dirty="0" smtClean="0">
              <a:latin typeface="Trebuchet MS"/>
              <a:cs typeface="Trebuchet MS"/>
            </a:endParaRPr>
          </a:p>
          <a:p>
            <a:r>
              <a:rPr lang="es-ES" sz="2400" dirty="0">
                <a:latin typeface="Trebuchet MS"/>
                <a:cs typeface="Trebuchet MS"/>
              </a:rPr>
              <a:t> </a:t>
            </a:r>
            <a:r>
              <a:rPr lang="es-ES" sz="2400" dirty="0" smtClean="0">
                <a:latin typeface="Trebuchet MS"/>
                <a:cs typeface="Trebuchet MS"/>
              </a:rPr>
              <a:t>   las </a:t>
            </a:r>
            <a:r>
              <a:rPr lang="es-ES" sz="2400" dirty="0">
                <a:latin typeface="Trebuchet MS"/>
                <a:cs typeface="Trebuchet MS"/>
              </a:rPr>
              <a:t>más diversas áreas del discipulado, la enseñanza, </a:t>
            </a:r>
            <a:endParaRPr lang="es-ES" sz="2400" dirty="0" smtClean="0">
              <a:latin typeface="Trebuchet MS"/>
              <a:cs typeface="Trebuchet MS"/>
            </a:endParaRPr>
          </a:p>
          <a:p>
            <a:r>
              <a:rPr lang="es-ES" sz="2400" dirty="0">
                <a:latin typeface="Trebuchet MS"/>
                <a:cs typeface="Trebuchet MS"/>
              </a:rPr>
              <a:t> </a:t>
            </a:r>
            <a:r>
              <a:rPr lang="es-ES" sz="2400" dirty="0" smtClean="0">
                <a:latin typeface="Trebuchet MS"/>
                <a:cs typeface="Trebuchet MS"/>
              </a:rPr>
              <a:t>   la </a:t>
            </a:r>
            <a:r>
              <a:rPr lang="es-ES" sz="2400" dirty="0">
                <a:latin typeface="Trebuchet MS"/>
                <a:cs typeface="Trebuchet MS"/>
              </a:rPr>
              <a:t>oración, la acción social y la evangelización.</a:t>
            </a:r>
          </a:p>
        </p:txBody>
      </p:sp>
    </p:spTree>
    <p:extLst>
      <p:ext uri="{BB962C8B-B14F-4D97-AF65-F5344CB8AC3E}">
        <p14:creationId xmlns="" xmlns:p14="http://schemas.microsoft.com/office/powerpoint/2010/main" val="169732798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62744" y="908720"/>
            <a:ext cx="7920880" cy="83099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pt-BR" sz="2400" dirty="0" smtClean="0">
                <a:latin typeface="Trebuchet MS"/>
                <a:cs typeface="Trebuchet MS"/>
              </a:rPr>
              <a:t>4. </a:t>
            </a:r>
            <a:r>
              <a:rPr lang="es-ES" sz="2400" dirty="0">
                <a:latin typeface="Trebuchet MS"/>
                <a:cs typeface="Trebuchet MS"/>
              </a:rPr>
              <a:t>Asistiendo a la iglesia en épocas de intensa </a:t>
            </a:r>
            <a:endParaRPr lang="es-ES" sz="2400" dirty="0" smtClean="0">
              <a:latin typeface="Trebuchet MS"/>
              <a:cs typeface="Trebuchet MS"/>
            </a:endParaRPr>
          </a:p>
          <a:p>
            <a:r>
              <a:rPr lang="es-ES" sz="2400" dirty="0">
                <a:latin typeface="Trebuchet MS"/>
                <a:cs typeface="Trebuchet MS"/>
              </a:rPr>
              <a:t> </a:t>
            </a:r>
            <a:r>
              <a:rPr lang="es-ES" sz="2400" dirty="0" smtClean="0">
                <a:latin typeface="Trebuchet MS"/>
                <a:cs typeface="Trebuchet MS"/>
              </a:rPr>
              <a:t>   persecución</a:t>
            </a:r>
            <a:r>
              <a:rPr lang="es-ES" sz="2400" dirty="0">
                <a:latin typeface="Trebuchet MS"/>
                <a:cs typeface="Trebuchet MS"/>
              </a:rPr>
              <a:t>, posibilitando su supervivencia.</a:t>
            </a:r>
          </a:p>
        </p:txBody>
      </p:sp>
      <p:sp>
        <p:nvSpPr>
          <p:cNvPr id="4" name="CaixaDeTexto 3"/>
          <p:cNvSpPr txBox="1"/>
          <p:nvPr/>
        </p:nvSpPr>
        <p:spPr>
          <a:xfrm>
            <a:off x="159228" y="1916832"/>
            <a:ext cx="7920880"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pt-BR" sz="2400" dirty="0" smtClean="0">
                <a:latin typeface="Trebuchet MS"/>
                <a:cs typeface="Trebuchet MS"/>
              </a:rPr>
              <a:t>5. </a:t>
            </a:r>
            <a:r>
              <a:rPr lang="es-ES" sz="2400" dirty="0">
                <a:latin typeface="Trebuchet MS"/>
                <a:cs typeface="Trebuchet MS"/>
              </a:rPr>
              <a:t>Contribuyendo con el surgimiento de una gran </a:t>
            </a:r>
            <a:endParaRPr lang="es-ES" sz="2400" dirty="0" smtClean="0">
              <a:latin typeface="Trebuchet MS"/>
              <a:cs typeface="Trebuchet MS"/>
            </a:endParaRPr>
          </a:p>
          <a:p>
            <a:r>
              <a:rPr lang="es-ES" sz="2400" dirty="0">
                <a:latin typeface="Trebuchet MS"/>
                <a:cs typeface="Trebuchet MS"/>
              </a:rPr>
              <a:t> </a:t>
            </a:r>
            <a:r>
              <a:rPr lang="es-ES" sz="2400" dirty="0" smtClean="0">
                <a:latin typeface="Trebuchet MS"/>
                <a:cs typeface="Trebuchet MS"/>
              </a:rPr>
              <a:t>   cantidad </a:t>
            </a:r>
            <a:r>
              <a:rPr lang="es-ES" sz="2400" dirty="0">
                <a:latin typeface="Trebuchet MS"/>
                <a:cs typeface="Trebuchet MS"/>
              </a:rPr>
              <a:t>de literatura devocional que enfatiza la </a:t>
            </a:r>
            <a:endParaRPr lang="es-ES" sz="2400" dirty="0" smtClean="0">
              <a:latin typeface="Trebuchet MS"/>
              <a:cs typeface="Trebuchet MS"/>
            </a:endParaRPr>
          </a:p>
          <a:p>
            <a:r>
              <a:rPr lang="es-ES" sz="2400" dirty="0">
                <a:latin typeface="Trebuchet MS"/>
                <a:cs typeface="Trebuchet MS"/>
              </a:rPr>
              <a:t> </a:t>
            </a:r>
            <a:r>
              <a:rPr lang="es-ES" sz="2400" dirty="0" smtClean="0">
                <a:latin typeface="Trebuchet MS"/>
                <a:cs typeface="Trebuchet MS"/>
              </a:rPr>
              <a:t>   comunión </a:t>
            </a:r>
            <a:r>
              <a:rPr lang="es-ES" sz="2400" dirty="0">
                <a:latin typeface="Trebuchet MS"/>
                <a:cs typeface="Trebuchet MS"/>
              </a:rPr>
              <a:t>viva del creyente con Dios.</a:t>
            </a:r>
          </a:p>
        </p:txBody>
      </p:sp>
      <p:sp>
        <p:nvSpPr>
          <p:cNvPr id="5" name="CaixaDeTexto 4"/>
          <p:cNvSpPr txBox="1"/>
          <p:nvPr/>
        </p:nvSpPr>
        <p:spPr>
          <a:xfrm>
            <a:off x="159228" y="3356992"/>
            <a:ext cx="7920880"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pt-BR" sz="2400" dirty="0" smtClean="0">
                <a:latin typeface="Trebuchet MS"/>
                <a:cs typeface="Trebuchet MS"/>
              </a:rPr>
              <a:t>6. </a:t>
            </a:r>
            <a:r>
              <a:rPr lang="es-ES" sz="2400" dirty="0">
                <a:latin typeface="Trebuchet MS"/>
                <a:cs typeface="Trebuchet MS"/>
              </a:rPr>
              <a:t>Inspirando la producción de una gran cantidad de </a:t>
            </a:r>
            <a:endParaRPr lang="es-ES" sz="2400" dirty="0" smtClean="0">
              <a:latin typeface="Trebuchet MS"/>
              <a:cs typeface="Trebuchet MS"/>
            </a:endParaRPr>
          </a:p>
          <a:p>
            <a:r>
              <a:rPr lang="es-ES" sz="2400" dirty="0">
                <a:latin typeface="Trebuchet MS"/>
                <a:cs typeface="Trebuchet MS"/>
              </a:rPr>
              <a:t> </a:t>
            </a:r>
            <a:r>
              <a:rPr lang="es-ES" sz="2400" dirty="0" smtClean="0">
                <a:latin typeface="Trebuchet MS"/>
                <a:cs typeface="Trebuchet MS"/>
              </a:rPr>
              <a:t>   himnos </a:t>
            </a:r>
            <a:r>
              <a:rPr lang="es-ES" sz="2400" dirty="0">
                <a:latin typeface="Trebuchet MS"/>
                <a:cs typeface="Trebuchet MS"/>
              </a:rPr>
              <a:t>que forman parte de la adoración </a:t>
            </a:r>
            <a:endParaRPr lang="es-ES" sz="2400" dirty="0" smtClean="0">
              <a:latin typeface="Trebuchet MS"/>
              <a:cs typeface="Trebuchet MS"/>
            </a:endParaRPr>
          </a:p>
          <a:p>
            <a:r>
              <a:rPr lang="es-ES" sz="2400" dirty="0">
                <a:latin typeface="Trebuchet MS"/>
                <a:cs typeface="Trebuchet MS"/>
              </a:rPr>
              <a:t> </a:t>
            </a:r>
            <a:r>
              <a:rPr lang="es-ES" sz="2400" dirty="0" smtClean="0">
                <a:latin typeface="Trebuchet MS"/>
                <a:cs typeface="Trebuchet MS"/>
              </a:rPr>
              <a:t>   contemporánea</a:t>
            </a:r>
            <a:r>
              <a:rPr lang="es-ES" sz="2400" dirty="0">
                <a:latin typeface="Trebuchet MS"/>
                <a:cs typeface="Trebuchet MS"/>
              </a:rPr>
              <a:t>.</a:t>
            </a:r>
          </a:p>
        </p:txBody>
      </p:sp>
    </p:spTree>
    <p:extLst>
      <p:ext uri="{BB962C8B-B14F-4D97-AF65-F5344CB8AC3E}">
        <p14:creationId xmlns="" xmlns:p14="http://schemas.microsoft.com/office/powerpoint/2010/main" val="179009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62744" y="908720"/>
            <a:ext cx="7920880" cy="1200329"/>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pt-BR" sz="2400" dirty="0" smtClean="0">
                <a:latin typeface="Trebuchet MS"/>
                <a:cs typeface="Trebuchet MS"/>
              </a:rPr>
              <a:t>7. </a:t>
            </a:r>
            <a:r>
              <a:rPr lang="es-ES" sz="2400" dirty="0">
                <a:latin typeface="Trebuchet MS"/>
                <a:cs typeface="Trebuchet MS"/>
              </a:rPr>
              <a:t>Inculcando los conceptos de libertad, separación </a:t>
            </a:r>
            <a:r>
              <a:rPr lang="es-ES" sz="2400" dirty="0" smtClean="0">
                <a:latin typeface="Trebuchet MS"/>
                <a:cs typeface="Trebuchet MS"/>
              </a:rPr>
              <a:t> </a:t>
            </a:r>
          </a:p>
          <a:p>
            <a:r>
              <a:rPr lang="es-ES" sz="2400" dirty="0">
                <a:latin typeface="Trebuchet MS"/>
                <a:cs typeface="Trebuchet MS"/>
              </a:rPr>
              <a:t> </a:t>
            </a:r>
            <a:r>
              <a:rPr lang="es-ES" sz="2400" dirty="0" smtClean="0">
                <a:latin typeface="Trebuchet MS"/>
                <a:cs typeface="Trebuchet MS"/>
              </a:rPr>
              <a:t>   entre </a:t>
            </a:r>
            <a:r>
              <a:rPr lang="es-ES" sz="2400" dirty="0">
                <a:latin typeface="Trebuchet MS"/>
                <a:cs typeface="Trebuchet MS"/>
              </a:rPr>
              <a:t>Iglesia y Estado, democracia, y regeneración </a:t>
            </a:r>
            <a:endParaRPr lang="es-ES" sz="2400" dirty="0" smtClean="0">
              <a:latin typeface="Trebuchet MS"/>
              <a:cs typeface="Trebuchet MS"/>
            </a:endParaRPr>
          </a:p>
          <a:p>
            <a:r>
              <a:rPr lang="es-ES" sz="2400" dirty="0">
                <a:latin typeface="Trebuchet MS"/>
                <a:cs typeface="Trebuchet MS"/>
              </a:rPr>
              <a:t> </a:t>
            </a:r>
            <a:r>
              <a:rPr lang="es-ES" sz="2400" dirty="0" smtClean="0">
                <a:latin typeface="Trebuchet MS"/>
                <a:cs typeface="Trebuchet MS"/>
              </a:rPr>
              <a:t>   de </a:t>
            </a:r>
            <a:r>
              <a:rPr lang="es-ES" sz="2400" dirty="0">
                <a:latin typeface="Trebuchet MS"/>
                <a:cs typeface="Trebuchet MS"/>
              </a:rPr>
              <a:t>la iglesia, ideales de que goza el mundo moderno.</a:t>
            </a:r>
          </a:p>
        </p:txBody>
      </p:sp>
      <p:sp>
        <p:nvSpPr>
          <p:cNvPr id="4" name="CaixaDeTexto 3"/>
          <p:cNvSpPr txBox="1"/>
          <p:nvPr/>
        </p:nvSpPr>
        <p:spPr>
          <a:xfrm>
            <a:off x="159228" y="2204864"/>
            <a:ext cx="7920880" cy="1938992"/>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pt-BR" sz="2400" dirty="0" smtClean="0">
                <a:latin typeface="Trebuchet MS"/>
                <a:cs typeface="Trebuchet MS"/>
              </a:rPr>
              <a:t>8. </a:t>
            </a:r>
            <a:r>
              <a:rPr lang="es-ES" sz="2400" dirty="0">
                <a:latin typeface="Trebuchet MS"/>
                <a:cs typeface="Trebuchet MS"/>
              </a:rPr>
              <a:t>Suscitando los Congresos Sabáticos, en los cuales se </a:t>
            </a:r>
            <a:endParaRPr lang="es-ES" sz="2400" dirty="0" smtClean="0">
              <a:latin typeface="Trebuchet MS"/>
              <a:cs typeface="Trebuchet MS"/>
            </a:endParaRPr>
          </a:p>
          <a:p>
            <a:r>
              <a:rPr lang="es-ES" sz="2400" dirty="0">
                <a:latin typeface="Trebuchet MS"/>
                <a:cs typeface="Trebuchet MS"/>
              </a:rPr>
              <a:t> </a:t>
            </a:r>
            <a:r>
              <a:rPr lang="es-ES" sz="2400" dirty="0" smtClean="0">
                <a:latin typeface="Trebuchet MS"/>
                <a:cs typeface="Trebuchet MS"/>
              </a:rPr>
              <a:t>   incentivó </a:t>
            </a:r>
            <a:r>
              <a:rPr lang="es-ES" sz="2400" dirty="0">
                <a:latin typeface="Trebuchet MS"/>
                <a:cs typeface="Trebuchet MS"/>
              </a:rPr>
              <a:t>el análisis profundo de las Sagradas </a:t>
            </a:r>
            <a:endParaRPr lang="es-ES" sz="2400" dirty="0" smtClean="0">
              <a:latin typeface="Trebuchet MS"/>
              <a:cs typeface="Trebuchet MS"/>
            </a:endParaRPr>
          </a:p>
          <a:p>
            <a:r>
              <a:rPr lang="es-ES" sz="2400" dirty="0">
                <a:latin typeface="Trebuchet MS"/>
                <a:cs typeface="Trebuchet MS"/>
              </a:rPr>
              <a:t> </a:t>
            </a:r>
            <a:r>
              <a:rPr lang="es-ES" sz="2400" dirty="0" smtClean="0">
                <a:latin typeface="Trebuchet MS"/>
                <a:cs typeface="Trebuchet MS"/>
              </a:rPr>
              <a:t>   Escrituras</a:t>
            </a:r>
            <a:r>
              <a:rPr lang="es-ES" sz="2400" dirty="0">
                <a:latin typeface="Trebuchet MS"/>
                <a:cs typeface="Trebuchet MS"/>
              </a:rPr>
              <a:t>, vislumbrando, por este medio, parte de </a:t>
            </a:r>
            <a:endParaRPr lang="es-ES" sz="2400" dirty="0" smtClean="0">
              <a:latin typeface="Trebuchet MS"/>
              <a:cs typeface="Trebuchet MS"/>
            </a:endParaRPr>
          </a:p>
          <a:p>
            <a:r>
              <a:rPr lang="es-ES" sz="2400" dirty="0">
                <a:latin typeface="Trebuchet MS"/>
                <a:cs typeface="Trebuchet MS"/>
              </a:rPr>
              <a:t> </a:t>
            </a:r>
            <a:r>
              <a:rPr lang="es-ES" sz="2400" dirty="0" smtClean="0">
                <a:latin typeface="Trebuchet MS"/>
                <a:cs typeface="Trebuchet MS"/>
              </a:rPr>
              <a:t>   las </a:t>
            </a:r>
            <a:r>
              <a:rPr lang="es-ES" sz="2400" dirty="0">
                <a:latin typeface="Trebuchet MS"/>
                <a:cs typeface="Trebuchet MS"/>
              </a:rPr>
              <a:t>doctrinas que integran el Movimiento Adventista </a:t>
            </a:r>
            <a:endParaRPr lang="es-ES" sz="2400" dirty="0" smtClean="0">
              <a:latin typeface="Trebuchet MS"/>
              <a:cs typeface="Trebuchet MS"/>
            </a:endParaRPr>
          </a:p>
          <a:p>
            <a:r>
              <a:rPr lang="es-ES" sz="2400" dirty="0">
                <a:latin typeface="Trebuchet MS"/>
                <a:cs typeface="Trebuchet MS"/>
              </a:rPr>
              <a:t> </a:t>
            </a:r>
            <a:r>
              <a:rPr lang="es-ES" sz="2400" dirty="0" smtClean="0">
                <a:latin typeface="Trebuchet MS"/>
                <a:cs typeface="Trebuchet MS"/>
              </a:rPr>
              <a:t>   del </a:t>
            </a:r>
            <a:r>
              <a:rPr lang="es-ES" sz="2400" dirty="0">
                <a:latin typeface="Trebuchet MS"/>
                <a:cs typeface="Trebuchet MS"/>
              </a:rPr>
              <a:t>Séptimo Día.</a:t>
            </a:r>
          </a:p>
        </p:txBody>
      </p:sp>
      <p:sp>
        <p:nvSpPr>
          <p:cNvPr id="5" name="CaixaDeTexto 4"/>
          <p:cNvSpPr txBox="1"/>
          <p:nvPr/>
        </p:nvSpPr>
        <p:spPr>
          <a:xfrm>
            <a:off x="251520" y="4293096"/>
            <a:ext cx="7776864" cy="2308324"/>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lvl="0"/>
            <a:r>
              <a:rPr lang="pt-BR" sz="2400" dirty="0" smtClean="0">
                <a:solidFill>
                  <a:prstClr val="black"/>
                </a:solidFill>
                <a:latin typeface="Trebuchet MS"/>
                <a:cs typeface="Trebuchet MS"/>
              </a:rPr>
              <a:t>9. </a:t>
            </a:r>
            <a:r>
              <a:rPr lang="es-ES" sz="2400" dirty="0" smtClean="0">
                <a:solidFill>
                  <a:prstClr val="black"/>
                </a:solidFill>
                <a:latin typeface="Trebuchet MS"/>
                <a:cs typeface="Trebuchet MS"/>
              </a:rPr>
              <a:t>Finalmente, la teología Adventista enseña que nuevamente vendrá un tiempo de persecución en los últimos días de la historia de la humanidad. Si pensamos sobrevivir a ese tiempo crucial, es ahora cuando debemos comenzar a estimular la formación de grupos pequeños.</a:t>
            </a:r>
            <a:endParaRPr lang="pt-BR" dirty="0"/>
          </a:p>
        </p:txBody>
      </p:sp>
    </p:spTree>
    <p:extLst>
      <p:ext uri="{BB962C8B-B14F-4D97-AF65-F5344CB8AC3E}">
        <p14:creationId xmlns="" xmlns:p14="http://schemas.microsoft.com/office/powerpoint/2010/main" val="197421736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95536" y="1484784"/>
            <a:ext cx="4752528" cy="4832092"/>
          </a:xfrm>
          <a:prstGeom prst="rect">
            <a:avLst/>
          </a:prstGeom>
          <a:noFill/>
        </p:spPr>
        <p:txBody>
          <a:bodyPr wrap="square" rtlCol="0">
            <a:spAutoFit/>
          </a:bodyPr>
          <a:lstStyle/>
          <a:p>
            <a:pPr algn="ctr"/>
            <a:r>
              <a:rPr lang="es-ES" sz="2800" dirty="0">
                <a:latin typeface="Trebuchet MS"/>
                <a:cs typeface="Trebuchet MS"/>
              </a:rPr>
              <a:t>Finalmente, la teología Adventista enseña que nuevamente vendrá un tiempo de persecución en los últimos días de la historia de la humanidad. Si pensamos sobrevivir a ese tiempo crucial, es ahora cuando debemos comenzar a estimular la formación de grupos pequeños.</a:t>
            </a:r>
          </a:p>
        </p:txBody>
      </p:sp>
    </p:spTree>
    <p:extLst>
      <p:ext uri="{BB962C8B-B14F-4D97-AF65-F5344CB8AC3E}">
        <p14:creationId xmlns="" xmlns:p14="http://schemas.microsoft.com/office/powerpoint/2010/main" val="34198893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pt-BR"/>
          </a:p>
        </p:txBody>
      </p:sp>
      <p:sp>
        <p:nvSpPr>
          <p:cNvPr id="3" name="CaixaDeTexto 2"/>
          <p:cNvSpPr txBox="1"/>
          <p:nvPr/>
        </p:nvSpPr>
        <p:spPr>
          <a:xfrm>
            <a:off x="-237952" y="2833481"/>
            <a:ext cx="9649072" cy="830997"/>
          </a:xfrm>
          <a:prstGeom prst="rect">
            <a:avLst/>
          </a:prstGeom>
          <a:noFill/>
        </p:spPr>
        <p:txBody>
          <a:bodyPr wrap="square" rtlCol="0">
            <a:spAutoFit/>
          </a:bodyPr>
          <a:lstStyle/>
          <a:p>
            <a:pPr algn="ctr"/>
            <a:r>
              <a:rPr lang="pt-BR" sz="4800" b="1" dirty="0">
                <a:solidFill>
                  <a:schemeClr val="bg1"/>
                </a:solidFill>
                <a:effectLst>
                  <a:outerShdw blurRad="38100" dist="38100" dir="2700000" algn="tl">
                    <a:srgbClr val="000000">
                      <a:alpha val="43137"/>
                    </a:srgbClr>
                  </a:outerShdw>
                </a:effectLst>
                <a:latin typeface="Trebuchet MS"/>
                <a:cs typeface="Trebuchet MS"/>
              </a:rPr>
              <a:t>PREGUNTAS DE REFLEXIÓN</a:t>
            </a:r>
          </a:p>
        </p:txBody>
      </p:sp>
    </p:spTree>
    <p:extLst>
      <p:ext uri="{BB962C8B-B14F-4D97-AF65-F5344CB8AC3E}">
        <p14:creationId xmlns="" xmlns:p14="http://schemas.microsoft.com/office/powerpoint/2010/main" val="36167060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192291" y="953146"/>
            <a:ext cx="8556173" cy="163121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r>
              <a:rPr lang="es-ES" sz="2000" b="1" dirty="0">
                <a:solidFill>
                  <a:schemeClr val="tx1"/>
                </a:solidFill>
                <a:latin typeface="Trebuchet MS"/>
                <a:cs typeface="Trebuchet MS"/>
              </a:rPr>
              <a:t>.¿Qué elementos se destacaron como el mensaje</a:t>
            </a:r>
          </a:p>
          <a:p>
            <a:pPr algn="r"/>
            <a:r>
              <a:rPr lang="es-ES" sz="2000" b="1" dirty="0">
                <a:solidFill>
                  <a:schemeClr val="tx1"/>
                </a:solidFill>
                <a:latin typeface="Trebuchet MS"/>
                <a:cs typeface="Trebuchet MS"/>
              </a:rPr>
              <a:t>principal y el punto trascendente de la fe puritana,</a:t>
            </a:r>
          </a:p>
          <a:p>
            <a:pPr algn="r"/>
            <a:r>
              <a:rPr lang="es-ES" sz="2000" b="1" dirty="0">
                <a:solidFill>
                  <a:schemeClr val="tx1"/>
                </a:solidFill>
                <a:latin typeface="Trebuchet MS"/>
                <a:cs typeface="Trebuchet MS"/>
              </a:rPr>
              <a:t>al lado de la Biblia? ¿Cuál era el día de la semana </a:t>
            </a:r>
          </a:p>
          <a:p>
            <a:pPr algn="r"/>
            <a:r>
              <a:rPr lang="es-ES" sz="2000" b="1" dirty="0">
                <a:solidFill>
                  <a:schemeClr val="tx1"/>
                </a:solidFill>
                <a:latin typeface="Trebuchet MS"/>
                <a:cs typeface="Trebuchet MS"/>
              </a:rPr>
              <a:t>en que el templo puritano estaba abierto, y qué</a:t>
            </a:r>
          </a:p>
          <a:p>
            <a:pPr algn="r"/>
            <a:r>
              <a:rPr lang="es-ES" sz="2000" b="1" dirty="0">
                <a:solidFill>
                  <a:schemeClr val="tx1"/>
                </a:solidFill>
                <a:latin typeface="Trebuchet MS"/>
                <a:cs typeface="Trebuchet MS"/>
              </a:rPr>
              <a:t>sucedía durante los otros seis días de la semana?</a:t>
            </a:r>
          </a:p>
        </p:txBody>
      </p:sp>
      <p:sp>
        <p:nvSpPr>
          <p:cNvPr id="2" name="CaixaDeTexto 1"/>
          <p:cNvSpPr txBox="1"/>
          <p:nvPr/>
        </p:nvSpPr>
        <p:spPr>
          <a:xfrm>
            <a:off x="32926" y="260648"/>
            <a:ext cx="1139349" cy="2215991"/>
          </a:xfrm>
          <a:prstGeom prst="rect">
            <a:avLst/>
          </a:prstGeom>
          <a:noFill/>
        </p:spPr>
        <p:txBody>
          <a:bodyPr wrap="square" rtlCol="0">
            <a:spAutoFit/>
          </a:bodyPr>
          <a:lstStyle/>
          <a:p>
            <a:r>
              <a:rPr lang="pt-BR" sz="13800" dirty="0" smtClean="0">
                <a:solidFill>
                  <a:schemeClr val="accent3">
                    <a:lumMod val="75000"/>
                  </a:schemeClr>
                </a:solidFill>
                <a:effectLst>
                  <a:outerShdw blurRad="38100" dist="38100" dir="2700000" algn="tl">
                    <a:srgbClr val="000000">
                      <a:alpha val="43137"/>
                    </a:srgbClr>
                  </a:outerShdw>
                </a:effectLst>
                <a:latin typeface="Adobe Garamond Pro Bold" pitchFamily="18" charset="0"/>
              </a:rPr>
              <a:t>1</a:t>
            </a:r>
            <a:endParaRPr lang="pt-BR" sz="13800" dirty="0">
              <a:solidFill>
                <a:schemeClr val="accent3">
                  <a:lumMod val="75000"/>
                </a:schemeClr>
              </a:solidFill>
              <a:effectLst>
                <a:outerShdw blurRad="38100" dist="38100" dir="2700000" algn="tl">
                  <a:srgbClr val="000000">
                    <a:alpha val="43137"/>
                  </a:srgbClr>
                </a:outerShdw>
              </a:effectLst>
              <a:latin typeface="Adobe Garamond Pro Bold" pitchFamily="18" charset="0"/>
            </a:endParaRPr>
          </a:p>
        </p:txBody>
      </p:sp>
      <p:sp>
        <p:nvSpPr>
          <p:cNvPr id="8" name="CaixaDeTexto 7"/>
          <p:cNvSpPr txBox="1"/>
          <p:nvPr/>
        </p:nvSpPr>
        <p:spPr>
          <a:xfrm>
            <a:off x="212913" y="2855551"/>
            <a:ext cx="8556173"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r>
              <a:rPr lang="pt-BR" sz="2000" b="1" dirty="0" smtClean="0">
                <a:solidFill>
                  <a:schemeClr val="tx1"/>
                </a:solidFill>
                <a:latin typeface="Trebuchet MS"/>
                <a:cs typeface="Trebuchet MS"/>
              </a:rPr>
              <a:t>     </a:t>
            </a:r>
            <a:r>
              <a:rPr lang="es-ES" sz="2000" b="1" dirty="0">
                <a:solidFill>
                  <a:schemeClr val="tx1"/>
                </a:solidFill>
                <a:latin typeface="Trebuchet MS"/>
                <a:cs typeface="Trebuchet MS"/>
              </a:rPr>
              <a:t>Procurando restaurar el cristianismo primitivo, ¿qué elementos empleados por </a:t>
            </a:r>
            <a:r>
              <a:rPr lang="es-ES" sz="2000" b="1" dirty="0" err="1">
                <a:solidFill>
                  <a:schemeClr val="tx1"/>
                </a:solidFill>
                <a:latin typeface="Trebuchet MS"/>
                <a:cs typeface="Trebuchet MS"/>
              </a:rPr>
              <a:t>Schwenckfeld</a:t>
            </a:r>
            <a:r>
              <a:rPr lang="es-ES" sz="2000" b="1" dirty="0">
                <a:solidFill>
                  <a:schemeClr val="tx1"/>
                </a:solidFill>
                <a:latin typeface="Trebuchet MS"/>
                <a:cs typeface="Trebuchet MS"/>
              </a:rPr>
              <a:t> en la Reforma instituyeron los </a:t>
            </a:r>
            <a:r>
              <a:rPr lang="es-ES" sz="2000" b="1" dirty="0" err="1">
                <a:solidFill>
                  <a:schemeClr val="tx1"/>
                </a:solidFill>
                <a:latin typeface="Trebuchet MS"/>
                <a:cs typeface="Trebuchet MS"/>
              </a:rPr>
              <a:t>Quákeros</a:t>
            </a:r>
            <a:r>
              <a:rPr lang="es-ES" sz="2000" b="1" dirty="0">
                <a:solidFill>
                  <a:schemeClr val="tx1"/>
                </a:solidFill>
                <a:latin typeface="Trebuchet MS"/>
                <a:cs typeface="Trebuchet MS"/>
              </a:rPr>
              <a:t>, y qué actividades desarrollaban allí?</a:t>
            </a:r>
          </a:p>
        </p:txBody>
      </p:sp>
      <p:sp>
        <p:nvSpPr>
          <p:cNvPr id="9" name="CaixaDeTexto 8"/>
          <p:cNvSpPr txBox="1"/>
          <p:nvPr/>
        </p:nvSpPr>
        <p:spPr>
          <a:xfrm>
            <a:off x="53548" y="2163053"/>
            <a:ext cx="1139349" cy="2215991"/>
          </a:xfrm>
          <a:prstGeom prst="rect">
            <a:avLst/>
          </a:prstGeom>
          <a:noFill/>
        </p:spPr>
        <p:txBody>
          <a:bodyPr wrap="square" rtlCol="0">
            <a:spAutoFit/>
          </a:bodyPr>
          <a:lstStyle/>
          <a:p>
            <a:r>
              <a:rPr lang="pt-BR" sz="13800" dirty="0" smtClean="0">
                <a:solidFill>
                  <a:schemeClr val="accent3">
                    <a:lumMod val="75000"/>
                  </a:schemeClr>
                </a:solidFill>
                <a:effectLst>
                  <a:outerShdw blurRad="38100" dist="38100" dir="2700000" algn="tl">
                    <a:srgbClr val="000000">
                      <a:alpha val="43137"/>
                    </a:srgbClr>
                  </a:outerShdw>
                </a:effectLst>
                <a:latin typeface="Adobe Garamond Pro Bold" pitchFamily="18" charset="0"/>
              </a:rPr>
              <a:t>2</a:t>
            </a:r>
            <a:endParaRPr lang="pt-BR" sz="13800" dirty="0">
              <a:solidFill>
                <a:schemeClr val="accent3">
                  <a:lumMod val="75000"/>
                </a:schemeClr>
              </a:solidFill>
              <a:effectLst>
                <a:outerShdw blurRad="38100" dist="38100" dir="2700000" algn="tl">
                  <a:srgbClr val="000000">
                    <a:alpha val="43137"/>
                  </a:srgbClr>
                </a:outerShdw>
              </a:effectLst>
              <a:latin typeface="Adobe Garamond Pro Bold" pitchFamily="18" charset="0"/>
            </a:endParaRPr>
          </a:p>
        </p:txBody>
      </p:sp>
      <p:sp>
        <p:nvSpPr>
          <p:cNvPr id="10" name="CaixaDeTexto 9"/>
          <p:cNvSpPr txBox="1"/>
          <p:nvPr/>
        </p:nvSpPr>
        <p:spPr>
          <a:xfrm>
            <a:off x="192291" y="4121785"/>
            <a:ext cx="8556173"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r>
              <a:rPr lang="pt-BR" sz="2000" b="1" dirty="0" smtClean="0">
                <a:solidFill>
                  <a:schemeClr val="tx1"/>
                </a:solidFill>
                <a:latin typeface="Trebuchet MS"/>
                <a:cs typeface="Trebuchet MS"/>
              </a:rPr>
              <a:t>     </a:t>
            </a:r>
            <a:r>
              <a:rPr lang="es-ES" sz="2000" b="1" dirty="0">
                <a:solidFill>
                  <a:schemeClr val="tx1"/>
                </a:solidFill>
                <a:latin typeface="Trebuchet MS"/>
                <a:cs typeface="Trebuchet MS"/>
              </a:rPr>
              <a:t>Bajo la dirección del sacerdote alemán </a:t>
            </a:r>
            <a:r>
              <a:rPr lang="es-ES" sz="2000" b="1" dirty="0" err="1">
                <a:solidFill>
                  <a:schemeClr val="tx1"/>
                </a:solidFill>
                <a:latin typeface="Trebuchet MS"/>
                <a:cs typeface="Trebuchet MS"/>
              </a:rPr>
              <a:t>Philipp</a:t>
            </a:r>
            <a:r>
              <a:rPr lang="es-ES" sz="2000" b="1" dirty="0">
                <a:solidFill>
                  <a:schemeClr val="tx1"/>
                </a:solidFill>
                <a:latin typeface="Trebuchet MS"/>
                <a:cs typeface="Trebuchet MS"/>
              </a:rPr>
              <a:t> Jakob </a:t>
            </a:r>
            <a:r>
              <a:rPr lang="es-ES" sz="2000" b="1" dirty="0" err="1">
                <a:solidFill>
                  <a:schemeClr val="tx1"/>
                </a:solidFill>
                <a:latin typeface="Trebuchet MS"/>
                <a:cs typeface="Trebuchet MS"/>
              </a:rPr>
              <a:t>Spener</a:t>
            </a:r>
            <a:r>
              <a:rPr lang="es-ES" sz="2000" b="1" dirty="0">
                <a:solidFill>
                  <a:schemeClr val="tx1"/>
                </a:solidFill>
                <a:latin typeface="Trebuchet MS"/>
                <a:cs typeface="Trebuchet MS"/>
              </a:rPr>
              <a:t>, se </a:t>
            </a:r>
            <a:r>
              <a:rPr lang="es-ES" sz="2000" b="1" dirty="0" smtClean="0">
                <a:solidFill>
                  <a:schemeClr val="tx1"/>
                </a:solidFill>
                <a:latin typeface="Trebuchet MS"/>
                <a:cs typeface="Trebuchet MS"/>
              </a:rPr>
              <a:t>	dio </a:t>
            </a:r>
            <a:r>
              <a:rPr lang="es-ES" sz="2000" b="1" dirty="0">
                <a:solidFill>
                  <a:schemeClr val="tx1"/>
                </a:solidFill>
                <a:latin typeface="Trebuchet MS"/>
                <a:cs typeface="Trebuchet MS"/>
              </a:rPr>
              <a:t>inicio a una reforma en 1670. ¿Cómo designó </a:t>
            </a:r>
            <a:r>
              <a:rPr lang="es-ES" sz="2000" b="1" dirty="0" err="1">
                <a:solidFill>
                  <a:schemeClr val="tx1"/>
                </a:solidFill>
                <a:latin typeface="Trebuchet MS"/>
                <a:cs typeface="Trebuchet MS"/>
              </a:rPr>
              <a:t>Spener</a:t>
            </a:r>
            <a:r>
              <a:rPr lang="es-ES" sz="2000" b="1" dirty="0">
                <a:solidFill>
                  <a:schemeClr val="tx1"/>
                </a:solidFill>
                <a:latin typeface="Trebuchet MS"/>
                <a:cs typeface="Trebuchet MS"/>
              </a:rPr>
              <a:t> el elemento instituido en esta reforma, y qué actividades se desarrollaban allí semanalmente?</a:t>
            </a:r>
          </a:p>
        </p:txBody>
      </p:sp>
      <p:sp>
        <p:nvSpPr>
          <p:cNvPr id="11" name="CaixaDeTexto 10"/>
          <p:cNvSpPr txBox="1"/>
          <p:nvPr/>
        </p:nvSpPr>
        <p:spPr>
          <a:xfrm>
            <a:off x="32926" y="3661281"/>
            <a:ext cx="1139349" cy="2215991"/>
          </a:xfrm>
          <a:prstGeom prst="rect">
            <a:avLst/>
          </a:prstGeom>
          <a:noFill/>
        </p:spPr>
        <p:txBody>
          <a:bodyPr wrap="square" rtlCol="0">
            <a:spAutoFit/>
          </a:bodyPr>
          <a:lstStyle/>
          <a:p>
            <a:r>
              <a:rPr lang="pt-BR" sz="13800" dirty="0" smtClean="0">
                <a:solidFill>
                  <a:schemeClr val="accent3">
                    <a:lumMod val="75000"/>
                  </a:schemeClr>
                </a:solidFill>
                <a:effectLst>
                  <a:outerShdw blurRad="38100" dist="38100" dir="2700000" algn="tl">
                    <a:srgbClr val="000000">
                      <a:alpha val="43137"/>
                    </a:srgbClr>
                  </a:outerShdw>
                </a:effectLst>
                <a:latin typeface="Adobe Garamond Pro Bold" pitchFamily="18" charset="0"/>
              </a:rPr>
              <a:t>3</a:t>
            </a:r>
            <a:endParaRPr lang="pt-BR" sz="13800" dirty="0">
              <a:solidFill>
                <a:schemeClr val="accent3">
                  <a:lumMod val="75000"/>
                </a:schemeClr>
              </a:solidFill>
              <a:effectLst>
                <a:outerShdw blurRad="38100" dist="38100" dir="2700000" algn="tl">
                  <a:srgbClr val="000000">
                    <a:alpha val="43137"/>
                  </a:srgbClr>
                </a:outerShdw>
              </a:effectLst>
              <a:latin typeface="Adobe Garamond Pro Bold" pitchFamily="18" charset="0"/>
            </a:endParaRPr>
          </a:p>
        </p:txBody>
      </p:sp>
    </p:spTree>
    <p:extLst>
      <p:ext uri="{BB962C8B-B14F-4D97-AF65-F5344CB8AC3E}">
        <p14:creationId xmlns="" xmlns:p14="http://schemas.microsoft.com/office/powerpoint/2010/main" val="29517521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1520" y="953146"/>
            <a:ext cx="8496944" cy="132343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s-ES" sz="2000" b="1" dirty="0" smtClean="0">
                <a:solidFill>
                  <a:schemeClr val="tx1"/>
                </a:solidFill>
                <a:latin typeface="Trebuchet MS"/>
                <a:cs typeface="Trebuchet MS"/>
              </a:rPr>
              <a:t>	En los </a:t>
            </a:r>
            <a:r>
              <a:rPr lang="es-ES" sz="2000" b="1" dirty="0" smtClean="0">
                <a:solidFill>
                  <a:schemeClr val="tx1"/>
                </a:solidFill>
                <a:latin typeface="Trebuchet MS"/>
                <a:cs typeface="Trebuchet MS"/>
              </a:rPr>
              <a:t>‘Huis </a:t>
            </a:r>
            <a:r>
              <a:rPr lang="es-ES" sz="2000" b="1" dirty="0" err="1" smtClean="0">
                <a:solidFill>
                  <a:schemeClr val="tx1"/>
                </a:solidFill>
                <a:latin typeface="Trebuchet MS"/>
                <a:cs typeface="Trebuchet MS"/>
              </a:rPr>
              <a:t>Kerk</a:t>
            </a:r>
            <a:r>
              <a:rPr lang="es-ES" sz="2000" b="1" dirty="0" smtClean="0">
                <a:solidFill>
                  <a:schemeClr val="tx1"/>
                </a:solidFill>
                <a:latin typeface="Trebuchet MS"/>
                <a:cs typeface="Trebuchet MS"/>
              </a:rPr>
              <a:t>’, las reuniones ocurrían dos veces por </a:t>
            </a:r>
            <a:r>
              <a:rPr lang="es-ES" sz="2000" b="1" dirty="0" smtClean="0">
                <a:solidFill>
                  <a:schemeClr val="tx1"/>
                </a:solidFill>
                <a:latin typeface="Trebuchet MS"/>
                <a:cs typeface="Trebuchet MS"/>
              </a:rPr>
              <a:t>	</a:t>
            </a:r>
            <a:r>
              <a:rPr lang="es-ES" sz="2000" b="1" smtClean="0">
                <a:solidFill>
                  <a:schemeClr val="tx1"/>
                </a:solidFill>
                <a:latin typeface="Trebuchet MS"/>
                <a:cs typeface="Trebuchet MS"/>
              </a:rPr>
              <a:t> 	semana</a:t>
            </a:r>
            <a:r>
              <a:rPr lang="es-ES" sz="2000" b="1" dirty="0" smtClean="0">
                <a:solidFill>
                  <a:schemeClr val="tx1"/>
                </a:solidFill>
                <a:latin typeface="Trebuchet MS"/>
                <a:cs typeface="Trebuchet MS"/>
              </a:rPr>
              <a:t>. ¿Cuáles eran las dos principales características de </a:t>
            </a:r>
            <a:r>
              <a:rPr lang="es-ES" sz="2000" b="1" dirty="0" smtClean="0">
                <a:solidFill>
                  <a:schemeClr val="tx1"/>
                </a:solidFill>
                <a:latin typeface="Trebuchet MS"/>
                <a:cs typeface="Trebuchet MS"/>
              </a:rPr>
              <a:t>	estas </a:t>
            </a:r>
            <a:r>
              <a:rPr lang="es-ES" sz="2000" b="1" dirty="0" smtClean="0">
                <a:solidFill>
                  <a:schemeClr val="tx1"/>
                </a:solidFill>
                <a:latin typeface="Trebuchet MS"/>
                <a:cs typeface="Trebuchet MS"/>
              </a:rPr>
              <a:t>reuniones</a:t>
            </a:r>
            <a:r>
              <a:rPr lang="es-ES" sz="2000" b="1" dirty="0" smtClean="0">
                <a:solidFill>
                  <a:schemeClr val="tx1"/>
                </a:solidFill>
                <a:latin typeface="Trebuchet MS"/>
                <a:cs typeface="Trebuchet MS"/>
              </a:rPr>
              <a:t>?]</a:t>
            </a:r>
          </a:p>
          <a:p>
            <a:pPr algn="r"/>
            <a:endParaRPr lang="es-ES" sz="2000" b="1" dirty="0" smtClean="0">
              <a:solidFill>
                <a:schemeClr val="tx1"/>
              </a:solidFill>
              <a:latin typeface="Trebuchet MS"/>
              <a:cs typeface="Trebuchet MS"/>
            </a:endParaRPr>
          </a:p>
        </p:txBody>
      </p:sp>
      <p:sp>
        <p:nvSpPr>
          <p:cNvPr id="2" name="CaixaDeTexto 1"/>
          <p:cNvSpPr txBox="1"/>
          <p:nvPr/>
        </p:nvSpPr>
        <p:spPr>
          <a:xfrm>
            <a:off x="107504" y="548681"/>
            <a:ext cx="1154697" cy="2215991"/>
          </a:xfrm>
          <a:prstGeom prst="rect">
            <a:avLst/>
          </a:prstGeom>
          <a:noFill/>
        </p:spPr>
        <p:txBody>
          <a:bodyPr wrap="square" rtlCol="0">
            <a:spAutoFit/>
          </a:bodyPr>
          <a:lstStyle/>
          <a:p>
            <a:r>
              <a:rPr lang="pt-BR" sz="11500" dirty="0" smtClean="0">
                <a:solidFill>
                  <a:schemeClr val="accent3">
                    <a:lumMod val="75000"/>
                  </a:schemeClr>
                </a:solidFill>
                <a:effectLst>
                  <a:outerShdw blurRad="38100" dist="38100" dir="2700000" algn="tl">
                    <a:srgbClr val="000000">
                      <a:alpha val="43137"/>
                    </a:srgbClr>
                  </a:outerShdw>
                </a:effectLst>
                <a:latin typeface="Adobe Garamond Pro Bold" pitchFamily="18" charset="0"/>
              </a:rPr>
              <a:t>4</a:t>
            </a:r>
            <a:r>
              <a:rPr lang="pt-BR" sz="13800" dirty="0" smtClean="0">
                <a:solidFill>
                  <a:schemeClr val="accent3">
                    <a:lumMod val="75000"/>
                  </a:schemeClr>
                </a:solidFill>
                <a:effectLst>
                  <a:outerShdw blurRad="38100" dist="38100" dir="2700000" algn="tl">
                    <a:srgbClr val="000000">
                      <a:alpha val="43137"/>
                    </a:srgbClr>
                  </a:outerShdw>
                </a:effectLst>
                <a:latin typeface="Adobe Garamond Pro Bold" pitchFamily="18" charset="0"/>
              </a:rPr>
              <a:t>  </a:t>
            </a:r>
            <a:endParaRPr lang="pt-BR" sz="13800" dirty="0">
              <a:solidFill>
                <a:schemeClr val="accent3">
                  <a:lumMod val="75000"/>
                </a:schemeClr>
              </a:solidFill>
              <a:effectLst>
                <a:outerShdw blurRad="38100" dist="38100" dir="2700000" algn="tl">
                  <a:srgbClr val="000000">
                    <a:alpha val="43137"/>
                  </a:srgbClr>
                </a:outerShdw>
              </a:effectLst>
              <a:latin typeface="Adobe Garamond Pro Bold" pitchFamily="18" charset="0"/>
            </a:endParaRPr>
          </a:p>
        </p:txBody>
      </p:sp>
      <p:sp>
        <p:nvSpPr>
          <p:cNvPr id="8" name="CaixaDeTexto 7"/>
          <p:cNvSpPr txBox="1"/>
          <p:nvPr/>
        </p:nvSpPr>
        <p:spPr>
          <a:xfrm>
            <a:off x="212913" y="2855551"/>
            <a:ext cx="8556173"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r>
              <a:rPr lang="pt-BR" sz="2000" b="1" dirty="0" smtClean="0">
                <a:solidFill>
                  <a:schemeClr val="tx1"/>
                </a:solidFill>
                <a:latin typeface="Trebuchet MS"/>
                <a:cs typeface="Trebuchet MS"/>
              </a:rPr>
              <a:t> </a:t>
            </a:r>
            <a:r>
              <a:rPr lang="pt-BR" sz="2000" b="1" dirty="0" smtClean="0">
                <a:solidFill>
                  <a:schemeClr val="tx1"/>
                </a:solidFill>
                <a:latin typeface="Trebuchet MS"/>
                <a:cs typeface="Trebuchet MS"/>
              </a:rPr>
              <a:t>	</a:t>
            </a:r>
            <a:r>
              <a:rPr lang="es-ES" sz="2000" b="1" dirty="0" smtClean="0">
                <a:solidFill>
                  <a:schemeClr val="tx1"/>
                </a:solidFill>
                <a:latin typeface="Trebuchet MS"/>
                <a:cs typeface="Trebuchet MS"/>
              </a:rPr>
              <a:t>¿Qué función desempeñaron los grupos pequeños (grupos pequeños) en el reavivamiento promovido por </a:t>
            </a:r>
            <a:r>
              <a:rPr lang="es-ES" sz="2000" b="1" dirty="0" err="1" smtClean="0">
                <a:solidFill>
                  <a:schemeClr val="tx1"/>
                </a:solidFill>
                <a:latin typeface="Trebuchet MS"/>
                <a:cs typeface="Trebuchet MS"/>
              </a:rPr>
              <a:t>Zinzendorf</a:t>
            </a:r>
            <a:r>
              <a:rPr lang="es-ES" sz="2000" b="1" dirty="0" smtClean="0">
                <a:solidFill>
                  <a:schemeClr val="tx1"/>
                </a:solidFill>
                <a:latin typeface="Trebuchet MS"/>
                <a:cs typeface="Trebuchet MS"/>
              </a:rPr>
              <a:t>?</a:t>
            </a:r>
            <a:endParaRPr lang="es-ES" sz="2000" b="1" dirty="0" smtClean="0">
              <a:solidFill>
                <a:schemeClr val="tx1"/>
              </a:solidFill>
              <a:latin typeface="Trebuchet MS"/>
              <a:cs typeface="Trebuchet MS"/>
            </a:endParaRPr>
          </a:p>
          <a:p>
            <a:pPr algn="r"/>
            <a:endParaRPr lang="es-ES" sz="2000" b="1" dirty="0">
              <a:solidFill>
                <a:schemeClr val="tx1"/>
              </a:solidFill>
              <a:latin typeface="Trebuchet MS"/>
              <a:cs typeface="Trebuchet MS"/>
            </a:endParaRPr>
          </a:p>
        </p:txBody>
      </p:sp>
      <p:sp>
        <p:nvSpPr>
          <p:cNvPr id="9" name="CaixaDeTexto 8"/>
          <p:cNvSpPr txBox="1"/>
          <p:nvPr/>
        </p:nvSpPr>
        <p:spPr>
          <a:xfrm>
            <a:off x="107504" y="2276872"/>
            <a:ext cx="1139349" cy="1862048"/>
          </a:xfrm>
          <a:prstGeom prst="rect">
            <a:avLst/>
          </a:prstGeom>
          <a:noFill/>
        </p:spPr>
        <p:txBody>
          <a:bodyPr wrap="square" rtlCol="0">
            <a:spAutoFit/>
          </a:bodyPr>
          <a:lstStyle/>
          <a:p>
            <a:r>
              <a:rPr lang="pt-BR" sz="11500" dirty="0" smtClean="0">
                <a:solidFill>
                  <a:schemeClr val="accent3">
                    <a:lumMod val="75000"/>
                  </a:schemeClr>
                </a:solidFill>
                <a:effectLst>
                  <a:outerShdw blurRad="38100" dist="38100" dir="2700000" algn="tl">
                    <a:srgbClr val="000000">
                      <a:alpha val="43137"/>
                    </a:srgbClr>
                  </a:outerShdw>
                </a:effectLst>
                <a:latin typeface="Adobe Garamond Pro Bold" pitchFamily="18" charset="0"/>
              </a:rPr>
              <a:t>5</a:t>
            </a:r>
            <a:endParaRPr lang="pt-BR" sz="11500" dirty="0">
              <a:solidFill>
                <a:schemeClr val="accent3">
                  <a:lumMod val="75000"/>
                </a:schemeClr>
              </a:solidFill>
              <a:effectLst>
                <a:outerShdw blurRad="38100" dist="38100" dir="2700000" algn="tl">
                  <a:srgbClr val="000000">
                    <a:alpha val="43137"/>
                  </a:srgbClr>
                </a:outerShdw>
              </a:effectLst>
              <a:latin typeface="Adobe Garamond Pro Bold" pitchFamily="18" charset="0"/>
            </a:endParaRPr>
          </a:p>
        </p:txBody>
      </p:sp>
      <p:sp>
        <p:nvSpPr>
          <p:cNvPr id="10" name="CaixaDeTexto 9"/>
          <p:cNvSpPr txBox="1"/>
          <p:nvPr/>
        </p:nvSpPr>
        <p:spPr>
          <a:xfrm>
            <a:off x="192291" y="4121785"/>
            <a:ext cx="8556173"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r"/>
            <a:r>
              <a:rPr lang="pt-BR" sz="2000" b="1" dirty="0" smtClean="0">
                <a:solidFill>
                  <a:schemeClr val="tx1"/>
                </a:solidFill>
                <a:latin typeface="Trebuchet MS"/>
                <a:cs typeface="Trebuchet MS"/>
              </a:rPr>
              <a:t> </a:t>
            </a:r>
            <a:r>
              <a:rPr lang="es-ES" sz="2000" b="1" dirty="0" smtClean="0">
                <a:solidFill>
                  <a:schemeClr val="tx1"/>
                </a:solidFill>
                <a:latin typeface="Trebuchet MS"/>
                <a:cs typeface="Trebuchet MS"/>
              </a:rPr>
              <a:t>¿Qué importancia tenían los grupos pequeños en el movimiento liderado por </a:t>
            </a:r>
            <a:r>
              <a:rPr lang="es-ES" sz="2000" b="1" dirty="0" err="1" smtClean="0">
                <a:solidFill>
                  <a:schemeClr val="tx1"/>
                </a:solidFill>
                <a:latin typeface="Trebuchet MS"/>
                <a:cs typeface="Trebuchet MS"/>
              </a:rPr>
              <a:t>Wesley</a:t>
            </a:r>
            <a:r>
              <a:rPr lang="es-ES" sz="2000" b="1" dirty="0" smtClean="0">
                <a:solidFill>
                  <a:schemeClr val="tx1"/>
                </a:solidFill>
                <a:latin typeface="Trebuchet MS"/>
                <a:cs typeface="Trebuchet MS"/>
              </a:rPr>
              <a:t>?</a:t>
            </a:r>
          </a:p>
          <a:p>
            <a:pPr algn="r"/>
            <a:endParaRPr lang="es-ES" sz="2000" b="1" dirty="0" smtClean="0">
              <a:solidFill>
                <a:schemeClr val="tx1"/>
              </a:solidFill>
              <a:latin typeface="Trebuchet MS"/>
              <a:cs typeface="Trebuchet MS"/>
            </a:endParaRPr>
          </a:p>
        </p:txBody>
      </p:sp>
      <p:sp>
        <p:nvSpPr>
          <p:cNvPr id="11" name="CaixaDeTexto 10"/>
          <p:cNvSpPr txBox="1"/>
          <p:nvPr/>
        </p:nvSpPr>
        <p:spPr>
          <a:xfrm>
            <a:off x="32926" y="3661281"/>
            <a:ext cx="1139349" cy="1862048"/>
          </a:xfrm>
          <a:prstGeom prst="rect">
            <a:avLst/>
          </a:prstGeom>
          <a:noFill/>
        </p:spPr>
        <p:txBody>
          <a:bodyPr wrap="square" rtlCol="0">
            <a:spAutoFit/>
          </a:bodyPr>
          <a:lstStyle/>
          <a:p>
            <a:r>
              <a:rPr lang="pt-BR" sz="11500" dirty="0" smtClean="0">
                <a:solidFill>
                  <a:schemeClr val="accent3">
                    <a:lumMod val="75000"/>
                  </a:schemeClr>
                </a:solidFill>
                <a:effectLst>
                  <a:outerShdw blurRad="38100" dist="38100" dir="2700000" algn="tl">
                    <a:srgbClr val="000000">
                      <a:alpha val="43137"/>
                    </a:srgbClr>
                  </a:outerShdw>
                </a:effectLst>
                <a:latin typeface="Adobe Garamond Pro Bold" pitchFamily="18" charset="0"/>
              </a:rPr>
              <a:t>6</a:t>
            </a:r>
            <a:endParaRPr lang="pt-BR" sz="11500" dirty="0">
              <a:solidFill>
                <a:schemeClr val="accent3">
                  <a:lumMod val="75000"/>
                </a:schemeClr>
              </a:solidFill>
              <a:effectLst>
                <a:outerShdw blurRad="38100" dist="38100" dir="2700000" algn="tl">
                  <a:srgbClr val="000000">
                    <a:alpha val="43137"/>
                  </a:srgbClr>
                </a:outerShdw>
              </a:effectLst>
              <a:latin typeface="Adobe Garamond Pro Bold" pitchFamily="18" charset="0"/>
            </a:endParaRPr>
          </a:p>
        </p:txBody>
      </p:sp>
    </p:spTree>
    <p:extLst>
      <p:ext uri="{BB962C8B-B14F-4D97-AF65-F5344CB8AC3E}">
        <p14:creationId xmlns="" xmlns:p14="http://schemas.microsoft.com/office/powerpoint/2010/main" val="295175217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30288" y="1052736"/>
            <a:ext cx="5493839" cy="5632311"/>
          </a:xfrm>
          <a:prstGeom prst="rect">
            <a:avLst/>
          </a:prstGeom>
          <a:noFill/>
        </p:spPr>
        <p:txBody>
          <a:bodyPr wrap="square" rtlCol="0">
            <a:spAutoFit/>
          </a:bodyPr>
          <a:lstStyle/>
          <a:p>
            <a:pPr algn="just"/>
            <a:r>
              <a:rPr lang="es-ES_tradnl" sz="2400" dirty="0">
                <a:latin typeface="Trebuchet MS"/>
                <a:cs typeface="Trebuchet MS"/>
              </a:rPr>
              <a:t>Un ejemplo claro puede ser observado en un análisis del sistema empleado durante la Segunda Guerra Mundial, a fin de extraer informaciones de los prisioneros de guerra. Los investigadores detectaron que la incomunicación era el medio más eficaz para conmover al prisionero y fragilizarlo, al punto de obtener las  informaciones deseadas. Después de pocos días de incomunicación, la mayoría de los prisioneros confesaban todo; incluso estaban dispuestos a delatar los planes de guerra de su país.</a:t>
            </a:r>
          </a:p>
        </p:txBody>
      </p:sp>
    </p:spTree>
    <p:extLst>
      <p:ext uri="{BB962C8B-B14F-4D97-AF65-F5344CB8AC3E}">
        <p14:creationId xmlns="" xmlns:p14="http://schemas.microsoft.com/office/powerpoint/2010/main" val="297970008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323528" y="980728"/>
            <a:ext cx="6120680" cy="5693866"/>
          </a:xfrm>
          <a:prstGeom prst="rect">
            <a:avLst/>
          </a:prstGeom>
          <a:noFill/>
        </p:spPr>
        <p:txBody>
          <a:bodyPr wrap="square" rtlCol="0">
            <a:spAutoFit/>
          </a:bodyPr>
          <a:lstStyle/>
          <a:p>
            <a:r>
              <a:rPr lang="es-ES" sz="2800" dirty="0" smtClean="0"/>
              <a:t>Esto revela la trascendencia del compañerismo, para el género humano. Su carencia hace que el ser humano sea presa fácil del abandono de sus valores. Por eso, las Escrituras son tan enfática en subrayar: “[...] animaos unos a otros, y edificaos unos a otros” (1 </a:t>
            </a:r>
            <a:r>
              <a:rPr lang="es-ES" sz="2800" dirty="0" err="1" smtClean="0"/>
              <a:t>Tes.</a:t>
            </a:r>
            <a:r>
              <a:rPr lang="es-ES" sz="2800" dirty="0" smtClean="0"/>
              <a:t> 5:11); “[...] confesaos vuestras ofensas unos a otros, y orad unos por otros, para que seáis sanados” (</a:t>
            </a:r>
            <a:r>
              <a:rPr lang="es-ES" sz="2800" dirty="0" err="1" smtClean="0"/>
              <a:t>Sant</a:t>
            </a:r>
            <a:r>
              <a:rPr lang="es-ES" sz="2800" dirty="0" smtClean="0"/>
              <a:t>. 5:16); “[...]Alentaos los unos a los otros” (1 </a:t>
            </a:r>
            <a:r>
              <a:rPr lang="es-ES" sz="2800" dirty="0" err="1" smtClean="0"/>
              <a:t>Tes.</a:t>
            </a:r>
            <a:r>
              <a:rPr lang="es-ES" sz="2800" dirty="0" smtClean="0"/>
              <a:t> 4:18); y, “Aceptaos unos a otros” (</a:t>
            </a:r>
            <a:r>
              <a:rPr lang="es-ES" sz="2800" dirty="0" err="1" smtClean="0"/>
              <a:t>Rom.</a:t>
            </a:r>
            <a:r>
              <a:rPr lang="es-ES" sz="2800" dirty="0" smtClean="0"/>
              <a:t> 15:7); etc.</a:t>
            </a:r>
            <a:endParaRPr lang="pt-BR" sz="2800" dirty="0" smtClean="0"/>
          </a:p>
          <a:p>
            <a:r>
              <a:rPr lang="en-US" sz="2800" dirty="0" err="1" smtClean="0"/>
              <a:t>Ibíd</a:t>
            </a:r>
            <a:r>
              <a:rPr lang="en-US" sz="2800" dirty="0" smtClean="0"/>
              <a:t>.</a:t>
            </a:r>
            <a:endParaRPr lang="pt-BR" sz="2800" dirty="0"/>
          </a:p>
        </p:txBody>
      </p:sp>
    </p:spTree>
    <p:extLst>
      <p:ext uri="{BB962C8B-B14F-4D97-AF65-F5344CB8AC3E}">
        <p14:creationId xmlns="" xmlns:p14="http://schemas.microsoft.com/office/powerpoint/2010/main" val="13746409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1520" y="733247"/>
            <a:ext cx="6912768" cy="7417415"/>
          </a:xfrm>
          <a:prstGeom prst="rect">
            <a:avLst/>
          </a:prstGeom>
          <a:noFill/>
        </p:spPr>
        <p:txBody>
          <a:bodyPr wrap="square" rtlCol="0">
            <a:spAutoFit/>
          </a:bodyPr>
          <a:lstStyle/>
          <a:p>
            <a:pPr algn="ctr"/>
            <a:r>
              <a:rPr lang="es-ES" sz="2800" dirty="0" smtClean="0"/>
              <a:t>Cada ser humano es una combinación de yerros y, por otro lado, de esperanzas, que necesitan ser exteriorizadas. Esto puede ser comprobado si consideramos los sentimientos manifestados en una persona que se dirige al servicio religioso; inconscientemente, espera que estas necesidades sean saciadas.</a:t>
            </a:r>
          </a:p>
          <a:p>
            <a:pPr algn="ctr"/>
            <a:r>
              <a:rPr lang="es-ES" sz="2800" dirty="0" smtClean="0"/>
              <a:t>No obstante, los servicios religiosos tradicionales, principalmente la realidad vivida por la iglesia popular del siglo XVI, carecía de las condiciones para el desarrollo del compañerismo y la amistad cristiana, por medio de los cuales estas necesidades pudiesen ser resueltas.</a:t>
            </a:r>
            <a:endParaRPr lang="pt-BR" sz="2800" dirty="0" smtClean="0"/>
          </a:p>
          <a:p>
            <a:pPr algn="ctr"/>
            <a:endParaRPr lang="es-ES" sz="2800" dirty="0" smtClean="0"/>
          </a:p>
          <a:p>
            <a:endParaRPr lang="es-ES" sz="2800" dirty="0" smtClean="0"/>
          </a:p>
          <a:p>
            <a:endParaRPr lang="pt-BR" sz="2800" dirty="0"/>
          </a:p>
        </p:txBody>
      </p:sp>
    </p:spTree>
    <p:extLst>
      <p:ext uri="{BB962C8B-B14F-4D97-AF65-F5344CB8AC3E}">
        <p14:creationId xmlns="" xmlns:p14="http://schemas.microsoft.com/office/powerpoint/2010/main" val="13746409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CaixaDeTexto 2"/>
          <p:cNvSpPr txBox="1"/>
          <p:nvPr/>
        </p:nvSpPr>
        <p:spPr>
          <a:xfrm>
            <a:off x="251520" y="733247"/>
            <a:ext cx="6912768" cy="5693866"/>
          </a:xfrm>
          <a:prstGeom prst="rect">
            <a:avLst/>
          </a:prstGeom>
          <a:noFill/>
        </p:spPr>
        <p:txBody>
          <a:bodyPr wrap="square" rtlCol="0">
            <a:spAutoFit/>
          </a:bodyPr>
          <a:lstStyle/>
          <a:p>
            <a:pPr algn="ctr"/>
            <a:r>
              <a:rPr lang="es-ES" sz="2800" dirty="0" smtClean="0"/>
              <a:t>Consciente de esta carencia, los reformadores abogaron por una restauración, que comprendiese un retorno a las raíces teológicas, sin dejar de lado el ámbito relacional. Martín Lutero atribuyó tal importancia al hecho de reunirse en pequeños grupos que William A. </a:t>
            </a:r>
            <a:r>
              <a:rPr lang="es-ES" sz="2800" dirty="0" err="1" smtClean="0"/>
              <a:t>Beckham</a:t>
            </a:r>
            <a:r>
              <a:rPr lang="es-ES" sz="2800" dirty="0" smtClean="0"/>
              <a:t> concluyó que esta fue la</a:t>
            </a:r>
            <a:r>
              <a:rPr lang="es-ES" sz="2800" i="1" dirty="0" smtClean="0"/>
              <a:t> </a:t>
            </a:r>
            <a:r>
              <a:rPr lang="es-ES" sz="2800" dirty="0" smtClean="0"/>
              <a:t>nonagésima sexta tesis, que Lutero no llegó a poner por escrito; Martin </a:t>
            </a:r>
            <a:r>
              <a:rPr lang="es-ES" sz="2800" dirty="0" err="1" smtClean="0"/>
              <a:t>Bucer</a:t>
            </a:r>
            <a:r>
              <a:rPr lang="es-ES" sz="2800" dirty="0" smtClean="0"/>
              <a:t>, por medio del </a:t>
            </a:r>
            <a:r>
              <a:rPr lang="es-ES" sz="2800" i="1" dirty="0" err="1" smtClean="0"/>
              <a:t>Grund</a:t>
            </a:r>
            <a:r>
              <a:rPr lang="es-ES" sz="2800" i="1" dirty="0" smtClean="0"/>
              <a:t> </a:t>
            </a:r>
            <a:r>
              <a:rPr lang="es-ES" sz="2800" i="1" dirty="0" err="1" smtClean="0"/>
              <a:t>und</a:t>
            </a:r>
            <a:r>
              <a:rPr lang="es-ES" sz="2800" i="1" dirty="0" smtClean="0"/>
              <a:t> </a:t>
            </a:r>
            <a:r>
              <a:rPr lang="es-ES" sz="2800" i="1" dirty="0" err="1" smtClean="0"/>
              <a:t>Ursach</a:t>
            </a:r>
            <a:r>
              <a:rPr lang="es-ES" sz="2800" dirty="0" smtClean="0"/>
              <a:t> [Reforma del programa litúrgico de la iglesia de </a:t>
            </a:r>
            <a:r>
              <a:rPr lang="es-ES" sz="2800" dirty="0" err="1" smtClean="0"/>
              <a:t>Strassburg</a:t>
            </a:r>
            <a:r>
              <a:rPr lang="es-ES" sz="2800" dirty="0" smtClean="0"/>
              <a:t>];</a:t>
            </a:r>
          </a:p>
          <a:p>
            <a:endParaRPr lang="es-ES" sz="2800" dirty="0" smtClean="0"/>
          </a:p>
          <a:p>
            <a:endParaRPr lang="pt-BR" sz="2800" dirty="0"/>
          </a:p>
        </p:txBody>
      </p:sp>
    </p:spTree>
    <p:extLst>
      <p:ext uri="{BB962C8B-B14F-4D97-AF65-F5344CB8AC3E}">
        <p14:creationId xmlns="" xmlns:p14="http://schemas.microsoft.com/office/powerpoint/2010/main" val="137464099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Retângulo de cantos arredondados 1"/>
          <p:cNvSpPr/>
          <p:nvPr/>
        </p:nvSpPr>
        <p:spPr>
          <a:xfrm>
            <a:off x="-252536" y="2636912"/>
            <a:ext cx="9649072" cy="1224136"/>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algn="ctr"/>
            <a:endParaRPr lang="pt-BR"/>
          </a:p>
        </p:txBody>
      </p:sp>
      <p:sp>
        <p:nvSpPr>
          <p:cNvPr id="3" name="CaixaDeTexto 2"/>
          <p:cNvSpPr txBox="1"/>
          <p:nvPr/>
        </p:nvSpPr>
        <p:spPr>
          <a:xfrm>
            <a:off x="-237952" y="2636912"/>
            <a:ext cx="9649072" cy="132343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ES" sz="4000" b="1" dirty="0">
                <a:solidFill>
                  <a:schemeClr val="bg1"/>
                </a:solidFill>
                <a:effectLst>
                  <a:outerShdw blurRad="38100" dist="38100" dir="2700000" algn="tl">
                    <a:srgbClr val="000000">
                      <a:alpha val="43137"/>
                    </a:srgbClr>
                  </a:outerShdw>
                </a:effectLst>
                <a:latin typeface="Trebuchet MS"/>
                <a:cs typeface="Trebuchet MS"/>
              </a:rPr>
              <a:t>GRUPOS PEQUEÑOS DESPUÉS DE LA REFORMA </a:t>
            </a:r>
          </a:p>
        </p:txBody>
      </p:sp>
    </p:spTree>
    <p:extLst>
      <p:ext uri="{BB962C8B-B14F-4D97-AF65-F5344CB8AC3E}">
        <p14:creationId xmlns="" xmlns:p14="http://schemas.microsoft.com/office/powerpoint/2010/main" val="242297863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870</TotalTime>
  <Words>2447</Words>
  <Application>Microsoft Office PowerPoint</Application>
  <PresentationFormat>Apresentação na tela (4:3)</PresentationFormat>
  <Paragraphs>125</Paragraphs>
  <Slides>46</Slides>
  <Notes>36</Notes>
  <HiddenSlides>0</HiddenSlides>
  <MMClips>0</MMClips>
  <ScaleCrop>false</ScaleCrop>
  <HeadingPairs>
    <vt:vector size="4" baseType="variant">
      <vt:variant>
        <vt:lpstr>Tema</vt:lpstr>
      </vt:variant>
      <vt:variant>
        <vt:i4>1</vt:i4>
      </vt:variant>
      <vt:variant>
        <vt:lpstr>Títulos de slides</vt:lpstr>
      </vt:variant>
      <vt:variant>
        <vt:i4>46</vt:i4>
      </vt:variant>
    </vt:vector>
  </HeadingPairs>
  <TitlesOfParts>
    <vt:vector size="47"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Fabio Bergamo</dc:creator>
  <cp:lastModifiedBy>ruth.leon</cp:lastModifiedBy>
  <cp:revision>77</cp:revision>
  <dcterms:created xsi:type="dcterms:W3CDTF">2012-04-28T23:49:53Z</dcterms:created>
  <dcterms:modified xsi:type="dcterms:W3CDTF">2012-05-07T17:20:17Z</dcterms:modified>
</cp:coreProperties>
</file>