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97" r:id="rId4"/>
    <p:sldId id="258" r:id="rId5"/>
    <p:sldId id="298" r:id="rId6"/>
    <p:sldId id="300" r:id="rId7"/>
    <p:sldId id="299" r:id="rId8"/>
    <p:sldId id="301" r:id="rId9"/>
    <p:sldId id="259" r:id="rId10"/>
    <p:sldId id="303" r:id="rId11"/>
    <p:sldId id="305" r:id="rId12"/>
    <p:sldId id="304" r:id="rId13"/>
    <p:sldId id="306" r:id="rId14"/>
    <p:sldId id="307" r:id="rId15"/>
    <p:sldId id="308" r:id="rId16"/>
    <p:sldId id="309" r:id="rId17"/>
    <p:sldId id="310" r:id="rId18"/>
    <p:sldId id="311" r:id="rId19"/>
    <p:sldId id="312" r:id="rId20"/>
    <p:sldId id="313" r:id="rId21"/>
    <p:sldId id="328" r:id="rId22"/>
    <p:sldId id="315" r:id="rId23"/>
    <p:sldId id="316" r:id="rId24"/>
    <p:sldId id="317" r:id="rId25"/>
    <p:sldId id="319" r:id="rId26"/>
    <p:sldId id="329" r:id="rId27"/>
    <p:sldId id="330" r:id="rId28"/>
    <p:sldId id="322" r:id="rId29"/>
    <p:sldId id="321" r:id="rId30"/>
    <p:sldId id="323" r:id="rId31"/>
    <p:sldId id="324" r:id="rId32"/>
    <p:sldId id="325" r:id="rId33"/>
    <p:sldId id="326" r:id="rId34"/>
    <p:sldId id="327" r:id="rId35"/>
    <p:sldId id="295" r:id="rId36"/>
    <p:sldId id="296" r:id="rId3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7E200"/>
    <a:srgbClr val="7A0C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46" d="100"/>
          <a:sy n="46" d="100"/>
        </p:scale>
        <p:origin x="-102" y="-9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09/05/2012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 xmlns:p14="http://schemas.microsoft.com/office/powerpoint/2010/main"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21</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31</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15</a:t>
            </a:fld>
            <a:endParaRPr lang="pt-BR"/>
          </a:p>
        </p:txBody>
      </p:sp>
    </p:spTree>
    <p:extLst>
      <p:ext uri="{BB962C8B-B14F-4D97-AF65-F5344CB8AC3E}">
        <p14:creationId xmlns="" xmlns:p14="http://schemas.microsoft.com/office/powerpoint/2010/main"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5009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4020926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342188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668309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52973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44532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1885592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5663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7482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14372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195830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2852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980728"/>
            <a:ext cx="4917775" cy="5632311"/>
          </a:xfrm>
          <a:prstGeom prst="rect">
            <a:avLst/>
          </a:prstGeom>
          <a:noFill/>
        </p:spPr>
        <p:txBody>
          <a:bodyPr wrap="square" rtlCol="0">
            <a:spAutoFit/>
          </a:bodyPr>
          <a:lstStyle/>
          <a:p>
            <a:pPr algn="ctr"/>
            <a:r>
              <a:rPr lang="es-ES" sz="2400" b="1" dirty="0">
                <a:latin typeface="Trebuchet MS"/>
                <a:cs typeface="Trebuchet MS"/>
              </a:rPr>
              <a:t>Después de muchos estudios, los </a:t>
            </a:r>
            <a:r>
              <a:rPr lang="es-ES" sz="2400" b="1" dirty="0" err="1">
                <a:latin typeface="Trebuchet MS"/>
                <a:cs typeface="Trebuchet MS"/>
              </a:rPr>
              <a:t>milleristas</a:t>
            </a:r>
            <a:r>
              <a:rPr lang="es-ES" sz="2400" b="1" dirty="0">
                <a:latin typeface="Trebuchet MS"/>
                <a:cs typeface="Trebuchet MS"/>
              </a:rPr>
              <a:t> entendieron que la segunda venida de Jesús </a:t>
            </a:r>
            <a:r>
              <a:rPr lang="es-ES" sz="2400" b="1" dirty="0" err="1">
                <a:latin typeface="Trebuchet MS"/>
                <a:cs typeface="Trebuchet MS"/>
              </a:rPr>
              <a:t>ocurriria</a:t>
            </a:r>
            <a:r>
              <a:rPr lang="es-ES" sz="2400" b="1" dirty="0">
                <a:latin typeface="Trebuchet MS"/>
                <a:cs typeface="Trebuchet MS"/>
              </a:rPr>
              <a:t>  el 22 de octubre de 1844. Esta fecha marcó </a:t>
            </a:r>
          </a:p>
          <a:p>
            <a:pPr algn="ctr"/>
            <a:r>
              <a:rPr lang="es-ES" sz="2400" b="1" dirty="0">
                <a:latin typeface="Trebuchet MS"/>
                <a:cs typeface="Trebuchet MS"/>
              </a:rPr>
              <a:t>el clímax del movimiento.</a:t>
            </a:r>
          </a:p>
          <a:p>
            <a:pPr algn="ctr"/>
            <a:endParaRPr lang="es-ES" sz="2400" b="1" dirty="0">
              <a:latin typeface="Trebuchet MS"/>
              <a:cs typeface="Trebuchet MS"/>
            </a:endParaRPr>
          </a:p>
          <a:p>
            <a:pPr algn="ctr"/>
            <a:r>
              <a:rPr lang="es-ES" sz="2400" b="1" dirty="0" smtClean="0">
                <a:latin typeface="Trebuchet MS"/>
                <a:cs typeface="Trebuchet MS"/>
              </a:rPr>
              <a:t>La </a:t>
            </a:r>
            <a:r>
              <a:rPr lang="es-ES" sz="2400" b="1" dirty="0">
                <a:latin typeface="Trebuchet MS"/>
                <a:cs typeface="Trebuchet MS"/>
              </a:rPr>
              <a:t>experiencia del Chasco trajo desorientación y confusión a las </a:t>
            </a:r>
            <a:r>
              <a:rPr lang="es-ES" sz="2400" b="1" dirty="0" smtClean="0">
                <a:latin typeface="Trebuchet MS"/>
                <a:cs typeface="Trebuchet MS"/>
              </a:rPr>
              <a:t>filas del </a:t>
            </a:r>
            <a:r>
              <a:rPr lang="es-ES" sz="2400" b="1" dirty="0">
                <a:latin typeface="Trebuchet MS"/>
                <a:cs typeface="Trebuchet MS"/>
              </a:rPr>
              <a:t>movimiento; y súbitamente los milleritas se encontraron sin </a:t>
            </a:r>
            <a:r>
              <a:rPr lang="es-ES" sz="2400" b="1" dirty="0" smtClean="0">
                <a:latin typeface="Trebuchet MS"/>
                <a:cs typeface="Trebuchet MS"/>
              </a:rPr>
              <a:t>orientación</a:t>
            </a:r>
          </a:p>
          <a:p>
            <a:pPr algn="ctr"/>
            <a:r>
              <a:rPr lang="es-ES" sz="2400" b="1" dirty="0" smtClean="0">
                <a:latin typeface="Trebuchet MS"/>
                <a:cs typeface="Trebuchet MS"/>
              </a:rPr>
              <a:t>definida </a:t>
            </a:r>
            <a:r>
              <a:rPr lang="es-ES" sz="2400" b="1" dirty="0">
                <a:latin typeface="Trebuchet MS"/>
                <a:cs typeface="Trebuchet MS"/>
              </a:rPr>
              <a:t>y llenos </a:t>
            </a:r>
            <a:r>
              <a:rPr lang="es-ES" sz="2400" b="1" dirty="0" smtClean="0">
                <a:latin typeface="Trebuchet MS"/>
                <a:cs typeface="Trebuchet MS"/>
              </a:rPr>
              <a:t>de </a:t>
            </a:r>
          </a:p>
          <a:p>
            <a:pPr algn="ctr"/>
            <a:r>
              <a:rPr lang="es-ES" sz="2400" b="1" dirty="0" smtClean="0">
                <a:latin typeface="Trebuchet MS"/>
                <a:cs typeface="Trebuchet MS"/>
              </a:rPr>
              <a:t>interrogantes sobre </a:t>
            </a:r>
            <a:r>
              <a:rPr lang="es-ES" sz="2400" b="1" dirty="0">
                <a:latin typeface="Trebuchet MS"/>
                <a:cs typeface="Trebuchet MS"/>
              </a:rPr>
              <a:t>lo que habría de venir.</a:t>
            </a:r>
          </a:p>
        </p:txBody>
      </p:sp>
    </p:spTree>
    <p:extLst>
      <p:ext uri="{BB962C8B-B14F-4D97-AF65-F5344CB8AC3E}">
        <p14:creationId xmlns="" xmlns:p14="http://schemas.microsoft.com/office/powerpoint/2010/main" val="11034171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E7E2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56052" y="2636912"/>
            <a:ext cx="9649072" cy="132343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tx1"/>
                </a:solidFill>
                <a:effectLst>
                  <a:outerShdw blurRad="38100" dist="38100" dir="2700000" algn="tl">
                    <a:srgbClr val="000000">
                      <a:alpha val="43137"/>
                    </a:srgbClr>
                  </a:outerShdw>
                </a:effectLst>
                <a:latin typeface="Trebuchet MS"/>
                <a:cs typeface="Trebuchet MS"/>
              </a:rPr>
              <a:t>LOS GRUPOS PEQUEÑOS DE ESTUDIO Y ORACIÓN </a:t>
            </a:r>
          </a:p>
        </p:txBody>
      </p:sp>
    </p:spTree>
    <p:extLst>
      <p:ext uri="{BB962C8B-B14F-4D97-AF65-F5344CB8AC3E}">
        <p14:creationId xmlns="" xmlns:p14="http://schemas.microsoft.com/office/powerpoint/2010/main" val="11763561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19" y="1196752"/>
            <a:ext cx="4917775" cy="5262979"/>
          </a:xfrm>
          <a:prstGeom prst="rect">
            <a:avLst/>
          </a:prstGeom>
          <a:noFill/>
        </p:spPr>
        <p:txBody>
          <a:bodyPr wrap="square" rtlCol="0">
            <a:spAutoFit/>
          </a:bodyPr>
          <a:lstStyle/>
          <a:p>
            <a:pPr algn="ctr"/>
            <a:r>
              <a:rPr lang="es-ES" sz="2800" b="1" dirty="0">
                <a:latin typeface="Trebuchet MS"/>
                <a:cs typeface="Trebuchet MS"/>
              </a:rPr>
              <a:t>Los primeros adventistas estaban acostumbrados a reunirse en grupos pequeños:</a:t>
            </a:r>
          </a:p>
          <a:p>
            <a:endParaRPr lang="pt-BR" sz="2800" dirty="0">
              <a:latin typeface="Trebuchet MS"/>
              <a:cs typeface="Trebuchet MS"/>
            </a:endParaRPr>
          </a:p>
          <a:p>
            <a:r>
              <a:rPr lang="es-ES" sz="2800" dirty="0">
                <a:latin typeface="Trebuchet MS"/>
                <a:cs typeface="Trebuchet MS"/>
              </a:rPr>
              <a:t>Eran pocos, esparcidos y sin locales propios para la adoración. </a:t>
            </a:r>
            <a:endParaRPr lang="es-ES" sz="2800" dirty="0" smtClean="0">
              <a:latin typeface="Trebuchet MS"/>
              <a:cs typeface="Trebuchet MS"/>
            </a:endParaRPr>
          </a:p>
          <a:p>
            <a:endParaRPr lang="es-ES" sz="2800" dirty="0">
              <a:latin typeface="Trebuchet MS"/>
              <a:cs typeface="Trebuchet MS"/>
            </a:endParaRPr>
          </a:p>
          <a:p>
            <a:r>
              <a:rPr lang="es-ES" sz="2800" dirty="0">
                <a:latin typeface="Trebuchet MS"/>
                <a:cs typeface="Trebuchet MS"/>
              </a:rPr>
              <a:t>Muchos de ellos habían </a:t>
            </a:r>
          </a:p>
          <a:p>
            <a:r>
              <a:rPr lang="es-ES" sz="2800" dirty="0">
                <a:latin typeface="Trebuchet MS"/>
                <a:cs typeface="Trebuchet MS"/>
              </a:rPr>
              <a:t>sido des-fraternizados </a:t>
            </a:r>
          </a:p>
          <a:p>
            <a:r>
              <a:rPr lang="es-ES" sz="2800" dirty="0">
                <a:latin typeface="Trebuchet MS"/>
                <a:cs typeface="Trebuchet MS"/>
              </a:rPr>
              <a:t>de sus iglesias.</a:t>
            </a:r>
          </a:p>
        </p:txBody>
      </p:sp>
    </p:spTree>
    <p:extLst>
      <p:ext uri="{BB962C8B-B14F-4D97-AF65-F5344CB8AC3E}">
        <p14:creationId xmlns="" xmlns:p14="http://schemas.microsoft.com/office/powerpoint/2010/main" val="38012908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04234" y="831478"/>
            <a:ext cx="4917775" cy="5693866"/>
          </a:xfrm>
          <a:prstGeom prst="rect">
            <a:avLst/>
          </a:prstGeom>
          <a:noFill/>
        </p:spPr>
        <p:txBody>
          <a:bodyPr wrap="square" rtlCol="0">
            <a:spAutoFit/>
          </a:bodyPr>
          <a:lstStyle/>
          <a:p>
            <a:r>
              <a:rPr lang="es-ES" sz="2800" dirty="0">
                <a:latin typeface="Trebuchet MS"/>
                <a:cs typeface="Trebuchet MS"/>
              </a:rPr>
              <a:t>Ellos necesitaban la </a:t>
            </a:r>
            <a:r>
              <a:rPr lang="es-ES" sz="2800" dirty="0" smtClean="0">
                <a:latin typeface="Trebuchet MS"/>
                <a:cs typeface="Trebuchet MS"/>
              </a:rPr>
              <a:t>compañía </a:t>
            </a:r>
            <a:r>
              <a:rPr lang="es-ES" sz="2800" dirty="0">
                <a:latin typeface="Trebuchet MS"/>
                <a:cs typeface="Trebuchet MS"/>
              </a:rPr>
              <a:t>de hermanos, que, al igual que ellos, hubiesen atravesado por la experiencia del chasco y que </a:t>
            </a:r>
            <a:r>
              <a:rPr lang="es-ES" sz="2800" dirty="0" smtClean="0">
                <a:latin typeface="Trebuchet MS"/>
                <a:cs typeface="Trebuchet MS"/>
              </a:rPr>
              <a:t>seguían </a:t>
            </a:r>
            <a:r>
              <a:rPr lang="es-ES" sz="2800" dirty="0">
                <a:latin typeface="Trebuchet MS"/>
                <a:cs typeface="Trebuchet MS"/>
              </a:rPr>
              <a:t>perseverando </a:t>
            </a:r>
            <a:r>
              <a:rPr lang="es-ES" sz="2800" dirty="0" smtClean="0">
                <a:latin typeface="Trebuchet MS"/>
                <a:cs typeface="Trebuchet MS"/>
              </a:rPr>
              <a:t>en </a:t>
            </a:r>
            <a:r>
              <a:rPr lang="es-ES" sz="2800" dirty="0">
                <a:latin typeface="Trebuchet MS"/>
                <a:cs typeface="Trebuchet MS"/>
              </a:rPr>
              <a:t>la esperanza. </a:t>
            </a:r>
            <a:endParaRPr lang="es-ES" sz="2800" dirty="0" smtClean="0">
              <a:latin typeface="Trebuchet MS"/>
              <a:cs typeface="Trebuchet MS"/>
            </a:endParaRPr>
          </a:p>
          <a:p>
            <a:endParaRPr lang="es-ES" sz="2800" dirty="0">
              <a:latin typeface="Trebuchet MS"/>
              <a:cs typeface="Trebuchet MS"/>
            </a:endParaRPr>
          </a:p>
          <a:p>
            <a:r>
              <a:rPr lang="es-ES" sz="2800" dirty="0">
                <a:latin typeface="Trebuchet MS"/>
                <a:cs typeface="Trebuchet MS"/>
              </a:rPr>
              <a:t>Se </a:t>
            </a:r>
            <a:r>
              <a:rPr lang="es-ES" sz="2800" dirty="0" smtClean="0">
                <a:latin typeface="Trebuchet MS"/>
                <a:cs typeface="Trebuchet MS"/>
              </a:rPr>
              <a:t>reunían </a:t>
            </a:r>
            <a:r>
              <a:rPr lang="es-ES" sz="2800" dirty="0">
                <a:latin typeface="Trebuchet MS"/>
                <a:cs typeface="Trebuchet MS"/>
              </a:rPr>
              <a:t>en grupos pequeños para estudiar la Biblia y entender la difícil experiencia por la que habían pasado. </a:t>
            </a:r>
          </a:p>
        </p:txBody>
      </p:sp>
    </p:spTree>
    <p:extLst>
      <p:ext uri="{BB962C8B-B14F-4D97-AF65-F5344CB8AC3E}">
        <p14:creationId xmlns="" xmlns:p14="http://schemas.microsoft.com/office/powerpoint/2010/main" val="502998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2399" y="1556792"/>
            <a:ext cx="4923657" cy="3416320"/>
          </a:xfrm>
          <a:prstGeom prst="rect">
            <a:avLst/>
          </a:prstGeom>
          <a:noFill/>
        </p:spPr>
        <p:txBody>
          <a:bodyPr wrap="square" rtlCol="0">
            <a:spAutoFit/>
          </a:bodyPr>
          <a:lstStyle/>
          <a:p>
            <a:pPr algn="ctr"/>
            <a:r>
              <a:rPr lang="es-ES" sz="2400" dirty="0">
                <a:latin typeface="Trebuchet MS"/>
                <a:cs typeface="Trebuchet MS"/>
              </a:rPr>
              <a:t>Un grupo de milleritas se </a:t>
            </a:r>
            <a:r>
              <a:rPr lang="es-ES" sz="2400" dirty="0" smtClean="0">
                <a:latin typeface="Trebuchet MS"/>
                <a:cs typeface="Trebuchet MS"/>
              </a:rPr>
              <a:t>había </a:t>
            </a:r>
            <a:r>
              <a:rPr lang="es-ES" sz="2400" dirty="0">
                <a:latin typeface="Trebuchet MS"/>
                <a:cs typeface="Trebuchet MS"/>
              </a:rPr>
              <a:t>reunido junto a la familia de Hiram Edson en su hogar, a fin de aguardar la venida de Jesús. Después de la media noche del 22 de octubre, la desilusión se apoderó de todos aquellos que se habían reunido para esperar tan magno evento. </a:t>
            </a:r>
            <a:endParaRPr lang="pt-BR" sz="2400" dirty="0">
              <a:latin typeface="Trebuchet MS"/>
              <a:cs typeface="Trebuchet MS"/>
            </a:endParaRPr>
          </a:p>
        </p:txBody>
      </p:sp>
    </p:spTree>
    <p:extLst>
      <p:ext uri="{BB962C8B-B14F-4D97-AF65-F5344CB8AC3E}">
        <p14:creationId xmlns="" xmlns:p14="http://schemas.microsoft.com/office/powerpoint/2010/main" val="37153329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2399" y="1556792"/>
            <a:ext cx="4779641" cy="4832092"/>
          </a:xfrm>
          <a:prstGeom prst="rect">
            <a:avLst/>
          </a:prstGeom>
          <a:noFill/>
        </p:spPr>
        <p:txBody>
          <a:bodyPr wrap="square" rtlCol="0">
            <a:spAutoFit/>
          </a:bodyPr>
          <a:lstStyle/>
          <a:p>
            <a:pPr algn="ctr"/>
            <a:r>
              <a:rPr lang="es-ES" sz="2800" dirty="0">
                <a:latin typeface="Trebuchet MS"/>
                <a:cs typeface="Trebuchet MS"/>
              </a:rPr>
              <a:t>Hiram Edson entendió que “en lugar de que nuestro Sumo Pontífice saliera del Lugar Santísimo del Santuario celestial para venir a la Tierra</a:t>
            </a:r>
            <a:r>
              <a:rPr lang="es-ES" sz="2800" dirty="0" smtClean="0">
                <a:latin typeface="Trebuchet MS"/>
                <a:cs typeface="Trebuchet MS"/>
              </a:rPr>
              <a:t>. por primera vez entró ese día en el segundo recinto del Santuario; donde tenía una obra que realizar antes de su regreso a este mundo</a:t>
            </a:r>
            <a:endParaRPr lang="es-ES" sz="2800" dirty="0">
              <a:latin typeface="Trebuchet MS"/>
              <a:cs typeface="Trebuchet MS"/>
            </a:endParaRPr>
          </a:p>
        </p:txBody>
      </p:sp>
    </p:spTree>
    <p:extLst>
      <p:ext uri="{BB962C8B-B14F-4D97-AF65-F5344CB8AC3E}">
        <p14:creationId xmlns="" xmlns:p14="http://schemas.microsoft.com/office/powerpoint/2010/main" val="18543802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2399" y="1556792"/>
            <a:ext cx="4779641" cy="4401205"/>
          </a:xfrm>
          <a:prstGeom prst="rect">
            <a:avLst/>
          </a:prstGeom>
          <a:noFill/>
        </p:spPr>
        <p:txBody>
          <a:bodyPr wrap="square" rtlCol="0">
            <a:spAutoFit/>
          </a:bodyPr>
          <a:lstStyle/>
          <a:p>
            <a:pPr algn="ctr"/>
            <a:r>
              <a:rPr lang="es-ES" sz="2800" dirty="0">
                <a:latin typeface="Trebuchet MS"/>
                <a:cs typeface="Trebuchet MS"/>
              </a:rPr>
              <a:t>En diciembre de 1844, Elena  </a:t>
            </a:r>
            <a:r>
              <a:rPr lang="es-ES" sz="2800" dirty="0" err="1">
                <a:latin typeface="Trebuchet MS"/>
                <a:cs typeface="Trebuchet MS"/>
              </a:rPr>
              <a:t>Harmon</a:t>
            </a:r>
            <a:r>
              <a:rPr lang="es-ES" sz="2800" dirty="0">
                <a:latin typeface="Trebuchet MS"/>
                <a:cs typeface="Trebuchet MS"/>
              </a:rPr>
              <a:t>, cuando  participaba de un grupo pequeño de oración fue transportada en visión. La primera de aproximadamente dos mil sueños y visiones que ella recibió durante su ministerio. </a:t>
            </a:r>
            <a:endParaRPr lang="pt-BR" sz="2800" dirty="0">
              <a:latin typeface="Trebuchet MS"/>
              <a:cs typeface="Trebuchet MS"/>
            </a:endParaRPr>
          </a:p>
        </p:txBody>
      </p:sp>
    </p:spTree>
    <p:extLst>
      <p:ext uri="{BB962C8B-B14F-4D97-AF65-F5344CB8AC3E}">
        <p14:creationId xmlns="" xmlns:p14="http://schemas.microsoft.com/office/powerpoint/2010/main" val="1837547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2399" y="1556792"/>
            <a:ext cx="4779641" cy="4401205"/>
          </a:xfrm>
          <a:prstGeom prst="rect">
            <a:avLst/>
          </a:prstGeom>
          <a:noFill/>
        </p:spPr>
        <p:txBody>
          <a:bodyPr wrap="square" rtlCol="0">
            <a:spAutoFit/>
          </a:bodyPr>
          <a:lstStyle/>
          <a:p>
            <a:pPr algn="ctr"/>
            <a:r>
              <a:rPr lang="pt-BR" sz="2800" dirty="0" err="1">
                <a:latin typeface="Trebuchet MS"/>
                <a:cs typeface="Trebuchet MS"/>
              </a:rPr>
              <a:t>Después</a:t>
            </a:r>
            <a:r>
              <a:rPr lang="pt-BR" sz="2800" dirty="0">
                <a:latin typeface="Trebuchet MS"/>
                <a:cs typeface="Trebuchet MS"/>
              </a:rPr>
              <a:t> </a:t>
            </a:r>
            <a:r>
              <a:rPr lang="pt-BR" sz="2800" dirty="0" err="1">
                <a:latin typeface="Trebuchet MS"/>
                <a:cs typeface="Trebuchet MS"/>
              </a:rPr>
              <a:t>del</a:t>
            </a:r>
            <a:r>
              <a:rPr lang="pt-BR" sz="2800" dirty="0">
                <a:latin typeface="Trebuchet MS"/>
                <a:cs typeface="Trebuchet MS"/>
              </a:rPr>
              <a:t> 22 de </a:t>
            </a:r>
            <a:r>
              <a:rPr lang="pt-BR" sz="2800" dirty="0" err="1">
                <a:latin typeface="Trebuchet MS"/>
                <a:cs typeface="Trebuchet MS"/>
              </a:rPr>
              <a:t>octubre</a:t>
            </a:r>
            <a:r>
              <a:rPr lang="pt-BR" sz="2800" dirty="0">
                <a:latin typeface="Trebuchet MS"/>
                <a:cs typeface="Trebuchet MS"/>
              </a:rPr>
              <a:t> de 1844, </a:t>
            </a:r>
            <a:r>
              <a:rPr lang="pt-BR" sz="2800" dirty="0" err="1">
                <a:latin typeface="Trebuchet MS"/>
                <a:cs typeface="Trebuchet MS"/>
              </a:rPr>
              <a:t>los</a:t>
            </a:r>
            <a:r>
              <a:rPr lang="pt-BR" sz="2800" dirty="0">
                <a:latin typeface="Trebuchet MS"/>
                <a:cs typeface="Trebuchet MS"/>
              </a:rPr>
              <a:t> </a:t>
            </a:r>
            <a:r>
              <a:rPr lang="pt-BR" sz="2800" dirty="0" err="1">
                <a:latin typeface="Trebuchet MS"/>
                <a:cs typeface="Trebuchet MS"/>
              </a:rPr>
              <a:t>milleritas</a:t>
            </a:r>
            <a:r>
              <a:rPr lang="pt-BR" sz="2800" dirty="0">
                <a:latin typeface="Trebuchet MS"/>
                <a:cs typeface="Trebuchet MS"/>
              </a:rPr>
              <a:t> se </a:t>
            </a:r>
            <a:r>
              <a:rPr lang="pt-BR" sz="2800" dirty="0" err="1">
                <a:latin typeface="Trebuchet MS"/>
                <a:cs typeface="Trebuchet MS"/>
              </a:rPr>
              <a:t>dividieron</a:t>
            </a:r>
            <a:r>
              <a:rPr lang="pt-BR" sz="2800" dirty="0">
                <a:latin typeface="Trebuchet MS"/>
                <a:cs typeface="Trebuchet MS"/>
              </a:rPr>
              <a:t> </a:t>
            </a:r>
            <a:r>
              <a:rPr lang="pt-BR" sz="2800" dirty="0" err="1">
                <a:latin typeface="Trebuchet MS"/>
                <a:cs typeface="Trebuchet MS"/>
              </a:rPr>
              <a:t>en</a:t>
            </a:r>
            <a:r>
              <a:rPr lang="pt-BR" sz="2800" dirty="0">
                <a:latin typeface="Trebuchet MS"/>
                <a:cs typeface="Trebuchet MS"/>
              </a:rPr>
              <a:t> varias ramas. De </a:t>
            </a:r>
            <a:r>
              <a:rPr lang="pt-BR" sz="2800" dirty="0" err="1">
                <a:latin typeface="Trebuchet MS"/>
                <a:cs typeface="Trebuchet MS"/>
              </a:rPr>
              <a:t>esos</a:t>
            </a:r>
            <a:r>
              <a:rPr lang="pt-BR" sz="2800" dirty="0">
                <a:latin typeface="Trebuchet MS"/>
                <a:cs typeface="Trebuchet MS"/>
              </a:rPr>
              <a:t> grupos, resistentes à aceitação de que tudo o que tinha entendido era produto de má interpretação das Escrituras, surgiu o </a:t>
            </a:r>
            <a:r>
              <a:rPr lang="pt-BR" sz="2800" dirty="0" err="1">
                <a:latin typeface="Trebuchet MS"/>
                <a:cs typeface="Trebuchet MS"/>
              </a:rPr>
              <a:t>adventismo</a:t>
            </a:r>
            <a:r>
              <a:rPr lang="pt-BR" sz="2800" dirty="0">
                <a:latin typeface="Trebuchet MS"/>
                <a:cs typeface="Trebuchet MS"/>
              </a:rPr>
              <a:t> </a:t>
            </a:r>
            <a:r>
              <a:rPr lang="pt-BR" sz="2800" dirty="0" err="1">
                <a:latin typeface="Trebuchet MS"/>
                <a:cs typeface="Trebuchet MS"/>
              </a:rPr>
              <a:t>sabatista</a:t>
            </a:r>
            <a:r>
              <a:rPr lang="pt-BR" sz="2800" dirty="0">
                <a:latin typeface="Trebuchet MS"/>
                <a:cs typeface="Trebuchet MS"/>
              </a:rPr>
              <a:t>. </a:t>
            </a:r>
          </a:p>
        </p:txBody>
      </p:sp>
    </p:spTree>
    <p:extLst>
      <p:ext uri="{BB962C8B-B14F-4D97-AF65-F5344CB8AC3E}">
        <p14:creationId xmlns="" xmlns:p14="http://schemas.microsoft.com/office/powerpoint/2010/main" val="23276224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67882" y="828791"/>
            <a:ext cx="4779641" cy="6001643"/>
          </a:xfrm>
          <a:prstGeom prst="rect">
            <a:avLst/>
          </a:prstGeom>
          <a:noFill/>
        </p:spPr>
        <p:txBody>
          <a:bodyPr wrap="square" rtlCol="0">
            <a:spAutoFit/>
          </a:bodyPr>
          <a:lstStyle/>
          <a:p>
            <a:pPr algn="ctr"/>
            <a:r>
              <a:rPr lang="es-ES" sz="2400" dirty="0">
                <a:latin typeface="Trebuchet MS"/>
                <a:cs typeface="Trebuchet MS"/>
              </a:rPr>
              <a:t>Alrededor del año 1848, la necesidad de publicar las verdades recién descubiertas, especialmente la verdad acerca del sábado, comenzó a ser analizada entre los dirigentes del adventismo </a:t>
            </a:r>
            <a:r>
              <a:rPr lang="es-ES" sz="2400" dirty="0" err="1">
                <a:latin typeface="Trebuchet MS"/>
                <a:cs typeface="Trebuchet MS"/>
              </a:rPr>
              <a:t>sabatista</a:t>
            </a:r>
            <a:r>
              <a:rPr lang="es-ES" sz="2400" dirty="0">
                <a:latin typeface="Trebuchet MS"/>
                <a:cs typeface="Trebuchet MS"/>
              </a:rPr>
              <a:t>. </a:t>
            </a:r>
          </a:p>
          <a:p>
            <a:pPr algn="ctr"/>
            <a:endParaRPr lang="es-ES" sz="2400" dirty="0">
              <a:latin typeface="Trebuchet MS"/>
              <a:cs typeface="Trebuchet MS"/>
            </a:endParaRPr>
          </a:p>
          <a:p>
            <a:pPr algn="ctr"/>
            <a:r>
              <a:rPr lang="es-ES" sz="2400" dirty="0" smtClean="0">
                <a:latin typeface="Trebuchet MS"/>
                <a:cs typeface="Trebuchet MS"/>
              </a:rPr>
              <a:t>En </a:t>
            </a:r>
            <a:r>
              <a:rPr lang="es-ES" sz="2400" dirty="0">
                <a:latin typeface="Trebuchet MS"/>
                <a:cs typeface="Trebuchet MS"/>
              </a:rPr>
              <a:t>respuesta a sus oraciones Dios les habló, mediante una visión a Elena de White. Esta visión tendría un fuerte impacto en las filas de los primeros adventistas guardadores 	del sábado, pues los puso en el camino </a:t>
            </a:r>
            <a:r>
              <a:rPr lang="es-ES" sz="2400" dirty="0" smtClean="0">
                <a:latin typeface="Trebuchet MS"/>
                <a:cs typeface="Trebuchet MS"/>
              </a:rPr>
              <a:t>de </a:t>
            </a:r>
            <a:r>
              <a:rPr lang="es-ES" sz="2400" dirty="0">
                <a:latin typeface="Trebuchet MS"/>
                <a:cs typeface="Trebuchet MS"/>
              </a:rPr>
              <a:t>una empresa publicadora</a:t>
            </a:r>
          </a:p>
        </p:txBody>
      </p:sp>
    </p:spTree>
    <p:extLst>
      <p:ext uri="{BB962C8B-B14F-4D97-AF65-F5344CB8AC3E}">
        <p14:creationId xmlns="" xmlns:p14="http://schemas.microsoft.com/office/powerpoint/2010/main" val="14408724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5" y="1196752"/>
            <a:ext cx="4779641" cy="4832092"/>
          </a:xfrm>
          <a:prstGeom prst="rect">
            <a:avLst/>
          </a:prstGeom>
          <a:noFill/>
        </p:spPr>
        <p:txBody>
          <a:bodyPr wrap="square" rtlCol="0">
            <a:spAutoFit/>
          </a:bodyPr>
          <a:lstStyle/>
          <a:p>
            <a:pPr algn="ctr"/>
            <a:r>
              <a:rPr lang="es-ES" sz="2800" dirty="0">
                <a:latin typeface="Trebuchet MS"/>
                <a:cs typeface="Trebuchet MS"/>
              </a:rPr>
              <a:t>A pesar de las limitaciones geográficas de aquella época se reunían regularmente en grupos de estudio y oración, los conductores del movimiento hacían visitas misioneras a estas congregaciones que funcionaban en pequeños locales y/o casas de creyentes. </a:t>
            </a:r>
          </a:p>
        </p:txBody>
      </p:sp>
    </p:spTree>
    <p:extLst>
      <p:ext uri="{BB962C8B-B14F-4D97-AF65-F5344CB8AC3E}">
        <p14:creationId xmlns="" xmlns:p14="http://schemas.microsoft.com/office/powerpoint/2010/main" val="19403963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803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908720"/>
            <a:ext cx="5256584" cy="5632311"/>
          </a:xfrm>
          <a:prstGeom prst="rect">
            <a:avLst/>
          </a:prstGeom>
          <a:noFill/>
        </p:spPr>
        <p:txBody>
          <a:bodyPr wrap="square" rtlCol="0">
            <a:spAutoFit/>
          </a:bodyPr>
          <a:lstStyle/>
          <a:p>
            <a:pPr algn="ctr"/>
            <a:r>
              <a:rPr lang="es-ES" sz="2400" dirty="0">
                <a:latin typeface="Trebuchet MS"/>
                <a:cs typeface="Trebuchet MS"/>
              </a:rPr>
              <a:t>En </a:t>
            </a:r>
            <a:r>
              <a:rPr lang="es-ES" sz="2400" dirty="0" smtClean="0">
                <a:latin typeface="Trebuchet MS"/>
                <a:cs typeface="Trebuchet MS"/>
              </a:rPr>
              <a:t>1868, un grupo de cuatro damas comenzó reuniones semanales de oración en la casa de Mary y Stephen </a:t>
            </a:r>
            <a:r>
              <a:rPr lang="es-ES" sz="2400" dirty="0" err="1" smtClean="0">
                <a:latin typeface="Trebuchet MS"/>
                <a:cs typeface="Trebuchet MS"/>
              </a:rPr>
              <a:t>Haskell</a:t>
            </a:r>
            <a:r>
              <a:rPr lang="es-ES" sz="2400" dirty="0" smtClean="0">
                <a:latin typeface="Trebuchet MS"/>
                <a:cs typeface="Trebuchet MS"/>
              </a:rPr>
              <a:t>, en South Lancaster. Este grupo, cuyo primer interés era compartir temas relacionados con los hijos, pronto comenzó a invitar a vecinos no adventistas a sus reuniones. No mucho tiempo después, el número aumentó al doble, y decidieron visitar el vecindario entregando tratados, libros y panfletos. En junio de 1869 este grupo de mujeres formó la “Sociedad Misionera Vigilante”.</a:t>
            </a:r>
            <a:endParaRPr lang="es-ES" sz="2400" dirty="0">
              <a:latin typeface="Trebuchet MS"/>
              <a:cs typeface="Trebuchet MS"/>
            </a:endParaRPr>
          </a:p>
        </p:txBody>
      </p:sp>
    </p:spTree>
    <p:extLst>
      <p:ext uri="{BB962C8B-B14F-4D97-AF65-F5344CB8AC3E}">
        <p14:creationId xmlns="" xmlns:p14="http://schemas.microsoft.com/office/powerpoint/2010/main" val="42931544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700808"/>
            <a:ext cx="4824536" cy="3416320"/>
          </a:xfrm>
          <a:prstGeom prst="rect">
            <a:avLst/>
          </a:prstGeom>
          <a:noFill/>
        </p:spPr>
        <p:txBody>
          <a:bodyPr wrap="square" rtlCol="0">
            <a:spAutoFit/>
          </a:bodyPr>
          <a:lstStyle/>
          <a:p>
            <a:pPr algn="ctr"/>
            <a:r>
              <a:rPr lang="es-ES" sz="2400" dirty="0" smtClean="0">
                <a:latin typeface="Trebuchet MS"/>
                <a:cs typeface="Trebuchet MS"/>
              </a:rPr>
              <a:t>Otra organización que surgió como resultado de pequeños grupos de oración fue las Sociedades de </a:t>
            </a:r>
            <a:r>
              <a:rPr lang="es-ES" sz="2400" dirty="0" err="1" smtClean="0">
                <a:latin typeface="Trebuchet MS"/>
                <a:cs typeface="Trebuchet MS"/>
              </a:rPr>
              <a:t>Dorcas</a:t>
            </a:r>
            <a:r>
              <a:rPr lang="es-ES" sz="2400" dirty="0" smtClean="0">
                <a:latin typeface="Trebuchet MS"/>
                <a:cs typeface="Trebuchet MS"/>
              </a:rPr>
              <a:t>. La primera Sociedad fue organizada en 1874, y tiene su origen en reuniones llevadas a cabo en el hogar de Henry Gardner en </a:t>
            </a:r>
            <a:r>
              <a:rPr lang="es-ES" sz="2400" dirty="0" err="1" smtClean="0">
                <a:latin typeface="Trebuchet MS"/>
                <a:cs typeface="Trebuchet MS"/>
              </a:rPr>
              <a:t>Battle</a:t>
            </a:r>
            <a:r>
              <a:rPr lang="es-ES" sz="2400" dirty="0" smtClean="0">
                <a:latin typeface="Trebuchet MS"/>
                <a:cs typeface="Trebuchet MS"/>
              </a:rPr>
              <a:t> Creek, Michigan</a:t>
            </a:r>
            <a:endParaRPr lang="es-ES" sz="2400" dirty="0">
              <a:latin typeface="Trebuchet MS"/>
              <a:cs typeface="Trebuchet MS"/>
            </a:endParaRPr>
          </a:p>
        </p:txBody>
      </p:sp>
    </p:spTree>
    <p:extLst>
      <p:ext uri="{BB962C8B-B14F-4D97-AF65-F5344CB8AC3E}">
        <p14:creationId xmlns="" xmlns:p14="http://schemas.microsoft.com/office/powerpoint/2010/main" val="2014339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124744"/>
            <a:ext cx="5760640" cy="5632311"/>
          </a:xfrm>
          <a:prstGeom prst="rect">
            <a:avLst/>
          </a:prstGeom>
          <a:noFill/>
        </p:spPr>
        <p:txBody>
          <a:bodyPr wrap="square" rtlCol="0">
            <a:spAutoFit/>
          </a:bodyPr>
          <a:lstStyle/>
          <a:p>
            <a:r>
              <a:rPr lang="es-ES" sz="2400" dirty="0">
                <a:latin typeface="Trebuchet MS" pitchFamily="34" charset="0"/>
              </a:rPr>
              <a:t>La Sociedad de Jóvenes tuvo su origen cuando, en el verano de 1879, dos jóvenes comenzaron a reflexionar en lo que podrían hacer con el fin de ayudar a sus amigos a tener una experiencia espiritual más profunda con Dios. Lutero Warren, con solo 14 años de edad, y su amigo Harry </a:t>
            </a:r>
            <a:r>
              <a:rPr lang="es-ES" sz="2400" dirty="0" err="1">
                <a:latin typeface="Trebuchet MS" pitchFamily="34" charset="0"/>
              </a:rPr>
              <a:t>Fenner</a:t>
            </a:r>
            <a:r>
              <a:rPr lang="es-ES" sz="2400" dirty="0">
                <a:latin typeface="Trebuchet MS" pitchFamily="34" charset="0"/>
              </a:rPr>
              <a:t>, con 17, decidieron, con cierta timidez, reunirse en el dormitorio de Lutero para orar, cantar y trazar planes para distribuir literatura. Pronto, otros jóvenes se unieron a ellos, y así dieron origen a la primera Sociedad de Jóvenes de la denominación. </a:t>
            </a:r>
            <a:endParaRPr lang="pt-BR" sz="2400" dirty="0">
              <a:latin typeface="Trebuchet MS" pitchFamily="34" charset="0"/>
            </a:endParaRPr>
          </a:p>
        </p:txBody>
      </p:sp>
    </p:spTree>
    <p:extLst>
      <p:ext uri="{BB962C8B-B14F-4D97-AF65-F5344CB8AC3E}">
        <p14:creationId xmlns="" xmlns:p14="http://schemas.microsoft.com/office/powerpoint/2010/main" val="3522020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E7E2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76336" y="2895037"/>
            <a:ext cx="9649072" cy="132343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tx1"/>
                </a:solidFill>
                <a:effectLst>
                  <a:outerShdw blurRad="38100" dist="38100" dir="2700000" algn="tl">
                    <a:srgbClr val="000000">
                      <a:alpha val="43137"/>
                    </a:srgbClr>
                  </a:outerShdw>
                </a:effectLst>
                <a:latin typeface="Trebuchet MS"/>
                <a:cs typeface="Trebuchet MS"/>
              </a:rPr>
              <a:t>LA OPINIÓN DE ELENA DE WHITE </a:t>
            </a:r>
          </a:p>
          <a:p>
            <a:pPr algn="ctr"/>
            <a:endParaRPr lang="es-ES" sz="4000" b="1" dirty="0">
              <a:solidFill>
                <a:schemeClr val="tx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 xmlns:p14="http://schemas.microsoft.com/office/powerpoint/2010/main" val="15996318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340768"/>
            <a:ext cx="4392488" cy="3046988"/>
          </a:xfrm>
          <a:prstGeom prst="rect">
            <a:avLst/>
          </a:prstGeom>
          <a:noFill/>
        </p:spPr>
        <p:txBody>
          <a:bodyPr wrap="square" rtlCol="0">
            <a:spAutoFit/>
          </a:bodyPr>
          <a:lstStyle/>
          <a:p>
            <a:pPr algn="ctr"/>
            <a:r>
              <a:rPr lang="es-ES" sz="2400" dirty="0" smtClean="0">
                <a:latin typeface="Trebuchet MS"/>
                <a:cs typeface="Trebuchet MS"/>
              </a:rPr>
              <a:t>“Elena de White prestaba a los grupos pequeños. Ella creía que la iglesia debía enfatizar la formación de pequeños grupos, con el propósito de desarrollar una experiencia espiritual más profunda en sus miembros. </a:t>
            </a:r>
            <a:endParaRPr lang="es-ES" sz="2400" dirty="0">
              <a:latin typeface="Trebuchet MS"/>
              <a:cs typeface="Trebuchet MS"/>
            </a:endParaRPr>
          </a:p>
        </p:txBody>
      </p:sp>
    </p:spTree>
    <p:extLst>
      <p:ext uri="{BB962C8B-B14F-4D97-AF65-F5344CB8AC3E}">
        <p14:creationId xmlns="" xmlns:p14="http://schemas.microsoft.com/office/powerpoint/2010/main" val="34852747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324697"/>
            <a:ext cx="4032448" cy="4401205"/>
          </a:xfrm>
          <a:prstGeom prst="rect">
            <a:avLst/>
          </a:prstGeom>
          <a:noFill/>
        </p:spPr>
        <p:txBody>
          <a:bodyPr wrap="square" rtlCol="0">
            <a:spAutoFit/>
          </a:bodyPr>
          <a:lstStyle/>
          <a:p>
            <a:pPr algn="ctr"/>
            <a:r>
              <a:rPr lang="es-ES" sz="2400" dirty="0">
                <a:latin typeface="Trebuchet MS"/>
                <a:cs typeface="Trebuchet MS"/>
              </a:rPr>
              <a:t>“</a:t>
            </a:r>
            <a:r>
              <a:rPr lang="es-ES" sz="2400" b="1" dirty="0">
                <a:latin typeface="Trebuchet MS"/>
                <a:cs typeface="Trebuchet MS"/>
              </a:rPr>
              <a:t>Reúnanse grupos pequeños por la tarde, al mediodía o de mañana temprano para estudiar la Biblia. Dediquen tiempo a la oración para ser fortalecidos, alumbrados y santificados por el Espíritu Santo.” </a:t>
            </a:r>
            <a:endParaRPr lang="es-ES" sz="2400" b="1" dirty="0" smtClean="0">
              <a:latin typeface="Trebuchet MS"/>
              <a:cs typeface="Trebuchet MS"/>
            </a:endParaRPr>
          </a:p>
          <a:p>
            <a:pPr algn="ctr"/>
            <a:endParaRPr lang="es-ES" sz="2400" dirty="0">
              <a:latin typeface="Trebuchet MS"/>
              <a:cs typeface="Trebuchet MS"/>
            </a:endParaRPr>
          </a:p>
          <a:p>
            <a:pPr algn="ctr"/>
            <a:r>
              <a:rPr lang="es-ES" sz="2000" dirty="0" smtClean="0">
                <a:latin typeface="Trebuchet MS"/>
                <a:cs typeface="Trebuchet MS"/>
              </a:rPr>
              <a:t>Elena </a:t>
            </a:r>
            <a:r>
              <a:rPr lang="es-ES" sz="2000" dirty="0">
                <a:latin typeface="Trebuchet MS"/>
                <a:cs typeface="Trebuchet MS"/>
              </a:rPr>
              <a:t>de White, Testimonies </a:t>
            </a:r>
            <a:r>
              <a:rPr lang="es-ES" sz="2000" dirty="0" err="1">
                <a:latin typeface="Trebuchet MS"/>
                <a:cs typeface="Trebuchet MS"/>
              </a:rPr>
              <a:t>for</a:t>
            </a:r>
            <a:r>
              <a:rPr lang="es-ES" sz="2000" dirty="0">
                <a:latin typeface="Trebuchet MS"/>
                <a:cs typeface="Trebuchet MS"/>
              </a:rPr>
              <a:t> </a:t>
            </a:r>
            <a:r>
              <a:rPr lang="es-ES" sz="2000" dirty="0" err="1">
                <a:latin typeface="Trebuchet MS"/>
                <a:cs typeface="Trebuchet MS"/>
              </a:rPr>
              <a:t>the</a:t>
            </a:r>
            <a:r>
              <a:rPr lang="es-ES" sz="2000" dirty="0">
                <a:latin typeface="Trebuchet MS"/>
                <a:cs typeface="Trebuchet MS"/>
              </a:rPr>
              <a:t> </a:t>
            </a:r>
            <a:r>
              <a:rPr lang="es-ES" sz="2000" dirty="0" err="1">
                <a:latin typeface="Trebuchet MS"/>
                <a:cs typeface="Trebuchet MS"/>
              </a:rPr>
              <a:t>Church</a:t>
            </a:r>
            <a:r>
              <a:rPr lang="es-ES" sz="2000" dirty="0">
                <a:latin typeface="Trebuchet MS"/>
                <a:cs typeface="Trebuchet MS"/>
              </a:rPr>
              <a:t>, 9 vols. T. 7 p. 195.</a:t>
            </a:r>
          </a:p>
        </p:txBody>
      </p:sp>
    </p:spTree>
    <p:extLst>
      <p:ext uri="{BB962C8B-B14F-4D97-AF65-F5344CB8AC3E}">
        <p14:creationId xmlns="" xmlns:p14="http://schemas.microsoft.com/office/powerpoint/2010/main" val="42593631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980728"/>
            <a:ext cx="4032448" cy="5262979"/>
          </a:xfrm>
          <a:prstGeom prst="rect">
            <a:avLst/>
          </a:prstGeom>
          <a:noFill/>
        </p:spPr>
        <p:txBody>
          <a:bodyPr wrap="square" rtlCol="0">
            <a:spAutoFit/>
          </a:bodyPr>
          <a:lstStyle/>
          <a:p>
            <a:pPr algn="ctr"/>
            <a:r>
              <a:rPr lang="es-ES" sz="2400" dirty="0" smtClean="0">
                <a:latin typeface="Trebuchet MS"/>
                <a:cs typeface="Trebuchet MS"/>
              </a:rPr>
              <a:t>“La formación de grupos pequeños, como base del esfuerzo cristiano, es un plan que ha sido presentado ante mí por aquel que no puede equivocarse. Si hay un gran número de hermanos en la iglesia, organícense en grupos pequeños, para trabajar no solamente por los miembros de la iglesia, sino también por los no creyentes”</a:t>
            </a:r>
            <a:endParaRPr lang="es-ES" sz="2400" dirty="0">
              <a:latin typeface="Trebuchet MS"/>
              <a:cs typeface="Trebuchet MS"/>
            </a:endParaRPr>
          </a:p>
        </p:txBody>
      </p:sp>
    </p:spTree>
    <p:extLst>
      <p:ext uri="{BB962C8B-B14F-4D97-AF65-F5344CB8AC3E}">
        <p14:creationId xmlns="" xmlns:p14="http://schemas.microsoft.com/office/powerpoint/2010/main" val="42593631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980728"/>
            <a:ext cx="4032448" cy="6093976"/>
          </a:xfrm>
          <a:prstGeom prst="rect">
            <a:avLst/>
          </a:prstGeom>
          <a:noFill/>
        </p:spPr>
        <p:txBody>
          <a:bodyPr wrap="square" rtlCol="0">
            <a:spAutoFit/>
          </a:bodyPr>
          <a:lstStyle/>
          <a:p>
            <a:pPr algn="ctr"/>
            <a:r>
              <a:rPr lang="es-ES" sz="2400" dirty="0" smtClean="0">
                <a:latin typeface="Trebuchet MS"/>
                <a:cs typeface="Trebuchet MS"/>
              </a:rPr>
              <a:t>“Reúnanse grupos pequeños por la tarde, al mediodía o de mañana temprano para estudiar la Biblia. Dediquen tiempo a la oración para ser fortalecidos, alumbrados y santificados por el Espíritu Santo.</a:t>
            </a:r>
          </a:p>
          <a:p>
            <a:pPr algn="ctr"/>
            <a:endParaRPr lang="es-ES" sz="2400" dirty="0" smtClean="0">
              <a:latin typeface="Trebuchet MS"/>
              <a:cs typeface="Trebuchet MS"/>
            </a:endParaRPr>
          </a:p>
          <a:p>
            <a:pPr algn="ctr"/>
            <a:endParaRPr lang="es-ES" sz="2400" dirty="0" smtClean="0">
              <a:latin typeface="Trebuchet MS"/>
              <a:cs typeface="Trebuchet MS"/>
            </a:endParaRPr>
          </a:p>
          <a:p>
            <a:pPr algn="ctr"/>
            <a:endParaRPr lang="es-ES" sz="2400" dirty="0" smtClean="0">
              <a:latin typeface="Trebuchet MS"/>
              <a:cs typeface="Trebuchet MS"/>
            </a:endParaRPr>
          </a:p>
          <a:p>
            <a:pPr algn="ctr"/>
            <a:r>
              <a:rPr lang="es-ES" dirty="0" smtClean="0">
                <a:latin typeface="Trebuchet MS"/>
                <a:cs typeface="Trebuchet MS"/>
              </a:rPr>
              <a:t>Elena de White, Testimonies </a:t>
            </a:r>
            <a:r>
              <a:rPr lang="es-ES" dirty="0" err="1" smtClean="0">
                <a:latin typeface="Trebuchet MS"/>
                <a:cs typeface="Trebuchet MS"/>
              </a:rPr>
              <a:t>for</a:t>
            </a:r>
            <a:r>
              <a:rPr lang="es-ES" dirty="0" smtClean="0">
                <a:latin typeface="Trebuchet MS"/>
                <a:cs typeface="Trebuchet MS"/>
              </a:rPr>
              <a:t> </a:t>
            </a:r>
            <a:r>
              <a:rPr lang="es-ES" dirty="0" err="1" smtClean="0">
                <a:latin typeface="Trebuchet MS"/>
                <a:cs typeface="Trebuchet MS"/>
              </a:rPr>
              <a:t>the</a:t>
            </a:r>
            <a:r>
              <a:rPr lang="es-ES" dirty="0" smtClean="0">
                <a:latin typeface="Trebuchet MS"/>
                <a:cs typeface="Trebuchet MS"/>
              </a:rPr>
              <a:t> </a:t>
            </a:r>
            <a:r>
              <a:rPr lang="es-ES" dirty="0" err="1" smtClean="0">
                <a:latin typeface="Trebuchet MS"/>
                <a:cs typeface="Trebuchet MS"/>
              </a:rPr>
              <a:t>Church</a:t>
            </a:r>
            <a:r>
              <a:rPr lang="es-ES" dirty="0" smtClean="0">
                <a:latin typeface="Trebuchet MS"/>
                <a:cs typeface="Trebuchet MS"/>
              </a:rPr>
              <a:t>, 9 vols. (Mountain View, CA: </a:t>
            </a:r>
            <a:r>
              <a:rPr lang="es-ES" dirty="0" err="1" smtClean="0">
                <a:latin typeface="Trebuchet MS"/>
                <a:cs typeface="Trebuchet MS"/>
              </a:rPr>
              <a:t>Pacific</a:t>
            </a:r>
            <a:r>
              <a:rPr lang="es-ES" dirty="0" smtClean="0">
                <a:latin typeface="Trebuchet MS"/>
                <a:cs typeface="Trebuchet MS"/>
              </a:rPr>
              <a:t> </a:t>
            </a:r>
            <a:r>
              <a:rPr lang="es-ES" dirty="0" err="1" smtClean="0">
                <a:latin typeface="Trebuchet MS"/>
                <a:cs typeface="Trebuchet MS"/>
              </a:rPr>
              <a:t>Press</a:t>
            </a:r>
            <a:r>
              <a:rPr lang="es-ES" dirty="0" smtClean="0">
                <a:latin typeface="Trebuchet MS"/>
                <a:cs typeface="Trebuchet MS"/>
              </a:rPr>
              <a:t>, 1948), t. 7, p. 195.</a:t>
            </a:r>
          </a:p>
          <a:p>
            <a:pPr algn="ctr"/>
            <a:endParaRPr lang="es-ES" sz="2400" dirty="0" smtClean="0">
              <a:latin typeface="Trebuchet MS"/>
              <a:cs typeface="Trebuchet MS"/>
            </a:endParaRPr>
          </a:p>
          <a:p>
            <a:pPr algn="ctr"/>
            <a:endParaRPr lang="es-ES" sz="2400" dirty="0" smtClean="0">
              <a:latin typeface="Trebuchet MS"/>
              <a:cs typeface="Trebuchet MS"/>
            </a:endParaRPr>
          </a:p>
          <a:p>
            <a:pPr algn="ctr"/>
            <a:endParaRPr lang="es-ES" sz="2400" dirty="0">
              <a:latin typeface="Trebuchet MS"/>
              <a:cs typeface="Trebuchet MS"/>
            </a:endParaRPr>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ourier New" pitchFamily="49" charset="0"/>
                <a:ea typeface="Cambria" pitchFamily="18" charset="0"/>
                <a:cs typeface="Courier New" pitchFamily="49" charset="0"/>
              </a:rPr>
              <a:t>Elena de White, </a:t>
            </a:r>
            <a:r>
              <a:rPr kumimoji="0" lang="es-ES" sz="1000" b="0" i="1" u="none" strike="noStrike" cap="none" normalizeH="0" baseline="0" smtClean="0">
                <a:ln>
                  <a:noFill/>
                </a:ln>
                <a:solidFill>
                  <a:srgbClr val="000000"/>
                </a:solidFill>
                <a:effectLst/>
                <a:latin typeface="Courier New" pitchFamily="49" charset="0"/>
                <a:ea typeface="Cambria" pitchFamily="18" charset="0"/>
                <a:cs typeface="Courier New" pitchFamily="49" charset="0"/>
              </a:rPr>
              <a:t>Testimonies for the Church, </a:t>
            </a:r>
            <a:r>
              <a:rPr kumimoji="0" lang="es-ES" sz="1000" b="0" i="0" u="none" strike="noStrike" cap="none" normalizeH="0" baseline="0" smtClean="0">
                <a:ln>
                  <a:noFill/>
                </a:ln>
                <a:solidFill>
                  <a:srgbClr val="000000"/>
                </a:solidFill>
                <a:effectLst/>
                <a:latin typeface="Courier New" pitchFamily="49" charset="0"/>
                <a:ea typeface="Cambria" pitchFamily="18" charset="0"/>
                <a:cs typeface="Courier New" pitchFamily="49" charset="0"/>
              </a:rPr>
              <a:t>9 vols. (Mountain View, CA: Pacific Press, 1948), t. 7, p. 195.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Courier New" pitchFamily="49" charset="0"/>
                <a:ea typeface="Cambria" pitchFamily="18" charset="0"/>
                <a:cs typeface="Courier New" pitchFamily="49" charset="0"/>
              </a:rPr>
              <a:t>Elena de White, </a:t>
            </a:r>
            <a:r>
              <a:rPr kumimoji="0" lang="es-ES" sz="1000" b="0" i="1" u="none" strike="noStrike" cap="none" normalizeH="0" baseline="0" smtClean="0">
                <a:ln>
                  <a:noFill/>
                </a:ln>
                <a:solidFill>
                  <a:srgbClr val="000000"/>
                </a:solidFill>
                <a:effectLst/>
                <a:latin typeface="Courier New" pitchFamily="49" charset="0"/>
                <a:ea typeface="Cambria" pitchFamily="18" charset="0"/>
                <a:cs typeface="Courier New" pitchFamily="49" charset="0"/>
              </a:rPr>
              <a:t>Testimonies for the Church, </a:t>
            </a:r>
            <a:r>
              <a:rPr kumimoji="0" lang="es-ES" sz="1000" b="0" i="0" u="none" strike="noStrike" cap="none" normalizeH="0" baseline="0" smtClean="0">
                <a:ln>
                  <a:noFill/>
                </a:ln>
                <a:solidFill>
                  <a:srgbClr val="000000"/>
                </a:solidFill>
                <a:effectLst/>
                <a:latin typeface="Courier New" pitchFamily="49" charset="0"/>
                <a:ea typeface="Cambria" pitchFamily="18" charset="0"/>
                <a:cs typeface="Courier New" pitchFamily="49" charset="0"/>
              </a:rPr>
              <a:t>9 vols. (Mountain View, CA: Pacific Press, 1948), t. 7, p. 195.</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2593631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E7E2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763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effectLst>
                  <a:outerShdw blurRad="38100" dist="38100" dir="2700000" algn="tl">
                    <a:srgbClr val="000000">
                      <a:alpha val="43137"/>
                    </a:srgbClr>
                  </a:outerShdw>
                </a:effectLst>
                <a:latin typeface="Trebuchet MS"/>
                <a:cs typeface="Trebuchet MS"/>
              </a:rPr>
              <a:t>EL ADVENTISMO MODERNO</a:t>
            </a:r>
          </a:p>
        </p:txBody>
      </p:sp>
    </p:spTree>
    <p:extLst>
      <p:ext uri="{BB962C8B-B14F-4D97-AF65-F5344CB8AC3E}">
        <p14:creationId xmlns="" xmlns:p14="http://schemas.microsoft.com/office/powerpoint/2010/main" val="9215650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1484784"/>
            <a:ext cx="4344280" cy="4893647"/>
          </a:xfrm>
          <a:prstGeom prst="rect">
            <a:avLst/>
          </a:prstGeom>
          <a:noFill/>
        </p:spPr>
        <p:txBody>
          <a:bodyPr wrap="square" rtlCol="0">
            <a:spAutoFit/>
          </a:bodyPr>
          <a:lstStyle/>
          <a:p>
            <a:pPr algn="ctr"/>
            <a:r>
              <a:rPr lang="es-ES" sz="2400" dirty="0">
                <a:latin typeface="Trebuchet MS"/>
                <a:cs typeface="Trebuchet MS"/>
              </a:rPr>
              <a:t>La historia del adventismo del siglo XX no sería la misma sin la acción de los grupos pequeños.</a:t>
            </a:r>
          </a:p>
          <a:p>
            <a:pPr algn="ctr"/>
            <a:endParaRPr lang="es-ES" sz="2400" dirty="0">
              <a:latin typeface="Trebuchet MS"/>
              <a:cs typeface="Trebuchet MS"/>
            </a:endParaRPr>
          </a:p>
          <a:p>
            <a:pPr algn="ctr"/>
            <a:r>
              <a:rPr lang="es-ES" sz="2400" dirty="0">
                <a:latin typeface="Trebuchet MS"/>
                <a:cs typeface="Trebuchet MS"/>
              </a:rPr>
              <a:t>	El adventismo en la ex Unión Soviética pudo llevar adelante su labor evangelizadora gracias a que reuniones pequeñas de estudio y oración eran llevadas a cabo en los hogares de los creyentes. </a:t>
            </a:r>
          </a:p>
        </p:txBody>
      </p:sp>
    </p:spTree>
    <p:extLst>
      <p:ext uri="{BB962C8B-B14F-4D97-AF65-F5344CB8AC3E}">
        <p14:creationId xmlns="" xmlns:p14="http://schemas.microsoft.com/office/powerpoint/2010/main" val="1568333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E7E2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69441"/>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400" b="1" dirty="0">
                <a:solidFill>
                  <a:sysClr val="windowText" lastClr="000000"/>
                </a:solidFill>
                <a:effectLst>
                  <a:outerShdw blurRad="38100" dist="38100" dir="2700000" algn="tl">
                    <a:srgbClr val="000000">
                      <a:alpha val="43137"/>
                    </a:srgbClr>
                  </a:outerShdw>
                </a:effectLst>
                <a:latin typeface="Trebuchet MS"/>
                <a:cs typeface="Trebuchet MS"/>
              </a:rPr>
              <a:t>INTRODUCCIÓN</a:t>
            </a:r>
          </a:p>
        </p:txBody>
      </p:sp>
    </p:spTree>
    <p:extLst>
      <p:ext uri="{BB962C8B-B14F-4D97-AF65-F5344CB8AC3E}">
        <p14:creationId xmlns="" xmlns:p14="http://schemas.microsoft.com/office/powerpoint/2010/main" val="2097888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5712" y="1340768"/>
            <a:ext cx="5256584" cy="5262979"/>
          </a:xfrm>
          <a:prstGeom prst="rect">
            <a:avLst/>
          </a:prstGeom>
          <a:noFill/>
        </p:spPr>
        <p:txBody>
          <a:bodyPr wrap="square" rtlCol="0">
            <a:spAutoFit/>
          </a:bodyPr>
          <a:lstStyle/>
          <a:p>
            <a:pPr algn="ctr"/>
            <a:r>
              <a:rPr lang="es-ES" sz="2400" dirty="0">
                <a:latin typeface="Trebuchet MS"/>
                <a:cs typeface="Trebuchet MS"/>
              </a:rPr>
              <a:t>La historia de la iglesia en China testifica de un patrón similar. En el tiempo de Mao </a:t>
            </a:r>
            <a:r>
              <a:rPr lang="es-ES" sz="2400" dirty="0" err="1">
                <a:latin typeface="Trebuchet MS"/>
                <a:cs typeface="Trebuchet MS"/>
              </a:rPr>
              <a:t>Tse</a:t>
            </a:r>
            <a:r>
              <a:rPr lang="es-ES" sz="2400" dirty="0">
                <a:latin typeface="Trebuchet MS"/>
                <a:cs typeface="Trebuchet MS"/>
              </a:rPr>
              <a:t> </a:t>
            </a:r>
            <a:r>
              <a:rPr lang="es-ES" sz="2400" dirty="0" err="1">
                <a:latin typeface="Trebuchet MS"/>
                <a:cs typeface="Trebuchet MS"/>
              </a:rPr>
              <a:t>Tung</a:t>
            </a:r>
            <a:r>
              <a:rPr lang="es-ES" sz="2400" dirty="0">
                <a:latin typeface="Trebuchet MS"/>
                <a:cs typeface="Trebuchet MS"/>
              </a:rPr>
              <a:t>, el gobierno utilizó la estructura de células de hogar para mantener el orden social.</a:t>
            </a:r>
          </a:p>
          <a:p>
            <a:pPr algn="ctr"/>
            <a:endParaRPr lang="es-ES" sz="2400" dirty="0">
              <a:latin typeface="Trebuchet MS"/>
              <a:cs typeface="Trebuchet MS"/>
            </a:endParaRPr>
          </a:p>
          <a:p>
            <a:pPr algn="ctr"/>
            <a:endParaRPr lang="es-ES" sz="2400" dirty="0">
              <a:latin typeface="Trebuchet MS"/>
              <a:cs typeface="Trebuchet MS"/>
            </a:endParaRPr>
          </a:p>
          <a:p>
            <a:pPr algn="ctr"/>
            <a:r>
              <a:rPr lang="es-ES" sz="2400" dirty="0" smtClean="0">
                <a:latin typeface="Trebuchet MS"/>
                <a:cs typeface="Trebuchet MS"/>
              </a:rPr>
              <a:t>Para </a:t>
            </a:r>
            <a:r>
              <a:rPr lang="es-ES" sz="2400" dirty="0">
                <a:latin typeface="Trebuchet MS"/>
                <a:cs typeface="Trebuchet MS"/>
              </a:rPr>
              <a:t>los creyentes en China, los grupos pequeños, hasta hoy, constituyen un estilo de vida que les permite desarrollar la fe y llevar adelante la misión de la iglesia.</a:t>
            </a:r>
          </a:p>
          <a:p>
            <a:pPr algn="ctr"/>
            <a:endParaRPr lang="pt-BR" sz="2400" dirty="0">
              <a:latin typeface="Trebuchet MS"/>
              <a:cs typeface="Trebuchet MS"/>
            </a:endParaRPr>
          </a:p>
        </p:txBody>
      </p:sp>
    </p:spTree>
    <p:extLst>
      <p:ext uri="{BB962C8B-B14F-4D97-AF65-F5344CB8AC3E}">
        <p14:creationId xmlns="" xmlns:p14="http://schemas.microsoft.com/office/powerpoint/2010/main" val="39397661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55712" y="1268760"/>
            <a:ext cx="5256584" cy="4832092"/>
          </a:xfrm>
          <a:prstGeom prst="rect">
            <a:avLst/>
          </a:prstGeom>
          <a:noFill/>
        </p:spPr>
        <p:txBody>
          <a:bodyPr wrap="square" rtlCol="0">
            <a:spAutoFit/>
          </a:bodyPr>
          <a:lstStyle/>
          <a:p>
            <a:pPr algn="ctr"/>
            <a:r>
              <a:rPr lang="es-ES" sz="2800" dirty="0">
                <a:latin typeface="Trebuchet MS"/>
                <a:cs typeface="Trebuchet MS"/>
              </a:rPr>
              <a:t>Similar situación se vive en otros lugares de la Ventana 10/40, en los cuales los gobiernos no apoyan la propagación de la fe cristiana. En algunos países del cercano oriente, la obra de la iglesia crece y se desarrolla mediante la acción de los grupos pequeños.</a:t>
            </a:r>
          </a:p>
          <a:p>
            <a:pPr algn="ctr"/>
            <a:endParaRPr lang="pt-BR" sz="2800" dirty="0">
              <a:latin typeface="Trebuchet MS"/>
              <a:cs typeface="Trebuchet MS"/>
            </a:endParaRPr>
          </a:p>
        </p:txBody>
      </p:sp>
    </p:spTree>
    <p:extLst>
      <p:ext uri="{BB962C8B-B14F-4D97-AF65-F5344CB8AC3E}">
        <p14:creationId xmlns="" xmlns:p14="http://schemas.microsoft.com/office/powerpoint/2010/main" val="40628756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87625" y="1124744"/>
            <a:ext cx="5256584" cy="5262979"/>
          </a:xfrm>
          <a:prstGeom prst="rect">
            <a:avLst/>
          </a:prstGeom>
          <a:noFill/>
        </p:spPr>
        <p:txBody>
          <a:bodyPr wrap="square" rtlCol="0">
            <a:spAutoFit/>
          </a:bodyPr>
          <a:lstStyle/>
          <a:p>
            <a:pPr algn="ctr"/>
            <a:r>
              <a:rPr lang="es-ES" sz="2800" dirty="0">
                <a:latin typeface="Trebuchet MS"/>
                <a:cs typeface="Trebuchet MS"/>
              </a:rPr>
              <a:t>Desde el año 1987, cuando la Asociación General recomendó que las unidades de acción desempeñaran un rol más activo en su labor evangelizadora, la Escuela Sabática, con sus pequeños grupos de acción, ha sido un eficiente medio para el progreso de la obra de Dios y la ganancia de almas. </a:t>
            </a:r>
          </a:p>
          <a:p>
            <a:pPr algn="ctr"/>
            <a:endParaRPr lang="pt-BR" sz="2800" dirty="0">
              <a:latin typeface="Trebuchet MS"/>
              <a:cs typeface="Trebuchet MS"/>
            </a:endParaRPr>
          </a:p>
        </p:txBody>
      </p:sp>
    </p:spTree>
    <p:extLst>
      <p:ext uri="{BB962C8B-B14F-4D97-AF65-F5344CB8AC3E}">
        <p14:creationId xmlns="" xmlns:p14="http://schemas.microsoft.com/office/powerpoint/2010/main" val="3098136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E7E2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763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effectLst>
                  <a:outerShdw blurRad="38100" dist="38100" dir="2700000" algn="tl">
                    <a:srgbClr val="000000">
                      <a:alpha val="43137"/>
                    </a:srgbClr>
                  </a:outerShdw>
                </a:effectLst>
                <a:latin typeface="Trebuchet MS"/>
                <a:cs typeface="Trebuchet MS"/>
              </a:rPr>
              <a:t>CONCLUSIÓN</a:t>
            </a:r>
          </a:p>
        </p:txBody>
      </p:sp>
    </p:spTree>
    <p:extLst>
      <p:ext uri="{BB962C8B-B14F-4D97-AF65-F5344CB8AC3E}">
        <p14:creationId xmlns="" xmlns:p14="http://schemas.microsoft.com/office/powerpoint/2010/main" val="3992724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2852936"/>
            <a:ext cx="5464496" cy="3539430"/>
          </a:xfrm>
          <a:prstGeom prst="rect">
            <a:avLst/>
          </a:prstGeom>
          <a:noFill/>
        </p:spPr>
        <p:txBody>
          <a:bodyPr wrap="square" rtlCol="0">
            <a:spAutoFit/>
          </a:bodyPr>
          <a:lstStyle/>
          <a:p>
            <a:pPr algn="ctr"/>
            <a:r>
              <a:rPr lang="es-ES" sz="2800" dirty="0">
                <a:latin typeface="Trebuchet MS"/>
                <a:cs typeface="Trebuchet MS"/>
              </a:rPr>
              <a:t>No hay duda de que los grupos pequeños en los hogares están difundidos hoy en el territorio de la División Sudamericana de la IASD, y es una fuerza para el crecimiento integral que buscamos como iglesia.</a:t>
            </a:r>
          </a:p>
          <a:p>
            <a:pPr algn="ctr"/>
            <a:endParaRPr lang="pt-BR" sz="2800" dirty="0">
              <a:latin typeface="Trebuchet MS"/>
              <a:cs typeface="Trebuchet MS"/>
            </a:endParaRPr>
          </a:p>
        </p:txBody>
      </p:sp>
    </p:spTree>
    <p:extLst>
      <p:ext uri="{BB962C8B-B14F-4D97-AF65-F5344CB8AC3E}">
        <p14:creationId xmlns="" xmlns:p14="http://schemas.microsoft.com/office/powerpoint/2010/main" val="3088659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E7E2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37952" y="2492896"/>
            <a:ext cx="9649072" cy="1569660"/>
          </a:xfrm>
          <a:prstGeom prst="rect">
            <a:avLst/>
          </a:prstGeom>
          <a:noFill/>
        </p:spPr>
        <p:txBody>
          <a:bodyPr wrap="square" rtlCol="0">
            <a:spAutoFit/>
          </a:bodyPr>
          <a:lstStyle/>
          <a:p>
            <a:pPr algn="ctr"/>
            <a:r>
              <a:rPr lang="pt-BR" sz="4800" b="1" dirty="0">
                <a:effectLst>
                  <a:outerShdw blurRad="38100" dist="38100" dir="2700000" algn="tl">
                    <a:srgbClr val="000000">
                      <a:alpha val="43137"/>
                    </a:srgbClr>
                  </a:outerShdw>
                </a:effectLst>
                <a:latin typeface="Trebuchet MS"/>
                <a:cs typeface="Trebuchet MS"/>
              </a:rPr>
              <a:t>PREGUNTAS PARA LA </a:t>
            </a:r>
            <a:endParaRPr lang="pt-BR" sz="4800" b="1" dirty="0" smtClean="0">
              <a:effectLst>
                <a:outerShdw blurRad="38100" dist="38100" dir="2700000" algn="tl">
                  <a:srgbClr val="000000">
                    <a:alpha val="43137"/>
                  </a:srgbClr>
                </a:outerShdw>
              </a:effectLst>
              <a:latin typeface="Trebuchet MS"/>
              <a:cs typeface="Trebuchet MS"/>
            </a:endParaRPr>
          </a:p>
          <a:p>
            <a:pPr algn="ctr"/>
            <a:r>
              <a:rPr lang="pt-BR" sz="4800" b="1" dirty="0" smtClean="0">
                <a:effectLst>
                  <a:outerShdw blurRad="38100" dist="38100" dir="2700000" algn="tl">
                    <a:srgbClr val="000000">
                      <a:alpha val="43137"/>
                    </a:srgbClr>
                  </a:outerShdw>
                </a:effectLst>
                <a:latin typeface="Trebuchet MS"/>
                <a:cs typeface="Trebuchet MS"/>
              </a:rPr>
              <a:t>REFLEXIÓN</a:t>
            </a:r>
            <a:endParaRPr lang="pt-BR" sz="4800" b="1" dirty="0">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 xmlns:p14="http://schemas.microsoft.com/office/powerpoint/2010/main" val="3616706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92291" y="953146"/>
            <a:ext cx="8556173" cy="707886"/>
          </a:xfrm>
          <a:prstGeom prst="rect">
            <a:avLst/>
          </a:prstGeom>
          <a:solidFill>
            <a:srgbClr val="FFFFCC"/>
          </a:solidFill>
          <a:ln>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pt-BR" sz="2000" b="1" dirty="0" smtClean="0">
                <a:solidFill>
                  <a:schemeClr val="tx1"/>
                </a:solidFill>
                <a:latin typeface="Trebuchet MS"/>
                <a:cs typeface="Trebuchet MS"/>
              </a:rPr>
              <a:t>	</a:t>
            </a:r>
            <a:r>
              <a:rPr lang="es-ES" sz="2000" b="1" dirty="0">
                <a:solidFill>
                  <a:schemeClr val="tx1"/>
                </a:solidFill>
                <a:latin typeface="Trebuchet MS"/>
                <a:cs typeface="Trebuchet MS"/>
              </a:rPr>
              <a:t>¿Qué papel desempeñaron los grupos pequeños de estudio y oración en el inicio de la organización adventista?</a:t>
            </a:r>
          </a:p>
        </p:txBody>
      </p:sp>
      <p:sp>
        <p:nvSpPr>
          <p:cNvPr id="2" name="CaixaDeTexto 1"/>
          <p:cNvSpPr txBox="1"/>
          <p:nvPr/>
        </p:nvSpPr>
        <p:spPr>
          <a:xfrm>
            <a:off x="32926" y="260648"/>
            <a:ext cx="1139349" cy="2215991"/>
          </a:xfrm>
          <a:prstGeom prst="rect">
            <a:avLst/>
          </a:prstGeom>
          <a:noFill/>
        </p:spPr>
        <p:txBody>
          <a:bodyPr wrap="square" rtlCol="0">
            <a:spAutoFit/>
          </a:bodyPr>
          <a:lstStyle/>
          <a:p>
            <a:r>
              <a:rPr lang="pt-BR" sz="13800" dirty="0" smtClean="0">
                <a:ln>
                  <a:solidFill>
                    <a:sysClr val="windowText" lastClr="000000"/>
                  </a:solidFill>
                </a:ln>
                <a:solidFill>
                  <a:srgbClr val="FFFF00"/>
                </a:solidFill>
                <a:effectLst>
                  <a:outerShdw blurRad="38100" dist="38100" dir="2700000" algn="tl">
                    <a:srgbClr val="000000">
                      <a:alpha val="43137"/>
                    </a:srgbClr>
                  </a:outerShdw>
                </a:effectLst>
                <a:latin typeface="Adobe Garamond Pro Bold" pitchFamily="18" charset="0"/>
              </a:rPr>
              <a:t>1</a:t>
            </a:r>
            <a:endParaRPr lang="pt-BR" sz="13800" dirty="0">
              <a:ln>
                <a:solidFill>
                  <a:sysClr val="windowText" lastClr="000000"/>
                </a:solidFill>
              </a:ln>
              <a:solidFill>
                <a:srgbClr val="FFFF00"/>
              </a:solidFill>
              <a:effectLst>
                <a:outerShdw blurRad="38100" dist="38100" dir="2700000" algn="tl">
                  <a:srgbClr val="000000">
                    <a:alpha val="43137"/>
                  </a:srgbClr>
                </a:outerShdw>
              </a:effectLst>
              <a:latin typeface="Adobe Garamond Pro Bold" pitchFamily="18" charset="0"/>
            </a:endParaRPr>
          </a:p>
        </p:txBody>
      </p:sp>
      <p:sp>
        <p:nvSpPr>
          <p:cNvPr id="12" name="CaixaDeTexto 11"/>
          <p:cNvSpPr txBox="1"/>
          <p:nvPr/>
        </p:nvSpPr>
        <p:spPr>
          <a:xfrm>
            <a:off x="192291" y="2249290"/>
            <a:ext cx="8556173" cy="707886"/>
          </a:xfrm>
          <a:prstGeom prst="rect">
            <a:avLst/>
          </a:prstGeom>
          <a:solidFill>
            <a:srgbClr val="FFFFCC"/>
          </a:solidFill>
          <a:ln>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pt-BR" sz="2000" b="1" dirty="0" smtClean="0">
                <a:solidFill>
                  <a:schemeClr val="tx1"/>
                </a:solidFill>
                <a:latin typeface="Trebuchet MS"/>
                <a:cs typeface="Trebuchet MS"/>
              </a:rPr>
              <a:t>	</a:t>
            </a:r>
            <a:r>
              <a:rPr lang="es-ES" sz="2000" b="1" dirty="0">
                <a:solidFill>
                  <a:schemeClr val="tx1"/>
                </a:solidFill>
                <a:latin typeface="Trebuchet MS"/>
                <a:cs typeface="Trebuchet MS"/>
              </a:rPr>
              <a:t>¿Cuáles son las organizaciones que surgieron como resultado de los grupos pequeños de estudio y oración?</a:t>
            </a:r>
          </a:p>
        </p:txBody>
      </p:sp>
      <p:sp>
        <p:nvSpPr>
          <p:cNvPr id="13" name="CaixaDeTexto 12"/>
          <p:cNvSpPr txBox="1"/>
          <p:nvPr/>
        </p:nvSpPr>
        <p:spPr>
          <a:xfrm>
            <a:off x="32926" y="1556792"/>
            <a:ext cx="1139349" cy="2215991"/>
          </a:xfrm>
          <a:prstGeom prst="rect">
            <a:avLst/>
          </a:prstGeom>
          <a:noFill/>
        </p:spPr>
        <p:txBody>
          <a:bodyPr wrap="square" rtlCol="0">
            <a:spAutoFit/>
          </a:bodyPr>
          <a:lstStyle/>
          <a:p>
            <a:r>
              <a:rPr lang="pt-BR" sz="13800" dirty="0" smtClean="0">
                <a:ln>
                  <a:solidFill>
                    <a:sysClr val="windowText" lastClr="000000"/>
                  </a:solidFill>
                </a:ln>
                <a:solidFill>
                  <a:srgbClr val="FFFF00"/>
                </a:solidFill>
                <a:effectLst>
                  <a:outerShdw blurRad="38100" dist="38100" dir="2700000" algn="tl">
                    <a:srgbClr val="000000">
                      <a:alpha val="43137"/>
                    </a:srgbClr>
                  </a:outerShdw>
                </a:effectLst>
                <a:latin typeface="Adobe Garamond Pro Bold" pitchFamily="18" charset="0"/>
              </a:rPr>
              <a:t>2</a:t>
            </a:r>
            <a:endParaRPr lang="pt-BR" sz="13800" dirty="0">
              <a:ln>
                <a:solidFill>
                  <a:sysClr val="windowText" lastClr="000000"/>
                </a:solidFill>
              </a:ln>
              <a:solidFill>
                <a:srgbClr val="FFFF00"/>
              </a:solidFill>
              <a:effectLst>
                <a:outerShdw blurRad="38100" dist="38100" dir="2700000" algn="tl">
                  <a:srgbClr val="000000">
                    <a:alpha val="43137"/>
                  </a:srgbClr>
                </a:outerShdw>
              </a:effectLst>
              <a:latin typeface="Adobe Garamond Pro Bold" pitchFamily="18" charset="0"/>
            </a:endParaRPr>
          </a:p>
        </p:txBody>
      </p:sp>
      <p:sp>
        <p:nvSpPr>
          <p:cNvPr id="14" name="CaixaDeTexto 13"/>
          <p:cNvSpPr txBox="1"/>
          <p:nvPr/>
        </p:nvSpPr>
        <p:spPr>
          <a:xfrm>
            <a:off x="192291" y="3748970"/>
            <a:ext cx="8556173" cy="400110"/>
          </a:xfrm>
          <a:prstGeom prst="rect">
            <a:avLst/>
          </a:prstGeom>
          <a:solidFill>
            <a:srgbClr val="FFFFCC"/>
          </a:solidFill>
          <a:ln>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pt-BR" sz="2000" b="1" dirty="0" smtClean="0">
                <a:solidFill>
                  <a:schemeClr val="tx1"/>
                </a:solidFill>
                <a:latin typeface="Trebuchet MS"/>
                <a:cs typeface="Trebuchet MS"/>
              </a:rPr>
              <a:t>	</a:t>
            </a:r>
            <a:r>
              <a:rPr lang="es-ES" sz="2000" b="1" dirty="0">
                <a:solidFill>
                  <a:schemeClr val="tx1"/>
                </a:solidFill>
                <a:latin typeface="Trebuchet MS"/>
                <a:cs typeface="Trebuchet MS"/>
              </a:rPr>
              <a:t>¿Qué importancia dio Elena de White a los grupos pequeños?</a:t>
            </a:r>
          </a:p>
        </p:txBody>
      </p:sp>
      <p:sp>
        <p:nvSpPr>
          <p:cNvPr id="15" name="CaixaDeTexto 14"/>
          <p:cNvSpPr txBox="1"/>
          <p:nvPr/>
        </p:nvSpPr>
        <p:spPr>
          <a:xfrm>
            <a:off x="32926" y="2880518"/>
            <a:ext cx="1139349" cy="2215991"/>
          </a:xfrm>
          <a:prstGeom prst="rect">
            <a:avLst/>
          </a:prstGeom>
          <a:noFill/>
        </p:spPr>
        <p:txBody>
          <a:bodyPr wrap="square" rtlCol="0">
            <a:spAutoFit/>
          </a:bodyPr>
          <a:lstStyle/>
          <a:p>
            <a:r>
              <a:rPr lang="pt-BR" sz="13800" dirty="0" smtClean="0">
                <a:ln>
                  <a:solidFill>
                    <a:sysClr val="windowText" lastClr="000000"/>
                  </a:solidFill>
                </a:ln>
                <a:solidFill>
                  <a:srgbClr val="FFFF00"/>
                </a:solidFill>
                <a:effectLst>
                  <a:outerShdw blurRad="38100" dist="38100" dir="2700000" algn="tl">
                    <a:srgbClr val="000000">
                      <a:alpha val="43137"/>
                    </a:srgbClr>
                  </a:outerShdw>
                </a:effectLst>
                <a:latin typeface="Adobe Garamond Pro Bold" pitchFamily="18" charset="0"/>
              </a:rPr>
              <a:t>3</a:t>
            </a:r>
            <a:endParaRPr lang="pt-BR" sz="13800" dirty="0">
              <a:ln>
                <a:solidFill>
                  <a:sysClr val="windowText" lastClr="000000"/>
                </a:solidFill>
              </a:ln>
              <a:solidFill>
                <a:srgbClr val="FFFF00"/>
              </a:solidFill>
              <a:effectLst>
                <a:outerShdw blurRad="38100" dist="38100" dir="2700000" algn="tl">
                  <a:srgbClr val="000000">
                    <a:alpha val="43137"/>
                  </a:srgbClr>
                </a:outerShdw>
              </a:effectLst>
              <a:latin typeface="Adobe Garamond Pro Bold" pitchFamily="18" charset="0"/>
            </a:endParaRPr>
          </a:p>
        </p:txBody>
      </p:sp>
      <p:sp>
        <p:nvSpPr>
          <p:cNvPr id="16" name="CaixaDeTexto 15"/>
          <p:cNvSpPr txBox="1"/>
          <p:nvPr/>
        </p:nvSpPr>
        <p:spPr>
          <a:xfrm>
            <a:off x="192291" y="5177805"/>
            <a:ext cx="6539949" cy="707886"/>
          </a:xfrm>
          <a:prstGeom prst="rect">
            <a:avLst/>
          </a:prstGeom>
          <a:solidFill>
            <a:srgbClr val="FFFFCC"/>
          </a:solidFill>
          <a:ln>
            <a:solidFill>
              <a:srgbClr val="FFFF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pt-BR" sz="2000" b="1" dirty="0" smtClean="0">
                <a:solidFill>
                  <a:schemeClr val="tx1"/>
                </a:solidFill>
                <a:latin typeface="Trebuchet MS"/>
                <a:cs typeface="Trebuchet MS"/>
              </a:rPr>
              <a:t>		</a:t>
            </a:r>
            <a:r>
              <a:rPr lang="es-ES" sz="2000" b="1" dirty="0">
                <a:solidFill>
                  <a:schemeClr val="tx1"/>
                </a:solidFill>
                <a:latin typeface="Trebuchet MS"/>
                <a:cs typeface="Trebuchet MS"/>
              </a:rPr>
              <a:t>¿Qué contribución han brindado los grupos pequeños al adventismo moderno?</a:t>
            </a:r>
          </a:p>
        </p:txBody>
      </p:sp>
      <p:sp>
        <p:nvSpPr>
          <p:cNvPr id="17" name="CaixaDeTexto 16"/>
          <p:cNvSpPr txBox="1"/>
          <p:nvPr/>
        </p:nvSpPr>
        <p:spPr>
          <a:xfrm>
            <a:off x="32926" y="4309353"/>
            <a:ext cx="1139349" cy="2215991"/>
          </a:xfrm>
          <a:prstGeom prst="rect">
            <a:avLst/>
          </a:prstGeom>
          <a:noFill/>
        </p:spPr>
        <p:txBody>
          <a:bodyPr wrap="square" rtlCol="0">
            <a:spAutoFit/>
          </a:bodyPr>
          <a:lstStyle/>
          <a:p>
            <a:r>
              <a:rPr lang="pt-BR" sz="13800" dirty="0" smtClean="0">
                <a:ln>
                  <a:solidFill>
                    <a:sysClr val="windowText" lastClr="000000"/>
                  </a:solidFill>
                </a:ln>
                <a:solidFill>
                  <a:srgbClr val="FFFF00"/>
                </a:solidFill>
                <a:effectLst>
                  <a:outerShdw blurRad="38100" dist="38100" dir="2700000" algn="tl">
                    <a:srgbClr val="000000">
                      <a:alpha val="43137"/>
                    </a:srgbClr>
                  </a:outerShdw>
                </a:effectLst>
                <a:latin typeface="Adobe Garamond Pro Bold" pitchFamily="18" charset="0"/>
              </a:rPr>
              <a:t>4</a:t>
            </a:r>
            <a:endParaRPr lang="pt-BR" sz="13800" dirty="0">
              <a:ln>
                <a:solidFill>
                  <a:sysClr val="windowText" lastClr="000000"/>
                </a:solidFill>
              </a:ln>
              <a:solidFill>
                <a:srgbClr val="FFFF00"/>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29517521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1196752"/>
            <a:ext cx="4968552" cy="4893647"/>
          </a:xfrm>
          <a:prstGeom prst="rect">
            <a:avLst/>
          </a:prstGeom>
          <a:noFill/>
        </p:spPr>
        <p:txBody>
          <a:bodyPr wrap="square" rtlCol="0">
            <a:spAutoFit/>
          </a:bodyPr>
          <a:lstStyle/>
          <a:p>
            <a:pPr algn="ctr"/>
            <a:r>
              <a:rPr lang="es-ES" sz="2400" dirty="0">
                <a:latin typeface="Trebuchet MS"/>
                <a:cs typeface="Trebuchet MS"/>
              </a:rPr>
              <a:t>A partir de </a:t>
            </a:r>
            <a:r>
              <a:rPr lang="es-ES" sz="2400" dirty="0" err="1">
                <a:latin typeface="Trebuchet MS"/>
                <a:cs typeface="Trebuchet MS"/>
              </a:rPr>
              <a:t>Jetro</a:t>
            </a:r>
            <a:r>
              <a:rPr lang="es-ES" sz="2400" dirty="0">
                <a:latin typeface="Trebuchet MS"/>
                <a:cs typeface="Trebuchet MS"/>
              </a:rPr>
              <a:t> y los principios organizacionales que compartió con su yerno Moisés, en el Antiguo Testamento, la narrativa bíblica se refiere a los grupos pequeños de manera consistente</a:t>
            </a:r>
          </a:p>
          <a:p>
            <a:pPr algn="ctr"/>
            <a:endParaRPr lang="es-ES" sz="2400" dirty="0">
              <a:latin typeface="Trebuchet MS"/>
              <a:cs typeface="Trebuchet MS"/>
            </a:endParaRPr>
          </a:p>
          <a:p>
            <a:pPr algn="ctr"/>
            <a:r>
              <a:rPr lang="es-ES" sz="2400" dirty="0">
                <a:latin typeface="Trebuchet MS"/>
                <a:cs typeface="Trebuchet MS"/>
              </a:rPr>
              <a:t>La historia de la iglesia primitiva sugiere que la temprana distinción entre clérigo y laico afectó el liderazgo ejercido por estos últimos en las pequeñas iglesias-hogar de los primeros siglos.</a:t>
            </a:r>
          </a:p>
        </p:txBody>
      </p:sp>
    </p:spTree>
    <p:extLst>
      <p:ext uri="{BB962C8B-B14F-4D97-AF65-F5344CB8AC3E}">
        <p14:creationId xmlns="" xmlns:p14="http://schemas.microsoft.com/office/powerpoint/2010/main" val="31712351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30289" y="1700808"/>
            <a:ext cx="3909663" cy="3539430"/>
          </a:xfrm>
          <a:prstGeom prst="rect">
            <a:avLst/>
          </a:prstGeom>
          <a:noFill/>
        </p:spPr>
        <p:txBody>
          <a:bodyPr wrap="square" rtlCol="0">
            <a:spAutoFit/>
          </a:bodyPr>
          <a:lstStyle/>
          <a:p>
            <a:pPr algn="ctr"/>
            <a:r>
              <a:rPr lang="es-ES" sz="2800" dirty="0">
                <a:latin typeface="Trebuchet MS"/>
                <a:cs typeface="Trebuchet MS"/>
              </a:rPr>
              <a:t>Aunque los periodos de la pre y la post reforma testificaron de la eficacia de loa grupos pequeños como medio para la testificación y consolidación de la fe.</a:t>
            </a:r>
          </a:p>
        </p:txBody>
      </p:sp>
    </p:spTree>
    <p:extLst>
      <p:ext uri="{BB962C8B-B14F-4D97-AF65-F5344CB8AC3E}">
        <p14:creationId xmlns="" xmlns:p14="http://schemas.microsoft.com/office/powerpoint/2010/main" val="21551438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E7E2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79021" y="2564904"/>
            <a:ext cx="9649072" cy="1446550"/>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400" b="1" dirty="0">
                <a:solidFill>
                  <a:sysClr val="windowText" lastClr="000000"/>
                </a:solidFill>
                <a:effectLst>
                  <a:outerShdw blurRad="38100" dist="38100" dir="2700000" algn="tl">
                    <a:srgbClr val="000000">
                      <a:alpha val="43137"/>
                    </a:srgbClr>
                  </a:outerShdw>
                </a:effectLst>
                <a:latin typeface="Trebuchet MS"/>
                <a:cs typeface="Trebuchet MS"/>
              </a:rPr>
              <a:t>EL MILLERISMO Y LOS GRUPOS PEQUEÑOS</a:t>
            </a:r>
          </a:p>
        </p:txBody>
      </p:sp>
    </p:spTree>
    <p:extLst>
      <p:ext uri="{BB962C8B-B14F-4D97-AF65-F5344CB8AC3E}">
        <p14:creationId xmlns="" xmlns:p14="http://schemas.microsoft.com/office/powerpoint/2010/main" val="11143172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64163" y="1052736"/>
            <a:ext cx="5315949" cy="5693866"/>
          </a:xfrm>
          <a:prstGeom prst="rect">
            <a:avLst/>
          </a:prstGeom>
          <a:noFill/>
        </p:spPr>
        <p:txBody>
          <a:bodyPr wrap="square" rtlCol="0">
            <a:spAutoFit/>
          </a:bodyPr>
          <a:lstStyle/>
          <a:p>
            <a:pPr algn="ctr"/>
            <a:r>
              <a:rPr lang="es-ES" sz="2800" b="1" dirty="0">
                <a:latin typeface="Trebuchet MS"/>
                <a:cs typeface="Trebuchet MS"/>
              </a:rPr>
              <a:t>En 1831, </a:t>
            </a:r>
            <a:r>
              <a:rPr lang="es-ES" sz="2800" b="1" dirty="0" err="1">
                <a:latin typeface="Trebuchet MS"/>
                <a:cs typeface="Trebuchet MS"/>
              </a:rPr>
              <a:t>Guilherme</a:t>
            </a:r>
            <a:r>
              <a:rPr lang="es-ES" sz="2800" b="1" dirty="0">
                <a:latin typeface="Trebuchet MS"/>
                <a:cs typeface="Trebuchet MS"/>
              </a:rPr>
              <a:t> Miller hizo su primera exposición sobre la segunda </a:t>
            </a:r>
            <a:r>
              <a:rPr lang="es-ES" sz="2800" b="1" dirty="0" err="1">
                <a:latin typeface="Trebuchet MS"/>
                <a:cs typeface="Trebuchet MS"/>
              </a:rPr>
              <a:t>venidad</a:t>
            </a:r>
            <a:r>
              <a:rPr lang="es-ES" sz="2800" b="1" dirty="0">
                <a:latin typeface="Trebuchet MS"/>
                <a:cs typeface="Trebuchet MS"/>
              </a:rPr>
              <a:t> de </a:t>
            </a:r>
            <a:r>
              <a:rPr lang="es-ES" sz="2800" b="1" dirty="0" err="1">
                <a:latin typeface="Trebuchet MS"/>
                <a:cs typeface="Trebuchet MS"/>
              </a:rPr>
              <a:t>Jesus</a:t>
            </a:r>
            <a:r>
              <a:rPr lang="es-ES" sz="2800" b="1" dirty="0">
                <a:latin typeface="Trebuchet MS"/>
                <a:cs typeface="Trebuchet MS"/>
              </a:rPr>
              <a:t>. </a:t>
            </a:r>
          </a:p>
          <a:p>
            <a:pPr algn="ctr"/>
            <a:r>
              <a:rPr lang="es-ES" sz="2800" b="1" dirty="0" smtClean="0">
                <a:latin typeface="Trebuchet MS"/>
                <a:cs typeface="Trebuchet MS"/>
              </a:rPr>
              <a:t>A </a:t>
            </a:r>
            <a:r>
              <a:rPr lang="es-ES" sz="2800" b="1" dirty="0">
                <a:latin typeface="Trebuchet MS"/>
                <a:cs typeface="Trebuchet MS"/>
              </a:rPr>
              <a:t>fines de la década de 1830, la influencia de Miller creció por el apoyo que recibió de los pastores, como Josué V. </a:t>
            </a:r>
            <a:r>
              <a:rPr lang="es-ES" sz="2800" b="1" dirty="0" err="1">
                <a:latin typeface="Trebuchet MS"/>
                <a:cs typeface="Trebuchet MS"/>
              </a:rPr>
              <a:t>Himes</a:t>
            </a:r>
            <a:r>
              <a:rPr lang="es-ES" sz="2800" b="1" dirty="0">
                <a:latin typeface="Trebuchet MS"/>
                <a:cs typeface="Trebuchet MS"/>
              </a:rPr>
              <a:t>, </a:t>
            </a:r>
            <a:r>
              <a:rPr lang="es-ES" sz="2800" b="1" dirty="0" err="1">
                <a:latin typeface="Trebuchet MS"/>
                <a:cs typeface="Trebuchet MS"/>
              </a:rPr>
              <a:t>Josias</a:t>
            </a:r>
            <a:r>
              <a:rPr lang="es-ES" sz="2800" b="1" dirty="0">
                <a:latin typeface="Trebuchet MS"/>
                <a:cs typeface="Trebuchet MS"/>
              </a:rPr>
              <a:t> </a:t>
            </a:r>
            <a:r>
              <a:rPr lang="es-ES" sz="2800" b="1" dirty="0" err="1">
                <a:latin typeface="Trebuchet MS"/>
                <a:cs typeface="Trebuchet MS"/>
              </a:rPr>
              <a:t>Litch</a:t>
            </a:r>
            <a:r>
              <a:rPr lang="es-ES" sz="2800" b="1" dirty="0">
                <a:latin typeface="Trebuchet MS"/>
                <a:cs typeface="Trebuchet MS"/>
              </a:rPr>
              <a:t> y Charles </a:t>
            </a:r>
            <a:r>
              <a:rPr lang="es-ES" sz="2800" b="1" dirty="0" err="1">
                <a:latin typeface="Trebuchet MS"/>
                <a:cs typeface="Trebuchet MS"/>
              </a:rPr>
              <a:t>Fitch</a:t>
            </a:r>
            <a:r>
              <a:rPr lang="es-ES" sz="2800" b="1" dirty="0">
                <a:latin typeface="Trebuchet MS"/>
                <a:cs typeface="Trebuchet MS"/>
              </a:rPr>
              <a:t>, y se transformó en uno de los movimientos  religiosos mas influyentes del siglo 19 en los  Estados Unidos. </a:t>
            </a:r>
          </a:p>
        </p:txBody>
      </p:sp>
    </p:spTree>
    <p:extLst>
      <p:ext uri="{BB962C8B-B14F-4D97-AF65-F5344CB8AC3E}">
        <p14:creationId xmlns="" xmlns:p14="http://schemas.microsoft.com/office/powerpoint/2010/main" val="353041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64163" y="1052736"/>
            <a:ext cx="5171933" cy="5262979"/>
          </a:xfrm>
          <a:prstGeom prst="rect">
            <a:avLst/>
          </a:prstGeom>
          <a:noFill/>
        </p:spPr>
        <p:txBody>
          <a:bodyPr wrap="square" rtlCol="0">
            <a:spAutoFit/>
          </a:bodyPr>
          <a:lstStyle/>
          <a:p>
            <a:r>
              <a:rPr lang="es-ES" sz="2400" dirty="0">
                <a:latin typeface="Trebuchet MS"/>
                <a:cs typeface="Trebuchet MS"/>
              </a:rPr>
              <a:t>Para intensificar la proclamación  del mensaje, a mediados de 1842, los milleritas optaron por  realizar reuniones campestres, como las que fueron realizadas por los metodistas. </a:t>
            </a:r>
          </a:p>
          <a:p>
            <a:endParaRPr lang="es-ES" sz="2400" dirty="0" smtClean="0">
              <a:latin typeface="Trebuchet MS"/>
              <a:cs typeface="Trebuchet MS"/>
            </a:endParaRPr>
          </a:p>
          <a:p>
            <a:r>
              <a:rPr lang="es-ES" sz="2400" dirty="0" smtClean="0">
                <a:latin typeface="Trebuchet MS"/>
                <a:cs typeface="Trebuchet MS"/>
              </a:rPr>
              <a:t>Las </a:t>
            </a:r>
            <a:r>
              <a:rPr lang="es-ES" sz="2400" dirty="0">
                <a:latin typeface="Trebuchet MS"/>
                <a:cs typeface="Trebuchet MS"/>
              </a:rPr>
              <a:t>reuniones campestres eran basadas en tres reuniones principales (mañana, tarde y noche). Durante los intervalos, grupos de oración y </a:t>
            </a:r>
            <a:r>
              <a:rPr lang="es-ES" sz="2400" dirty="0" smtClean="0">
                <a:latin typeface="Trebuchet MS"/>
                <a:cs typeface="Trebuchet MS"/>
              </a:rPr>
              <a:t>grupos </a:t>
            </a:r>
            <a:r>
              <a:rPr lang="es-ES" sz="2400" dirty="0">
                <a:latin typeface="Trebuchet MS"/>
                <a:cs typeface="Trebuchet MS"/>
              </a:rPr>
              <a:t>pequeños de estudio bíblico </a:t>
            </a:r>
            <a:r>
              <a:rPr lang="es-ES" sz="2400" dirty="0" smtClean="0">
                <a:latin typeface="Trebuchet MS"/>
                <a:cs typeface="Trebuchet MS"/>
              </a:rPr>
              <a:t>se </a:t>
            </a:r>
            <a:r>
              <a:rPr lang="es-ES" sz="2400" dirty="0">
                <a:latin typeface="Trebuchet MS"/>
                <a:cs typeface="Trebuchet MS"/>
              </a:rPr>
              <a:t>reunían en las carpas.</a:t>
            </a:r>
          </a:p>
        </p:txBody>
      </p:sp>
    </p:spTree>
    <p:extLst>
      <p:ext uri="{BB962C8B-B14F-4D97-AF65-F5344CB8AC3E}">
        <p14:creationId xmlns="" xmlns:p14="http://schemas.microsoft.com/office/powerpoint/2010/main" val="41517892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solidFill>
            <a:srgbClr val="E7E20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74578"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tx1"/>
                </a:solidFill>
                <a:effectLst>
                  <a:outerShdw blurRad="38100" dist="38100" dir="2700000" algn="tl">
                    <a:srgbClr val="000000">
                      <a:alpha val="43137"/>
                    </a:srgbClr>
                  </a:outerShdw>
                </a:effectLst>
                <a:latin typeface="Trebuchet MS"/>
                <a:cs typeface="Trebuchet MS"/>
              </a:rPr>
              <a:t>EL GRAN CHASCO</a:t>
            </a:r>
          </a:p>
        </p:txBody>
      </p:sp>
    </p:spTree>
    <p:extLst>
      <p:ext uri="{BB962C8B-B14F-4D97-AF65-F5344CB8AC3E}">
        <p14:creationId xmlns="" xmlns:p14="http://schemas.microsoft.com/office/powerpoint/2010/main" val="24229786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1477</Words>
  <Application>Microsoft Office PowerPoint</Application>
  <PresentationFormat>Apresentação na tela (4:3)</PresentationFormat>
  <Paragraphs>102</Paragraphs>
  <Slides>36</Slides>
  <Notes>26</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62</cp:revision>
  <dcterms:created xsi:type="dcterms:W3CDTF">2012-04-28T23:49:53Z</dcterms:created>
  <dcterms:modified xsi:type="dcterms:W3CDTF">2012-05-09T12:54:34Z</dcterms:modified>
</cp:coreProperties>
</file>