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29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7E200"/>
    <a:srgbClr val="7A0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4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9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1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3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5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6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3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8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t>02/07/2012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baixo 8"/>
          <p:cNvSpPr/>
          <p:nvPr/>
        </p:nvSpPr>
        <p:spPr>
          <a:xfrm>
            <a:off x="2519772" y="4327403"/>
            <a:ext cx="864096" cy="541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519772" y="2636912"/>
            <a:ext cx="864096" cy="613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2483768" y="980728"/>
            <a:ext cx="864096" cy="541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51520" y="692696"/>
            <a:ext cx="54006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1. Modelo de </a:t>
            </a:r>
            <a:r>
              <a:rPr lang="pt-BR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Santidad</a:t>
            </a: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11957"/>
            <a:ext cx="54562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Mediados del Siglo XVIII en el interior del Metodismo Británico.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0046" y="3356992"/>
            <a:ext cx="54562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Estaban organizados en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sociedades y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sub divididos en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0046" y="5013176"/>
            <a:ext cx="545624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“Desafiaban a los creyentes  en su  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búsqueda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de santidad personal; el de generar arrepentimiento y un despertar religioso”</a:t>
            </a:r>
          </a:p>
        </p:txBody>
      </p:sp>
    </p:spTree>
    <p:extLst>
      <p:ext uri="{BB962C8B-B14F-4D97-AF65-F5344CB8AC3E}">
        <p14:creationId xmlns:p14="http://schemas.microsoft.com/office/powerpoint/2010/main" val="25430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baixo 6"/>
          <p:cNvSpPr/>
          <p:nvPr/>
        </p:nvSpPr>
        <p:spPr>
          <a:xfrm>
            <a:off x="2519772" y="3462099"/>
            <a:ext cx="864096" cy="613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2483768" y="1556792"/>
            <a:ext cx="864096" cy="541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9343" y="767606"/>
            <a:ext cx="54006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2. </a:t>
            </a: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Modelo de “Células Carismáticas”.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28671"/>
            <a:ext cx="54562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Década de los sesenta implantadas por el coreano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Yonggi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Cho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en su iglesia del Evangelio Pleno de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Yiodo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es-ES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0046" y="4182179"/>
            <a:ext cx="54562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El estudio de la Biblia estaba relacionado  directamente con la “cuarta dimensión”</a:t>
            </a:r>
          </a:p>
        </p:txBody>
      </p:sp>
    </p:spTree>
    <p:extLst>
      <p:ext uri="{BB962C8B-B14F-4D97-AF65-F5344CB8AC3E}">
        <p14:creationId xmlns:p14="http://schemas.microsoft.com/office/powerpoint/2010/main" val="25848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baixo 1"/>
          <p:cNvSpPr/>
          <p:nvPr/>
        </p:nvSpPr>
        <p:spPr>
          <a:xfrm>
            <a:off x="2483768" y="1556792"/>
            <a:ext cx="864096" cy="541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9343" y="767606"/>
            <a:ext cx="54006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2. </a:t>
            </a: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Modelo de “Células Carismáticas”.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28671"/>
            <a:ext cx="5456246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Involucra la liberación de los poderes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espirituales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a través de fenómenos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carismáticos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y  pentecostales, como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visiones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sueños, curas milagrosas y el don </a:t>
            </a:r>
            <a:endParaRPr lang="es-ES" sz="24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lenguas.</a:t>
            </a:r>
          </a:p>
        </p:txBody>
      </p:sp>
    </p:spTree>
    <p:extLst>
      <p:ext uri="{BB962C8B-B14F-4D97-AF65-F5344CB8AC3E}">
        <p14:creationId xmlns:p14="http://schemas.microsoft.com/office/powerpoint/2010/main" val="18955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baixo 8"/>
          <p:cNvSpPr/>
          <p:nvPr/>
        </p:nvSpPr>
        <p:spPr>
          <a:xfrm>
            <a:off x="2566121" y="4437112"/>
            <a:ext cx="864096" cy="613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519772" y="3212976"/>
            <a:ext cx="864096" cy="613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2483768" y="1556792"/>
            <a:ext cx="864096" cy="54175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9343" y="767606"/>
            <a:ext cx="54006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3. Modelo de “</a:t>
            </a:r>
            <a:r>
              <a:rPr lang="pt-BR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Militancia</a:t>
            </a: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t-BR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Socio</a:t>
            </a:r>
            <a:r>
              <a:rPr lang="pt-B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/>
                <a:cs typeface="Trebuchet MS"/>
              </a:rPr>
              <a:t>/Política”.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28671"/>
            <a:ext cx="545624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Aparecidos en las décadas del 70 y 80, por influencia de la Teología de  la Liberación.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0046" y="3861048"/>
            <a:ext cx="54562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Son énfasis en la “opción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preferencial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por los pobres”. </a:t>
            </a:r>
            <a:endParaRPr lang="pt-BR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5085184"/>
            <a:ext cx="5456246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rebuchet MS"/>
                <a:cs typeface="Trebuchet MS"/>
              </a:rPr>
              <a:t>Este modelo desafiaba a la estructura católica. La  Sagrada Congregación  para  la  Doctrina de la Fe (Católicos) se opuso oficialmente a este  modelo.</a:t>
            </a:r>
          </a:p>
        </p:txBody>
      </p:sp>
    </p:spTree>
    <p:extLst>
      <p:ext uri="{BB962C8B-B14F-4D97-AF65-F5344CB8AC3E}">
        <p14:creationId xmlns:p14="http://schemas.microsoft.com/office/powerpoint/2010/main" val="3001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4143" y="908720"/>
            <a:ext cx="45538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Elegir uno de esos modelos de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y simplemente vaciarlos de su propósito antagónico a la fe adventista puede no generar los efectos deseados.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4437112"/>
            <a:ext cx="6329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Además, importante es observar que estas y otras modalidades de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tienden a un modelo congregacionalista de organización eclesiástica.</a:t>
            </a:r>
          </a:p>
        </p:txBody>
      </p:sp>
    </p:spTree>
    <p:extLst>
      <p:ext uri="{BB962C8B-B14F-4D97-AF65-F5344CB8AC3E}">
        <p14:creationId xmlns:p14="http://schemas.microsoft.com/office/powerpoint/2010/main" val="3589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628800"/>
            <a:ext cx="4553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Así, si la IASD desea mantener su identidad doctrinaria y su estructura organizacional, es indispensable que busque un modelo de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compatibles con esas ideas.</a:t>
            </a:r>
          </a:p>
        </p:txBody>
      </p:sp>
    </p:spTree>
    <p:extLst>
      <p:ext uri="{BB962C8B-B14F-4D97-AF65-F5344CB8AC3E}">
        <p14:creationId xmlns:p14="http://schemas.microsoft.com/office/powerpoint/2010/main" val="9021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636912"/>
            <a:ext cx="9649072" cy="120032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PROPOSITO DE LOS GRUPOS PEQUEÑOS ADVENTISTAS</a:t>
            </a:r>
          </a:p>
        </p:txBody>
      </p:sp>
    </p:spTree>
    <p:extLst>
      <p:ext uri="{BB962C8B-B14F-4D97-AF65-F5344CB8AC3E}">
        <p14:creationId xmlns:p14="http://schemas.microsoft.com/office/powerpoint/2010/main" val="3098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643" y="1844824"/>
            <a:ext cx="45538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tendrán éxito si poseen un propósito específico, por citar: “Socialización espiritual”, “reavivamiento” y “evangelización”.</a:t>
            </a:r>
          </a:p>
        </p:txBody>
      </p:sp>
    </p:spTree>
    <p:extLst>
      <p:ext uri="{BB962C8B-B14F-4D97-AF65-F5344CB8AC3E}">
        <p14:creationId xmlns:p14="http://schemas.microsoft.com/office/powerpoint/2010/main" val="25569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908720"/>
            <a:ext cx="4553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En general,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están destinados al fracaso sino se abocan al “reavivamiento o para la evangelización”.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9592" y="4725144"/>
            <a:ext cx="455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Una conjunción de ambos propósitos sería lo ideal. </a:t>
            </a:r>
          </a:p>
        </p:txBody>
      </p:sp>
    </p:spTree>
    <p:extLst>
      <p:ext uri="{BB962C8B-B14F-4D97-AF65-F5344CB8AC3E}">
        <p14:creationId xmlns:p14="http://schemas.microsoft.com/office/powerpoint/2010/main" val="3233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908720"/>
            <a:ext cx="4553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Si el reavivamiento es “la mayor y la más urgente de todas nuestras necesidades”, ¿por qué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no podrán transformarse en núcleos de reavivamiento de la iglesia y esto llevarnos a cumplir la misión?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5351120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Entonces,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adventistas deben apoyar directamente la declaración de misión de la iglesia. </a:t>
            </a:r>
          </a:p>
        </p:txBody>
      </p:sp>
    </p:spTree>
    <p:extLst>
      <p:ext uri="{BB962C8B-B14F-4D97-AF65-F5344CB8AC3E}">
        <p14:creationId xmlns:p14="http://schemas.microsoft.com/office/powerpoint/2010/main" val="28538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0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908720"/>
            <a:ext cx="864096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Siendo así,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adventistas deben tener siempre una intencionalidad evangelizadora sea como: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474893"/>
            <a:ext cx="61926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Un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núcleo evangelizador.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1336" y="3266981"/>
            <a:ext cx="619268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Un núcleo de entrenamiento y </a:t>
            </a:r>
            <a:r>
              <a:rPr lang="es-ES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capacitación misionera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1336" y="4491117"/>
            <a:ext cx="619268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Un núcleo de reuniones regulares  </a:t>
            </a:r>
            <a:r>
              <a:rPr lang="es-ES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estudio práctico de </a:t>
            </a:r>
            <a:r>
              <a:rPr lang="es-ES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la Biblia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89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2204864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Declarado el propósito de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en la IASD, es necesario considerar la relación con la estructura departamental de la iglesia; de modo que la iglesia, en su conjunto, trabaje en perfecta armonía.</a:t>
            </a:r>
          </a:p>
        </p:txBody>
      </p:sp>
    </p:spTree>
    <p:extLst>
      <p:ext uri="{BB962C8B-B14F-4D97-AF65-F5344CB8AC3E}">
        <p14:creationId xmlns:p14="http://schemas.microsoft.com/office/powerpoint/2010/main" val="27655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636912"/>
            <a:ext cx="9649072" cy="120032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LOS GRUPOS PEQUEÑOS Y LA ESTRUCTURA DEPARATAMENTAL DE LA IGLESIA</a:t>
            </a:r>
          </a:p>
        </p:txBody>
      </p:sp>
    </p:spTree>
    <p:extLst>
      <p:ext uri="{BB962C8B-B14F-4D97-AF65-F5344CB8AC3E}">
        <p14:creationId xmlns:p14="http://schemas.microsoft.com/office/powerpoint/2010/main" val="24537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1484784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La estructura de la IASD fue establecida y consolidada, sobre principios bíblicos de la unidad y de la universalidad de la iglesia.</a:t>
            </a:r>
          </a:p>
        </p:txBody>
      </p:sp>
    </p:spTree>
    <p:extLst>
      <p:ext uri="{BB962C8B-B14F-4D97-AF65-F5344CB8AC3E}">
        <p14:creationId xmlns:p14="http://schemas.microsoft.com/office/powerpoint/2010/main" val="3862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3874" y="981742"/>
            <a:ext cx="68042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Trebuchet MS"/>
                <a:cs typeface="Trebuchet MS"/>
              </a:rPr>
              <a:t>Principios con el doble propósito:</a:t>
            </a:r>
          </a:p>
        </p:txBody>
      </p:sp>
      <p:sp>
        <p:nvSpPr>
          <p:cNvPr id="2" name="Retângulo 1"/>
          <p:cNvSpPr/>
          <p:nvPr/>
        </p:nvSpPr>
        <p:spPr>
          <a:xfrm>
            <a:off x="-54586" y="2060848"/>
            <a:ext cx="55130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1773238" indent="-1027113" algn="just"/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Mantener la unidad de la fe.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652607"/>
            <a:ext cx="665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atin typeface="Adobe Garamond Pro Bold" pitchFamily="18" charset="0"/>
              </a:rPr>
              <a:t>1</a:t>
            </a:r>
            <a:endParaRPr lang="pt-BR" sz="7200" dirty="0">
              <a:latin typeface="Adobe Garamond Pro Bol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2852936"/>
            <a:ext cx="79928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73238" indent="-1027113" algn="just"/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 Facilitar </a:t>
            </a:r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el cumplimiento de la misión; basada en el ejemplo de Jesucristo: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6247" y="2444695"/>
            <a:ext cx="665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smtClean="0">
                <a:latin typeface="Adobe Garamond Pro Bold" pitchFamily="18" charset="0"/>
              </a:rPr>
              <a:t>2</a:t>
            </a:r>
            <a:endParaRPr lang="pt-BR" sz="7200" dirty="0"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824" y="4149080"/>
            <a:ext cx="2475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a) Predicación.</a:t>
            </a:r>
          </a:p>
          <a:p>
            <a:endParaRPr lang="es-ES" sz="2400" b="1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) Enseñanza.</a:t>
            </a:r>
          </a:p>
          <a:p>
            <a:endParaRPr lang="es-ES" sz="2400" b="1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) Salud.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6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6483" y="90872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Diferente a otras denominaciones que reflejan mucho de la cultura contemporánea, la IASD es un movimiento profético de restauración de la verdad bíblica para el tiempo del fin.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19672" y="3030675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Entonces, los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adventistas deben apoyar directamente la declaración de misión de la iglesia. </a:t>
            </a:r>
          </a:p>
        </p:txBody>
      </p:sp>
    </p:spTree>
    <p:extLst>
      <p:ext uri="{BB962C8B-B14F-4D97-AF65-F5344CB8AC3E}">
        <p14:creationId xmlns:p14="http://schemas.microsoft.com/office/powerpoint/2010/main" val="29925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3874" y="981742"/>
            <a:ext cx="68042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Trebuchet MS"/>
                <a:cs typeface="Trebuchet MS"/>
              </a:rPr>
              <a:t>Principios con el doble propósito: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6943" y="2492896"/>
            <a:ext cx="842493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09625" algn="just">
              <a:tabLst>
                <a:tab pos="719138" algn="l"/>
                <a:tab pos="809625" algn="l"/>
              </a:tabLst>
            </a:pPr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En los inicios de la IASD, surgió la necesidad de una estructura organizacional que mantuviese a los creyentes unidos en las doctrinas y en estilo de vida adventistas.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399" y="2204864"/>
            <a:ext cx="12923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latin typeface="Adobe Garamond Pro Bold" pitchFamily="18" charset="0"/>
              </a:rPr>
              <a:t>3</a:t>
            </a:r>
            <a:endParaRPr lang="pt-BR" sz="166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835696" y="1196752"/>
            <a:ext cx="61926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Organización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interna</a:t>
            </a:r>
          </a:p>
        </p:txBody>
      </p:sp>
      <p:sp>
        <p:nvSpPr>
          <p:cNvPr id="3" name="Elipse 2"/>
          <p:cNvSpPr/>
          <p:nvPr/>
        </p:nvSpPr>
        <p:spPr>
          <a:xfrm>
            <a:off x="878834" y="872716"/>
            <a:ext cx="1512168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dobe Garamond Pro" pitchFamily="18" charset="0"/>
              </a:rPr>
              <a:t>1850</a:t>
            </a:r>
            <a:endParaRPr lang="pt-BR" sz="3200" b="1" dirty="0">
              <a:latin typeface="Adobe Garamond Pro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35696" y="2708920"/>
            <a:ext cx="61926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Formación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estructura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Organizacional.</a:t>
            </a:r>
          </a:p>
        </p:txBody>
      </p:sp>
      <p:sp>
        <p:nvSpPr>
          <p:cNvPr id="7" name="Elipse 6"/>
          <p:cNvSpPr/>
          <p:nvPr/>
        </p:nvSpPr>
        <p:spPr>
          <a:xfrm>
            <a:off x="878834" y="2384884"/>
            <a:ext cx="1512168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Adobe Garamond Pro" pitchFamily="18" charset="0"/>
              </a:rPr>
              <a:t>1860</a:t>
            </a:r>
            <a:endParaRPr lang="pt-BR" sz="3200" b="1" dirty="0">
              <a:latin typeface="Adobe Garamond Pro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855033" y="4352913"/>
            <a:ext cx="61926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Revisión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pt-BR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estructura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organizacional</a:t>
            </a:r>
            <a:endParaRPr lang="pt-BR" sz="28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98171" y="4028877"/>
            <a:ext cx="1512168" cy="13681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dobe Garamond Pro" pitchFamily="18" charset="0"/>
              </a:rPr>
              <a:t>1890/1900</a:t>
            </a:r>
          </a:p>
        </p:txBody>
      </p:sp>
    </p:spTree>
    <p:extLst>
      <p:ext uri="{BB962C8B-B14F-4D97-AF65-F5344CB8AC3E}">
        <p14:creationId xmlns:p14="http://schemas.microsoft.com/office/powerpoint/2010/main" val="9914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23528" y="764704"/>
            <a:ext cx="868900" cy="7920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20211" y="802567"/>
            <a:ext cx="5377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indent="-63500"/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En la estructura organizacional adventista, la iglesias locales son de fundamental importancia.</a:t>
            </a:r>
            <a:endParaRPr lang="pt-BR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0732" y="332656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chemeClr val="bg1"/>
                </a:solidFill>
                <a:latin typeface="Adobe Garamond Pro Bold" pitchFamily="18" charset="0"/>
              </a:rPr>
              <a:t>a</a:t>
            </a:r>
            <a:endParaRPr lang="pt-BR" sz="88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3528" y="2486764"/>
            <a:ext cx="868900" cy="7920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0211" y="2524627"/>
            <a:ext cx="53776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26988"/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Es en ellas que converge la estructura departamental de la organización.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937" y="2249577"/>
            <a:ext cx="729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Adobe Garamond Pro Bold" pitchFamily="18" charset="0"/>
              </a:rPr>
              <a:t>b</a:t>
            </a:r>
            <a:endParaRPr lang="pt-BR" sz="8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94049" y="4111217"/>
            <a:ext cx="868900" cy="7920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0732" y="4149080"/>
            <a:ext cx="5377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388" indent="25400"/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Por lo que los </a:t>
            </a:r>
            <a:r>
              <a:rPr lang="es-ES" sz="2400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 adventistas no deben sustituir las reuniones en los templos ni competir con ellas.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60535" y="3761745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Adobe Garamond Pro Bold" pitchFamily="18" charset="0"/>
              </a:rPr>
              <a:t>c</a:t>
            </a:r>
            <a:endParaRPr lang="pt-BR" sz="8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3874" y="981742"/>
            <a:ext cx="68042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Trebuchet MS"/>
                <a:cs typeface="Trebuchet MS"/>
              </a:rPr>
              <a:t>Principios con el doble propósito: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6943" y="2492896"/>
            <a:ext cx="842493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25488" indent="52388" algn="just"/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Los </a:t>
            </a:r>
            <a:r>
              <a:rPr lang="es-ES" sz="2800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dirty="0">
                <a:solidFill>
                  <a:srgbClr val="000000"/>
                </a:solidFill>
                <a:latin typeface="Trebuchet MS"/>
                <a:cs typeface="Trebuchet MS"/>
              </a:rPr>
              <a:t> adventistas deben ser grupos de apoyo para las iglesias, en su 	búsqueda de un genuino reavivamiento espiritual y el cumplimiento de la misión evangelizadora.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399" y="2204864"/>
            <a:ext cx="12923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latin typeface="Adobe Garamond Pro Bold" pitchFamily="18" charset="0"/>
              </a:rPr>
              <a:t>4</a:t>
            </a:r>
            <a:endParaRPr lang="pt-BR" sz="16600" dirty="0">
              <a:latin typeface="Adobe Garamond Pro Bol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8924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Es destacado por la Biblia y los escritos de  Elena de White. </a:t>
            </a:r>
          </a:p>
        </p:txBody>
      </p:sp>
    </p:spTree>
    <p:extLst>
      <p:ext uri="{BB962C8B-B14F-4D97-AF65-F5344CB8AC3E}">
        <p14:creationId xmlns:p14="http://schemas.microsoft.com/office/powerpoint/2010/main" val="35137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268760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En mundo cristiano valora a aquellas  iglesias organizadas en </a:t>
            </a:r>
            <a:r>
              <a:rPr lang="es-ES" sz="2800" b="1" dirty="0" err="1">
                <a:latin typeface="Trebuchet MS"/>
                <a:cs typeface="Trebuchet MS"/>
              </a:rPr>
              <a:t>GPs</a:t>
            </a:r>
            <a:r>
              <a:rPr lang="es-ES" sz="2800" b="1" dirty="0">
                <a:latin typeface="Trebuchet MS"/>
                <a:cs typeface="Trebuchet MS"/>
              </a:rPr>
              <a:t>, esto; porque es fundamental para la vitalidad de una iglesia.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427" y="106870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  <a:cs typeface="Trebuchet MS"/>
              </a:rPr>
              <a:t>1</a:t>
            </a:r>
            <a:endParaRPr lang="pt-BR" sz="13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rebuchet MS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8517" y="4581128"/>
            <a:ext cx="6087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rebuchet MS"/>
                <a:cs typeface="Trebuchet MS"/>
              </a:rPr>
              <a:t>Ejemplo: Iglesia  del  Evangelio  Pleno  </a:t>
            </a:r>
            <a:r>
              <a:rPr lang="es-ES" sz="2800" dirty="0" smtClean="0">
                <a:latin typeface="Trebuchet MS"/>
                <a:cs typeface="Trebuchet MS"/>
              </a:rPr>
              <a:t>de </a:t>
            </a:r>
            <a:r>
              <a:rPr lang="es-ES" sz="2800" dirty="0" err="1">
                <a:latin typeface="Trebuchet MS"/>
                <a:cs typeface="Trebuchet MS"/>
              </a:rPr>
              <a:t>Yiodo</a:t>
            </a:r>
            <a:r>
              <a:rPr lang="es-ES" sz="2800" dirty="0">
                <a:latin typeface="Trebuchet MS"/>
                <a:cs typeface="Trebuchet MS"/>
              </a:rPr>
              <a:t> en </a:t>
            </a:r>
            <a:r>
              <a:rPr lang="es-ES" sz="2800" dirty="0" err="1">
                <a:latin typeface="Trebuchet MS"/>
                <a:cs typeface="Trebuchet MS"/>
              </a:rPr>
              <a:t>Korea</a:t>
            </a:r>
            <a:r>
              <a:rPr lang="es-ES" sz="2800" dirty="0">
                <a:latin typeface="Trebuchet MS"/>
                <a:cs typeface="Trebuchet MS"/>
              </a:rPr>
              <a:t> del Sur, con más de </a:t>
            </a:r>
            <a:r>
              <a:rPr lang="es-ES" sz="2800" dirty="0" smtClean="0">
                <a:latin typeface="Trebuchet MS"/>
                <a:cs typeface="Trebuchet MS"/>
              </a:rPr>
              <a:t>780,000 </a:t>
            </a:r>
            <a:r>
              <a:rPr lang="es-ES" sz="2800" dirty="0">
                <a:latin typeface="Trebuchet MS"/>
                <a:cs typeface="Trebuchet MS"/>
              </a:rPr>
              <a:t>miembros y cerca </a:t>
            </a:r>
            <a:r>
              <a:rPr lang="es-ES" sz="2800" dirty="0" smtClean="0">
                <a:latin typeface="Trebuchet MS"/>
                <a:cs typeface="Trebuchet MS"/>
              </a:rPr>
              <a:t>de 25,000 </a:t>
            </a:r>
            <a:r>
              <a:rPr lang="es-ES" sz="2800" dirty="0" err="1">
                <a:latin typeface="Trebuchet MS"/>
                <a:cs typeface="Trebuchet MS"/>
              </a:rPr>
              <a:t>GPs</a:t>
            </a:r>
            <a:r>
              <a:rPr lang="es-ES" sz="2800" dirty="0">
                <a:latin typeface="Trebuchet MS"/>
                <a:cs typeface="Trebuchet MS"/>
              </a:rPr>
              <a:t> (David </a:t>
            </a:r>
            <a:r>
              <a:rPr lang="es-ES" sz="2800" dirty="0" err="1">
                <a:latin typeface="Trebuchet MS"/>
                <a:cs typeface="Trebuchet MS"/>
              </a:rPr>
              <a:t>Yonggi</a:t>
            </a:r>
            <a:r>
              <a:rPr lang="es-ES" sz="2800" dirty="0">
                <a:latin typeface="Trebuchet MS"/>
                <a:cs typeface="Trebuchet MS"/>
              </a:rPr>
              <a:t> </a:t>
            </a:r>
            <a:r>
              <a:rPr lang="es-ES" sz="2800" dirty="0" err="1">
                <a:latin typeface="Trebuchet MS"/>
                <a:cs typeface="Trebuchet MS"/>
              </a:rPr>
              <a:t>Cho</a:t>
            </a:r>
            <a:r>
              <a:rPr lang="es-ES" sz="2800" dirty="0">
                <a:latin typeface="Trebuchet MS"/>
                <a:cs typeface="Trebuchet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2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980728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“La formación de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como base del esfuerzo cristiano, me fue presentada por Aquel que no puede errar. Si hay en una iglesia un gran número de miembros, conviene que se organicen en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 a fin de trabajar, no solamente por los miembros de la propia iglesia, sino también por los incrédulos” </a:t>
            </a:r>
            <a:endParaRPr lang="es-ES" sz="24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ctr"/>
            <a:endParaRPr lang="es-ES" sz="2400" b="1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Testimonios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para la Iglesia, pág. 21, 22 </a:t>
            </a:r>
          </a:p>
        </p:txBody>
      </p:sp>
    </p:spTree>
    <p:extLst>
      <p:ext uri="{BB962C8B-B14F-4D97-AF65-F5344CB8AC3E}">
        <p14:creationId xmlns:p14="http://schemas.microsoft.com/office/powerpoint/2010/main" val="20074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23528" y="764704"/>
            <a:ext cx="868900" cy="7920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20211" y="802567"/>
            <a:ext cx="51599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/>
            <a:r>
              <a:rPr lang="pt-BR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De acuerdo a esta cita, “base del esfuerzo cristiano”; EGW no dice “que los </a:t>
            </a:r>
            <a:r>
              <a:rPr lang="es-ES" sz="2400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 sean más importantes” que la respectiva iglesia madre, ni que deban sustituir la estructura departamental de la iglesia.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0732" y="332656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chemeClr val="bg1"/>
                </a:solidFill>
                <a:latin typeface="Adobe Garamond Pro Bold" pitchFamily="18" charset="0"/>
              </a:rPr>
              <a:t>a</a:t>
            </a:r>
            <a:endParaRPr lang="pt-BR" sz="88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4725144"/>
            <a:ext cx="5303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Ella afirma “que las estrategias evangelizadoras de la iglesia serán más eficaces si son implementadas por medio de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”</a:t>
            </a:r>
            <a:endParaRPr lang="pt-BR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73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7" y="1484784"/>
            <a:ext cx="5112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Entonces, si Ministerio Personal y Escuela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Sabática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casi siempre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son los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departamentos 	que promueven y coordinan la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implementación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y funcionamiento de los </a:t>
            </a:r>
            <a:r>
              <a:rPr lang="es-ES" sz="24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todos los demás departamentos deben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apoyar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ese plan y actuar más directamente 	cuando se les es solicitado.</a:t>
            </a:r>
          </a:p>
        </p:txBody>
      </p:sp>
    </p:spTree>
    <p:extLst>
      <p:ext uri="{BB962C8B-B14F-4D97-AF65-F5344CB8AC3E}">
        <p14:creationId xmlns:p14="http://schemas.microsoft.com/office/powerpoint/2010/main" val="24901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23528" y="764704"/>
            <a:ext cx="868900" cy="79208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20211" y="802567"/>
            <a:ext cx="51599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75" indent="25400"/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Es fundamental que todos los departamentos de la iglesia demuestren un espíritu cooperativo para con el plan de los </a:t>
            </a:r>
            <a:r>
              <a:rPr lang="es-ES" sz="2400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, apoyando el liderazgo de la persona elegida para coordinar ese importante proyecto. (1 </a:t>
            </a:r>
            <a:r>
              <a:rPr lang="es-ES" sz="2400" dirty="0" err="1">
                <a:solidFill>
                  <a:srgbClr val="000000"/>
                </a:solidFill>
                <a:latin typeface="Trebuchet MS"/>
                <a:cs typeface="Trebuchet MS"/>
              </a:rPr>
              <a:t>Cor</a:t>
            </a:r>
            <a:r>
              <a:rPr lang="es-ES" sz="2400" dirty="0">
                <a:solidFill>
                  <a:srgbClr val="000000"/>
                </a:solidFill>
                <a:latin typeface="Trebuchet MS"/>
                <a:cs typeface="Trebuchet MS"/>
              </a:rPr>
              <a:t>. 12:12-30)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0732" y="548680"/>
            <a:ext cx="729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Adobe Garamond Pro Bold" pitchFamily="18" charset="0"/>
              </a:rPr>
              <a:t>b</a:t>
            </a:r>
            <a:endParaRPr lang="pt-BR" sz="8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4000" b="1" dirty="0">
                <a:solidFill>
                  <a:srgbClr val="000000"/>
                </a:solidFill>
                <a:latin typeface="Trebuchet MS"/>
                <a:cs typeface="Trebuchet MS"/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39935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03648" y="1513301"/>
            <a:ext cx="51125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La existencia de tres modalidades de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cada una con un propósito específico que justifica su existencia, integra a sus miembros e imprime vitalidad en sus reuniones.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02934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1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4166449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Es necesario la búsqueda de una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identidad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para los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 adventistas para  convergir  en  los  conceptos  de reavivamiento y reforma.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3856082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2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03648" y="1513301"/>
            <a:ext cx="41764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Sin estar en extremos, la IASD debe mantener una equilibrada combinación entre reavivamiento y evangelización en sus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02934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3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4166449"/>
            <a:ext cx="51125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Por más importante y necesario que </a:t>
            </a:r>
            <a:r>
              <a:rPr lang="es-E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sean 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los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jamás debería opacar la importancia de las iglesias locales, alrededor de las cuales gravita todo el programa de la Denominación.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3856082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4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03648" y="1513301"/>
            <a:ext cx="4680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Tampoco los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 pueden ser considerados sustitutos de la estructura departamental  de la iglesia, que es estratégica para que la Denominación continúe llevando su misión.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02934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5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3856082"/>
            <a:ext cx="53285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Aunque está más próximo a los departamentos de Ministerio Personal y de Escuela Sabática; el plan de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 debe ser apoyado por los demás departamentos  como  “base  de  todo esfuerzo cristiano” evangelizador. </a:t>
            </a:r>
            <a:endParaRPr lang="pt-BR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3856082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6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03648" y="1412776"/>
            <a:ext cx="4176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Sea cual fuere la estrategia adoptada, la IASD tendría un renovado vigor si cada una de las congregaciones se organizase en </a:t>
            </a:r>
            <a:r>
              <a:rPr lang="es-ES" sz="24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400" b="1" dirty="0">
                <a:solidFill>
                  <a:srgbClr val="000000"/>
                </a:solidFill>
                <a:latin typeface="Trebuchet MS"/>
                <a:cs typeface="Trebuchet MS"/>
              </a:rPr>
              <a:t>, y si cada uno de ellos fuese un genuino núcleo de reavivamiento y una auténtica agencia misionera.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02934"/>
            <a:ext cx="1313180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" pitchFamily="18" charset="0"/>
              </a:rPr>
              <a:t>7</a:t>
            </a:r>
            <a:endParaRPr lang="pt-BR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9531" y="106870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Basados en ciertas citas de Elena de White, algunos pastores de la IASD comenzaron a considerar esta tema más objetivamente.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427" y="106870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  <a:cs typeface="Trebuchet MS"/>
              </a:rPr>
              <a:t>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821" y="4221088"/>
            <a:ext cx="6087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01638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a) 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Pero estas experiencias eran más que réplicas de modelos evangélicos, </a:t>
            </a:r>
            <a:r>
              <a:rPr lang="es-ES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sobre ideología 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carismática y un énfasis congregacionalista.</a:t>
            </a:r>
          </a:p>
        </p:txBody>
      </p:sp>
    </p:spTree>
    <p:extLst>
      <p:ext uri="{BB962C8B-B14F-4D97-AF65-F5344CB8AC3E}">
        <p14:creationId xmlns:p14="http://schemas.microsoft.com/office/powerpoint/2010/main" val="27585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90872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rebuchet MS"/>
                <a:cs typeface="Trebuchet MS"/>
              </a:rPr>
              <a:t>b) La </a:t>
            </a:r>
            <a:r>
              <a:rPr lang="pt-BR" sz="2800" b="1" dirty="0" err="1">
                <a:latin typeface="Trebuchet MS"/>
                <a:cs typeface="Trebuchet MS"/>
              </a:rPr>
              <a:t>tendencia</a:t>
            </a:r>
            <a:r>
              <a:rPr lang="pt-BR" sz="2800" b="1" dirty="0">
                <a:latin typeface="Trebuchet MS"/>
                <a:cs typeface="Trebuchet MS"/>
              </a:rPr>
              <a:t> a seguir era: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5841" y="1772816"/>
            <a:ext cx="42981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Escoger un modelo evangélico de </a:t>
            </a:r>
            <a:r>
              <a:rPr lang="es-ES" sz="24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células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7821" y="1104774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0000"/>
                </a:solidFill>
                <a:latin typeface="Adobe Garamond Pro Bold" pitchFamily="18" charset="0"/>
              </a:rPr>
              <a:t>1</a:t>
            </a:r>
            <a:endParaRPr lang="pt-BR" sz="138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61628" y="3016922"/>
            <a:ext cx="49505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9913" indent="-569913" algn="r">
              <a:tabLst>
                <a:tab pos="515938" algn="l"/>
              </a:tabLst>
            </a:pPr>
            <a:r>
              <a:rPr lang="pt-BR" sz="24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	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Sacar  de  este  modelo,  </a:t>
            </a:r>
          </a:p>
          <a:p>
            <a:pPr marL="569913" indent="-569913" algn="r">
              <a:tabLst>
                <a:tab pos="515938" algn="l"/>
              </a:tabLst>
            </a:pP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todos los elementos que discordaban </a:t>
            </a:r>
          </a:p>
          <a:p>
            <a:pPr marL="569913" indent="-569913" algn="r">
              <a:tabLst>
                <a:tab pos="515938" algn="l"/>
              </a:tabLst>
            </a:pP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de la fe adventista.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2693756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0000"/>
                </a:solidFill>
                <a:latin typeface="Adobe Garamond Pro Bold" pitchFamily="18" charset="0"/>
              </a:rPr>
              <a:t>2</a:t>
            </a:r>
            <a:endParaRPr lang="pt-BR" sz="138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90872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rebuchet MS"/>
                <a:cs typeface="Trebuchet MS"/>
              </a:rPr>
              <a:t>b) La </a:t>
            </a:r>
            <a:r>
              <a:rPr lang="pt-BR" sz="2800" b="1" dirty="0" err="1">
                <a:latin typeface="Trebuchet MS"/>
                <a:cs typeface="Trebuchet MS"/>
              </a:rPr>
              <a:t>tendencia</a:t>
            </a:r>
            <a:r>
              <a:rPr lang="pt-BR" sz="2800" b="1" dirty="0">
                <a:latin typeface="Trebuchet MS"/>
                <a:cs typeface="Trebuchet MS"/>
              </a:rPr>
              <a:t> a seguir era: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5841" y="1772816"/>
            <a:ext cx="494623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9913" indent="-569913" algn="r"/>
            <a:r>
              <a:rPr lang="pt-BR" sz="24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	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Preservar en él  solamente aquellos que</a:t>
            </a:r>
            <a:r>
              <a:rPr lang="es-ES" sz="2400" b="1" dirty="0" smtClean="0">
                <a:solidFill>
                  <a:schemeClr val="tx1"/>
                </a:solidFill>
                <a:latin typeface="Trebuchet MS"/>
                <a:cs typeface="Trebuchet MS"/>
              </a:rPr>
              <a:t>, estuviesen 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en armonía con las enseñanzas de la Biblia y escritos de Elena de White.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5841" y="1744283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0000"/>
                </a:solidFill>
                <a:latin typeface="Adobe Garamond Pro Bold" pitchFamily="18" charset="0"/>
              </a:rPr>
              <a:t>3</a:t>
            </a:r>
            <a:endParaRPr lang="pt-BR" sz="138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33636" y="3801751"/>
            <a:ext cx="48785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9913" indent="-569913" algn="r"/>
            <a:r>
              <a:rPr lang="pt-BR" sz="24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	</a:t>
            </a:r>
            <a:r>
              <a:rPr lang="es-ES" sz="2400" b="1" dirty="0">
                <a:solidFill>
                  <a:schemeClr val="tx1"/>
                </a:solidFill>
                <a:latin typeface="Trebuchet MS"/>
                <a:cs typeface="Trebuchet MS"/>
              </a:rPr>
              <a:t>Trasladar hacia los círculos adventistas ese modelo revisado.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33636" y="3501008"/>
            <a:ext cx="1104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FF0000"/>
                </a:solidFill>
                <a:latin typeface="Adobe Garamond Pro Bold" pitchFamily="18" charset="0"/>
              </a:rPr>
              <a:t>4</a:t>
            </a:r>
            <a:endParaRPr lang="pt-BR" sz="138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7882" y="1063982"/>
            <a:ext cx="545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 algn="r"/>
            <a:r>
              <a:rPr lang="es-ES" sz="2800" b="1" dirty="0">
                <a:latin typeface="Trebuchet MS"/>
                <a:cs typeface="Trebuchet MS"/>
              </a:rPr>
              <a:t>Pero, tales modelos no se mostraban tan  </a:t>
            </a:r>
            <a:r>
              <a:rPr lang="es-ES" sz="2800" b="1" dirty="0" smtClean="0">
                <a:latin typeface="Trebuchet MS"/>
                <a:cs typeface="Trebuchet MS"/>
              </a:rPr>
              <a:t>eficaces </a:t>
            </a:r>
            <a:r>
              <a:rPr lang="es-ES" sz="2800" b="1" dirty="0">
                <a:latin typeface="Trebuchet MS"/>
                <a:cs typeface="Trebuchet MS"/>
              </a:rPr>
              <a:t>en los círculos adventistas 	como  en las respectivas confesiones </a:t>
            </a:r>
            <a:r>
              <a:rPr lang="es-ES" sz="2800" b="1" dirty="0" smtClean="0">
                <a:latin typeface="Trebuchet MS"/>
                <a:cs typeface="Trebuchet MS"/>
              </a:rPr>
              <a:t>que </a:t>
            </a:r>
            <a:r>
              <a:rPr lang="es-ES" sz="2800" b="1" dirty="0">
                <a:latin typeface="Trebuchet MS"/>
                <a:cs typeface="Trebuchet MS"/>
              </a:rPr>
              <a:t>los desarrollaron en su origen.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427" y="106870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  <a:cs typeface="Trebuchet MS"/>
              </a:rPr>
              <a:t>3</a:t>
            </a:r>
            <a:endParaRPr lang="pt-BR" sz="13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rebuchet MS"/>
              <a:cs typeface="Trebuchet M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1140" y="4507958"/>
            <a:ext cx="5456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r"/>
            <a:r>
              <a:rPr lang="es-ES" sz="2800" b="1" dirty="0">
                <a:latin typeface="Trebuchet MS"/>
                <a:cs typeface="Trebuchet MS"/>
              </a:rPr>
              <a:t>Desde la década de los 80 la IASD, se  vio urgida a encontrar un modelo adventista para </a:t>
            </a:r>
            <a:r>
              <a:rPr lang="es-ES" sz="2800" b="1" dirty="0" err="1">
                <a:latin typeface="Trebuchet MS"/>
                <a:cs typeface="Trebuchet MS"/>
              </a:rPr>
              <a:t>GPs</a:t>
            </a:r>
            <a:r>
              <a:rPr lang="es-ES" sz="2800" b="1" dirty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4312705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rebuchet MS"/>
                <a:cs typeface="Trebuchet MS"/>
              </a:rPr>
              <a:t>4</a:t>
            </a:r>
            <a:endParaRPr lang="pt-BR" sz="13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468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64841" y="260961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MODALIDADES</a:t>
            </a:r>
          </a:p>
          <a:p>
            <a:pPr algn="ctr"/>
            <a:r>
              <a:rPr lang="pt-BR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 GRUPOS PEQUEÑOS</a:t>
            </a:r>
          </a:p>
        </p:txBody>
      </p:sp>
    </p:spTree>
    <p:extLst>
      <p:ext uri="{BB962C8B-B14F-4D97-AF65-F5344CB8AC3E}">
        <p14:creationId xmlns:p14="http://schemas.microsoft.com/office/powerpoint/2010/main" val="20978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844824"/>
            <a:ext cx="545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Diferentes modalidades de </a:t>
            </a:r>
            <a:r>
              <a:rPr lang="es-ES" sz="2800" b="1" dirty="0" err="1">
                <a:solidFill>
                  <a:srgbClr val="000000"/>
                </a:solidFill>
                <a:latin typeface="Trebuchet MS"/>
                <a:cs typeface="Trebuchet MS"/>
              </a:rPr>
              <a:t>GPs</a:t>
            </a:r>
            <a:r>
              <a:rPr lang="es-ES" sz="2800" b="1" dirty="0">
                <a:solidFill>
                  <a:srgbClr val="000000"/>
                </a:solidFill>
                <a:latin typeface="Trebuchet MS"/>
                <a:cs typeface="Trebuchet MS"/>
              </a:rPr>
              <a:t> emergieron en la iglesia cristiana a través de los años.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7584" y="3933056"/>
            <a:ext cx="545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800" b="1" dirty="0">
                <a:solidFill>
                  <a:srgbClr val="000000"/>
                </a:solidFill>
                <a:latin typeface="Trebuchet MS"/>
                <a:cs typeface="Trebuchet MS"/>
              </a:rPr>
              <a:t>Tres modalidades principales, cada cual con su propósito básico bien específico:</a:t>
            </a:r>
          </a:p>
        </p:txBody>
      </p:sp>
    </p:spTree>
    <p:extLst>
      <p:ext uri="{BB962C8B-B14F-4D97-AF65-F5344CB8AC3E}">
        <p14:creationId xmlns:p14="http://schemas.microsoft.com/office/powerpoint/2010/main" val="32363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1327</Words>
  <Application>Microsoft Office PowerPoint</Application>
  <PresentationFormat>Presentación en pantalla (4:3)</PresentationFormat>
  <Paragraphs>144</Paragraphs>
  <Slides>38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Elías Torres</cp:lastModifiedBy>
  <cp:revision>70</cp:revision>
  <dcterms:created xsi:type="dcterms:W3CDTF">2012-04-28T23:49:53Z</dcterms:created>
  <dcterms:modified xsi:type="dcterms:W3CDTF">2012-07-03T01:18:46Z</dcterms:modified>
</cp:coreProperties>
</file>