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341" r:id="rId2"/>
    <p:sldId id="331" r:id="rId3"/>
    <p:sldId id="259" r:id="rId4"/>
    <p:sldId id="260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2" r:id="rId15"/>
  </p:sldIdLst>
  <p:sldSz cx="9144000" cy="6858000" type="screen4x3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82DB"/>
    <a:srgbClr val="67AFEB"/>
    <a:srgbClr val="0000FF"/>
    <a:srgbClr val="A5D6E3"/>
    <a:srgbClr val="1F0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91" autoAdjust="0"/>
    <p:restoredTop sz="94660"/>
  </p:normalViewPr>
  <p:slideViewPr>
    <p:cSldViewPr>
      <p:cViewPr varScale="1">
        <p:scale>
          <a:sx n="66" d="100"/>
          <a:sy n="66" d="100"/>
        </p:scale>
        <p:origin x="-7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B2FAFA-14D0-4CFB-BC90-38EB6ED6D28B}" type="datetimeFigureOut">
              <a:rPr lang="es-PE"/>
              <a:pPr>
                <a:defRPr/>
              </a:pPr>
              <a:t>03/07/2012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329A770-AB56-4A29-82BA-272BB92E232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2378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D00E3A-A0C4-4591-8141-5082B145929C}" type="slidenum">
              <a:rPr lang="es-PE" smtClean="0"/>
              <a:pPr/>
              <a:t>1</a:t>
            </a:fld>
            <a:endParaRPr lang="es-P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smtClean="0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CE641D-FBD1-4099-BC7F-7FA4F62C6F2C}" type="slidenum">
              <a:rPr lang="es-PE" smtClean="0"/>
              <a:pPr/>
              <a:t>12</a:t>
            </a:fld>
            <a:endParaRPr lang="es-P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9EB45D-5CD2-4C50-9124-E03077BEF851}" type="slidenum">
              <a:rPr lang="es-PE" smtClean="0"/>
              <a:pPr/>
              <a:t>14</a:t>
            </a:fld>
            <a:endParaRPr lang="es-P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63681-7E40-4833-BAC6-F4BE161B8817}" type="datetimeFigureOut">
              <a:rPr lang="es-PE"/>
              <a:pPr>
                <a:defRPr/>
              </a:pPr>
              <a:t>03/07/2012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EFA08-39ED-4601-B6A3-41539141707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4905F-C87F-4AF6-9B4B-8C9F61FE559E}" type="datetimeFigureOut">
              <a:rPr lang="es-PE"/>
              <a:pPr>
                <a:defRPr/>
              </a:pPr>
              <a:t>03/07/2012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E542C-DC2D-4834-9B03-9811F062A76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09DDE-39E9-405E-82ED-67A50937AA0F}" type="datetimeFigureOut">
              <a:rPr lang="es-PE"/>
              <a:pPr>
                <a:defRPr/>
              </a:pPr>
              <a:t>03/07/2012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C40A-0E2F-4086-B00F-B53EAFB275A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A7551-FA37-4336-8BAB-CFE04F95EEE3}" type="datetimeFigureOut">
              <a:rPr lang="es-PE"/>
              <a:pPr>
                <a:defRPr/>
              </a:pPr>
              <a:t>03/07/2012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C7606-BCE3-4F86-8F61-90CACA6AD5F4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60CC6-6E47-4045-A33E-381D44FF2437}" type="datetimeFigureOut">
              <a:rPr lang="es-PE"/>
              <a:pPr>
                <a:defRPr/>
              </a:pPr>
              <a:t>03/07/2012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F376E-E747-41BC-9376-CF7E3F09C4B6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EA6CA-D014-491E-B458-28411D8F5FA2}" type="datetimeFigureOut">
              <a:rPr lang="es-PE"/>
              <a:pPr>
                <a:defRPr/>
              </a:pPr>
              <a:t>03/07/2012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802A6-8480-4CB2-B82B-07619C51A910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6911D-A0DA-40EC-9DAF-596267B15FAC}" type="datetimeFigureOut">
              <a:rPr lang="es-PE"/>
              <a:pPr>
                <a:defRPr/>
              </a:pPr>
              <a:t>03/07/2012</a:t>
            </a:fld>
            <a:endParaRPr lang="es-PE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6F01-36D6-4F66-A16D-12134AB1931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B6FFB-AC86-48A0-AD19-9ED4A53E1EAC}" type="datetimeFigureOut">
              <a:rPr lang="es-PE"/>
              <a:pPr>
                <a:defRPr/>
              </a:pPr>
              <a:t>03/07/2012</a:t>
            </a:fld>
            <a:endParaRPr lang="es-PE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636A9-3839-4D0D-8FCB-91028696E9CC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A6EC2-ED02-4597-B77F-4BBB44E3EEBA}" type="datetimeFigureOut">
              <a:rPr lang="es-PE"/>
              <a:pPr>
                <a:defRPr/>
              </a:pPr>
              <a:t>03/07/2012</a:t>
            </a:fld>
            <a:endParaRPr lang="es-PE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A2BE7-439C-489E-851A-03B51C6BB6A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B88FC-6B7E-4054-AEA0-235F5F675851}" type="datetimeFigureOut">
              <a:rPr lang="es-PE"/>
              <a:pPr>
                <a:defRPr/>
              </a:pPr>
              <a:t>03/07/2012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19F98-FF81-43B7-8385-04F4E49A89E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E82D1-3469-422F-AECD-D719140FEC90}" type="datetimeFigureOut">
              <a:rPr lang="es-PE"/>
              <a:pPr>
                <a:defRPr/>
              </a:pPr>
              <a:t>03/07/2012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26E9D-460B-486C-BCA4-0C8E0A6BADB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BDC2E6-084D-478D-B867-985920A2C1B0}" type="datetimeFigureOut">
              <a:rPr lang="es-PE"/>
              <a:pPr>
                <a:defRPr/>
              </a:pPr>
              <a:t>03/07/2012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A83653-1DD3-49AA-892F-BCFC1B0FB05E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F:\Proyectos Adventistas\Pastor ELIAS TORRES\FORUN MIPES\presentacion PPT\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F:\Proyectos Adventistas\Pastor ELIAS TORRES\FORUN MIPES\presentacion PPT\cr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5188" y="1643063"/>
            <a:ext cx="5738812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F:\Proyectos Adventistas\Pastor ELIAS TORRES\FORUN MIPES\presentacion PPT\carra vertic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354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F:\Proyectos Adventistas\Pastor ELIAS TORRES\FORUN MIPES\presentacion PPT\logo G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50" y="142875"/>
            <a:ext cx="6921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F:\Proyectos Adventistas\Pastor ELIAS TORRES\FORUN MIPES\presentacion PPT\lideres-0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3" y="1500188"/>
            <a:ext cx="3786187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F:\Proyectos Adventistas\Pastor ELIAS TORRES\FORUN MIPES\presentacion PPT\1forum - 0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14313"/>
            <a:ext cx="20288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357188" y="3500438"/>
            <a:ext cx="2500312" cy="1323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</a:rPr>
              <a:t>FUNCIONES DEL</a:t>
            </a:r>
            <a:endParaRPr lang="es-PE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</a:rPr>
              <a:t>COORDINADOR Y</a:t>
            </a:r>
            <a:endParaRPr lang="es-PE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</a:rPr>
              <a:t>SUPERVISOR DE GPS </a:t>
            </a:r>
            <a:endParaRPr lang="es-PE" sz="2000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42875" y="6335713"/>
            <a:ext cx="3286125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PE" sz="1400" b="1" spc="100" dirty="0">
                <a:solidFill>
                  <a:srgbClr val="A5D6E3"/>
                </a:solidFill>
                <a:latin typeface="Arial" pitchFamily="34" charset="0"/>
                <a:cs typeface="Arial" pitchFamily="34" charset="0"/>
              </a:rPr>
              <a:t>Unión Peruana del Sur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57188" y="4929188"/>
            <a:ext cx="2500312" cy="584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1600" b="1" dirty="0" err="1">
                <a:solidFill>
                  <a:schemeClr val="bg1"/>
                </a:solidFill>
              </a:rPr>
              <a:t>Pr.</a:t>
            </a:r>
            <a:r>
              <a:rPr lang="es-ES" sz="1600" b="1" dirty="0">
                <a:solidFill>
                  <a:schemeClr val="bg1"/>
                </a:solidFill>
              </a:rPr>
              <a:t>  Javier Tula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sz="1600" b="1" dirty="0" err="1">
                <a:solidFill>
                  <a:schemeClr val="bg1"/>
                </a:solidFill>
              </a:rPr>
              <a:t>Pr.</a:t>
            </a:r>
            <a:r>
              <a:rPr lang="es-ES" sz="1600" b="1" dirty="0">
                <a:solidFill>
                  <a:schemeClr val="bg1"/>
                </a:solidFill>
              </a:rPr>
              <a:t>  </a:t>
            </a:r>
            <a:r>
              <a:rPr lang="es-ES" sz="1600" b="1" dirty="0" err="1">
                <a:solidFill>
                  <a:schemeClr val="bg1"/>
                </a:solidFill>
              </a:rPr>
              <a:t>Elias</a:t>
            </a:r>
            <a:r>
              <a:rPr lang="es-ES" sz="1600" b="1" dirty="0">
                <a:solidFill>
                  <a:schemeClr val="bg1"/>
                </a:solidFill>
              </a:rPr>
              <a:t> Torres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F:\Proyectos Adventistas\Pastor ELIAS TORRES\FORUN MIPES\presentacion PPT\fondo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F:\Proyectos Adventistas\Pastor ELIAS TORRES\FORUN MIPES\presentacion PPT\01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5"/>
            <a:ext cx="25828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F:\Proyectos Adventistas\Pastor ELIAS TORRES\FORUN MIPES\presentacion PPT\01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500063"/>
            <a:ext cx="2000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F:\Proyectos Adventistas\Pastor ELIAS TORRES\FORUN MIPES\presentacion PPT\logo G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13" y="6143625"/>
            <a:ext cx="6921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Rectángulo"/>
          <p:cNvSpPr>
            <a:spLocks noChangeArrowheads="1"/>
          </p:cNvSpPr>
          <p:nvPr/>
        </p:nvSpPr>
        <p:spPr bwMode="auto">
          <a:xfrm>
            <a:off x="290513" y="2352675"/>
            <a:ext cx="83534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3000" dirty="0">
                <a:solidFill>
                  <a:srgbClr val="0070C0"/>
                </a:solidFill>
                <a:latin typeface="+mj-lt"/>
              </a:rPr>
              <a:t>8.  Provee todos los materiales que recibió del   </a:t>
            </a:r>
          </a:p>
          <a:p>
            <a:pPr algn="ctr">
              <a:defRPr/>
            </a:pPr>
            <a:r>
              <a:rPr lang="es-PE" sz="3000" dirty="0">
                <a:solidFill>
                  <a:srgbClr val="0070C0"/>
                </a:solidFill>
                <a:latin typeface="+mj-lt"/>
              </a:rPr>
              <a:t>     coordinador local, y los entrega a los  </a:t>
            </a:r>
          </a:p>
          <a:p>
            <a:pPr algn="ctr">
              <a:defRPr/>
            </a:pPr>
            <a:r>
              <a:rPr lang="es-PE" sz="3000" dirty="0">
                <a:solidFill>
                  <a:srgbClr val="0070C0"/>
                </a:solidFill>
                <a:latin typeface="+mj-lt"/>
              </a:rPr>
              <a:t>     líderes de GP.</a:t>
            </a:r>
          </a:p>
          <a:p>
            <a:pPr algn="ctr">
              <a:defRPr/>
            </a:pPr>
            <a:r>
              <a:rPr lang="es-PE" sz="3000" dirty="0">
                <a:solidFill>
                  <a:srgbClr val="0070C0"/>
                </a:solidFill>
                <a:latin typeface="+mj-lt"/>
              </a:rPr>
              <a:t> 9.  Apoya en la informatización de los GP,  </a:t>
            </a:r>
          </a:p>
          <a:p>
            <a:pPr algn="ctr">
              <a:defRPr/>
            </a:pPr>
            <a:r>
              <a:rPr lang="es-PE" sz="3000" dirty="0">
                <a:solidFill>
                  <a:srgbClr val="0070C0"/>
                </a:solidFill>
                <a:latin typeface="+mj-lt"/>
              </a:rPr>
              <a:t>     que está en un sistema que tiene nuestra </a:t>
            </a:r>
          </a:p>
          <a:p>
            <a:pPr algn="ctr">
              <a:defRPr/>
            </a:pPr>
            <a:r>
              <a:rPr lang="es-PE" sz="3000" dirty="0">
                <a:solidFill>
                  <a:srgbClr val="0070C0"/>
                </a:solidFill>
                <a:latin typeface="+mj-lt"/>
              </a:rPr>
              <a:t>     UPS.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F:\Proyectos Adventistas\Pastor ELIAS TORRES\FORUN MIPES\presentacion PPT\fo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F:\Proyectos Adventistas\Pastor ELIAS TORRES\FORUN MIPES\presentacion PPT\01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F:\Proyectos Adventistas\Pastor ELIAS TORRES\FORUN MIPES\presentacion PPT\01-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42875"/>
            <a:ext cx="25828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F:\Proyectos Adventistas\Pastor ELIAS TORRES\FORUN MIPES\presentacion PPT\01-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8" y="428625"/>
            <a:ext cx="20002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5286375" y="285750"/>
            <a:ext cx="350043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S" sz="1600" dirty="0">
                <a:solidFill>
                  <a:schemeClr val="bg1"/>
                </a:solidFill>
              </a:rPr>
              <a:t>Funciones del coordinador  y supervisor de </a:t>
            </a:r>
            <a:r>
              <a:rPr lang="es-ES" sz="1600" dirty="0" err="1">
                <a:solidFill>
                  <a:schemeClr val="bg1"/>
                </a:solidFill>
              </a:rPr>
              <a:t>GPs.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500063" y="2500313"/>
            <a:ext cx="8429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s-PE" sz="3800" b="1" kern="0" dirty="0">
                <a:solidFill>
                  <a:srgbClr val="002060"/>
                </a:solidFill>
                <a:latin typeface="Calibri" pitchFamily="34" charset="0"/>
                <a:ea typeface="+mj-ea"/>
                <a:cs typeface="+mj-cs"/>
              </a:rPr>
              <a:t>¿Cuál es la relación del Coordinador de GP y el director de Ministerio Personal?</a:t>
            </a:r>
            <a:r>
              <a:rPr lang="es-PE" sz="4000" kern="0" dirty="0">
                <a:solidFill>
                  <a:srgbClr val="002060"/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es-PE" sz="4000" kern="0" dirty="0">
                <a:solidFill>
                  <a:srgbClr val="002060"/>
                </a:solidFill>
                <a:latin typeface="Calibri" pitchFamily="34" charset="0"/>
                <a:ea typeface="+mj-ea"/>
                <a:cs typeface="+mj-cs"/>
              </a:rPr>
            </a:br>
            <a:endParaRPr lang="es-PE" sz="4000" kern="0" dirty="0">
              <a:solidFill>
                <a:srgbClr val="002060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785813" y="4143375"/>
            <a:ext cx="74676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s-PE" sz="3000" kern="0" dirty="0">
                <a:solidFill>
                  <a:srgbClr val="0070C0"/>
                </a:solidFill>
                <a:latin typeface="Calibri" pitchFamily="34" charset="0"/>
              </a:rPr>
              <a:t>La función específica del Coordinador de GP es de trabajar con la base de los frentes misioneros, que son los Grupos Pequeños.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F:\Proyectos Adventistas\Pastor ELIAS TORRES\FORUN MIPES\presentacion PPT\fondo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F:\Proyectos Adventistas\Pastor ELIAS TORRES\FORUN MIPES\presentacion PPT\carra vertic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143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F:\Proyectos Adventistas\Pastor ELIAS TORRES\FORUN MIPES\presentacion PPT\01-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875"/>
            <a:ext cx="25828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F:\Proyectos Adventistas\Pastor ELIAS TORRES\FORUN MIPES\presentacion PPT\01-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" y="500063"/>
            <a:ext cx="2000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2" descr="F:\Proyectos Adventistas\Pastor ELIAS TORRES\FORUN MIPES\presentacion PPT\logo G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13" y="6072188"/>
            <a:ext cx="6921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214313" y="3286125"/>
            <a:ext cx="200025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1600" dirty="0">
                <a:solidFill>
                  <a:schemeClr val="bg1"/>
                </a:solidFill>
              </a:rPr>
              <a:t>Funciones del coordinador  y supervisor de </a:t>
            </a:r>
            <a:r>
              <a:rPr lang="es-ES" sz="1600" dirty="0" err="1">
                <a:solidFill>
                  <a:schemeClr val="bg1"/>
                </a:solidFill>
              </a:rPr>
              <a:t>GPs.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endParaRPr lang="es-ES" sz="1500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009900" y="2319338"/>
            <a:ext cx="584835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s-PE" sz="2800" kern="0" dirty="0">
                <a:solidFill>
                  <a:srgbClr val="0070C0"/>
                </a:solidFill>
                <a:latin typeface="Calibri" pitchFamily="34" charset="0"/>
              </a:rPr>
              <a:t>La función específica del Director de Ministerio personal es de trabajar con los frentes misioneros (Parejas Misioneras, Clases Bíblicas, Oración Intercesora, Recepción, Cosechas, Discipulado y ministerios para la comunidad).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3286125" y="785813"/>
            <a:ext cx="571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eaLnBrk="0" hangingPunct="0">
              <a:defRPr/>
            </a:pPr>
            <a:r>
              <a:rPr lang="es-PE" sz="2400" b="1" kern="0" dirty="0">
                <a:solidFill>
                  <a:srgbClr val="002060"/>
                </a:solidFill>
                <a:latin typeface="Calibri" pitchFamily="34" charset="0"/>
                <a:ea typeface="+mj-ea"/>
                <a:cs typeface="+mj-cs"/>
              </a:rPr>
              <a:t>¿Cuál es la relación del Coordinador de GP y el director de Ministerio Personal?</a:t>
            </a:r>
            <a:r>
              <a:rPr lang="es-PE" sz="2400" kern="0" dirty="0">
                <a:solidFill>
                  <a:srgbClr val="002060"/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es-PE" sz="2400" kern="0" dirty="0">
                <a:solidFill>
                  <a:srgbClr val="002060"/>
                </a:solidFill>
                <a:latin typeface="Calibri" pitchFamily="34" charset="0"/>
                <a:ea typeface="+mj-ea"/>
                <a:cs typeface="+mj-cs"/>
              </a:rPr>
            </a:br>
            <a:endParaRPr lang="es-PE" sz="2400" kern="0" dirty="0">
              <a:solidFill>
                <a:srgbClr val="002060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F:\Proyectos Adventistas\Pastor ELIAS TORRES\FORUN MIPES\presentacion PPT\fondo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F:\Proyectos Adventistas\Pastor ELIAS TORRES\FORUN MIPES\presentacion PPT\01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5"/>
            <a:ext cx="25828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F:\Proyectos Adventistas\Pastor ELIAS TORRES\FORUN MIPES\presentacion PPT\01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500063"/>
            <a:ext cx="2000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F:\Proyectos Adventistas\Pastor ELIAS TORRES\FORUN MIPES\presentacion PPT\logo G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13" y="6143625"/>
            <a:ext cx="6921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71500" y="2643188"/>
            <a:ext cx="8072438" cy="2954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endParaRPr lang="es-PE" sz="3000" kern="0" dirty="0">
              <a:solidFill>
                <a:srgbClr val="0070C0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s-PE" sz="3000" kern="0" dirty="0">
                <a:solidFill>
                  <a:srgbClr val="0070C0"/>
                </a:solidFill>
                <a:latin typeface="Calibri" pitchFamily="34" charset="0"/>
              </a:rPr>
              <a:t>Ambos tienen que trabajar de manera armoniosa y de mutua interdependencia.  Ya que la movilización de la iglesia, que es a través de los frentes misioneros, tiene que tener como base los Grupos Pequeños. 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571500" y="1928813"/>
            <a:ext cx="571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0" hangingPunct="0">
              <a:defRPr/>
            </a:pPr>
            <a:r>
              <a:rPr lang="es-PE" sz="2400" b="1" kern="0" dirty="0">
                <a:solidFill>
                  <a:srgbClr val="002060"/>
                </a:solidFill>
                <a:latin typeface="Calibri" pitchFamily="34" charset="0"/>
                <a:ea typeface="+mj-ea"/>
                <a:cs typeface="+mj-cs"/>
              </a:rPr>
              <a:t>¿Cuál es la relación del Coordinador de GP y el director de Ministerio Personal?</a:t>
            </a:r>
            <a:r>
              <a:rPr lang="es-PE" sz="2400" kern="0" dirty="0">
                <a:solidFill>
                  <a:srgbClr val="002060"/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es-PE" sz="2400" kern="0" dirty="0">
                <a:solidFill>
                  <a:srgbClr val="002060"/>
                </a:solidFill>
                <a:latin typeface="Calibri" pitchFamily="34" charset="0"/>
                <a:ea typeface="+mj-ea"/>
                <a:cs typeface="+mj-cs"/>
              </a:rPr>
            </a:br>
            <a:endParaRPr lang="es-PE" sz="2400" kern="0" dirty="0">
              <a:solidFill>
                <a:srgbClr val="002060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F:\Proyectos Adventistas\Pastor ELIAS TORRES\FORUN MIPES\presentacion PPT\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F:\Proyectos Adventistas\Pastor ELIAS TORRES\FORUN MIPES\presentacion PPT\crup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5188" y="1643063"/>
            <a:ext cx="5738812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F:\Proyectos Adventistas\Pastor ELIAS TORRES\FORUN MIPES\presentacion PPT\carra vertic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354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F:\Proyectos Adventistas\Pastor ELIAS TORRES\FORUN MIPES\presentacion PPT\logo G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50" y="142875"/>
            <a:ext cx="6921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F:\Proyectos Adventistas\Pastor ELIAS TORRES\FORUN MIPES\presentacion PPT\lideres-0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3" y="1500188"/>
            <a:ext cx="3786187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F:\Proyectos Adventistas\Pastor ELIAS TORRES\FORUN MIPES\presentacion PPT\1forum - 0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14313"/>
            <a:ext cx="20288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357188" y="3500438"/>
            <a:ext cx="2500312" cy="1323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</a:rPr>
              <a:t>FUNCIONES DEL</a:t>
            </a:r>
            <a:endParaRPr lang="es-PE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</a:rPr>
              <a:t>COORDINADOR Y</a:t>
            </a:r>
            <a:endParaRPr lang="es-PE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</a:rPr>
              <a:t>SUPERVISOR DE GPS </a:t>
            </a:r>
            <a:endParaRPr lang="es-PE" sz="2000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42875" y="6335713"/>
            <a:ext cx="3286125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PE" sz="1400" b="1" spc="100" dirty="0">
                <a:solidFill>
                  <a:srgbClr val="A5D6E3"/>
                </a:solidFill>
                <a:latin typeface="Arial" pitchFamily="34" charset="0"/>
                <a:cs typeface="Arial" pitchFamily="34" charset="0"/>
              </a:rPr>
              <a:t>Unión Peruana del Sur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57188" y="4929188"/>
            <a:ext cx="2500312" cy="584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1600" b="1" dirty="0" err="1">
                <a:solidFill>
                  <a:schemeClr val="bg1"/>
                </a:solidFill>
              </a:rPr>
              <a:t>Pr.</a:t>
            </a:r>
            <a:r>
              <a:rPr lang="es-ES" sz="1600" b="1" dirty="0">
                <a:solidFill>
                  <a:schemeClr val="bg1"/>
                </a:solidFill>
              </a:rPr>
              <a:t>  Javier Tula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sz="1600" b="1" dirty="0" err="1">
                <a:solidFill>
                  <a:schemeClr val="bg1"/>
                </a:solidFill>
              </a:rPr>
              <a:t>Pr.</a:t>
            </a:r>
            <a:r>
              <a:rPr lang="es-ES" sz="1600" b="1" dirty="0">
                <a:solidFill>
                  <a:schemeClr val="bg1"/>
                </a:solidFill>
              </a:rPr>
              <a:t>  </a:t>
            </a:r>
            <a:r>
              <a:rPr lang="es-ES" sz="1600" b="1" dirty="0" err="1">
                <a:solidFill>
                  <a:schemeClr val="bg1"/>
                </a:solidFill>
              </a:rPr>
              <a:t>Elias</a:t>
            </a:r>
            <a:r>
              <a:rPr lang="es-ES" sz="1600" b="1" dirty="0">
                <a:solidFill>
                  <a:schemeClr val="bg1"/>
                </a:solidFill>
              </a:rPr>
              <a:t> Torres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F:\Proyectos Adventistas\Pastor ELIAS TORRES\FORUN MIPES\presentacion PPT\fo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F:\Proyectos Adventistas\Pastor ELIAS TORRES\FORUN MIPES\presentacion PPT\01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F:\Proyectos Adventistas\Pastor ELIAS TORRES\FORUN MIPES\presentacion PPT\01-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42875"/>
            <a:ext cx="25828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F:\Proyectos Adventistas\Pastor ELIAS TORRES\FORUN MIPES\presentacion PPT\01-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8" y="428625"/>
            <a:ext cx="20002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5286375" y="285750"/>
            <a:ext cx="350043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bg1"/>
                </a:solidFill>
              </a:rPr>
              <a:t>Funciones </a:t>
            </a:r>
            <a:r>
              <a:rPr lang="es-ES" sz="1600" dirty="0">
                <a:solidFill>
                  <a:schemeClr val="bg1"/>
                </a:solidFill>
              </a:rPr>
              <a:t>del coordinador </a:t>
            </a:r>
            <a:r>
              <a:rPr lang="es-ES" sz="1600" dirty="0" smtClean="0">
                <a:solidFill>
                  <a:schemeClr val="bg1"/>
                </a:solidFill>
              </a:rPr>
              <a:t> y </a:t>
            </a:r>
            <a:r>
              <a:rPr lang="es-ES" sz="1600" dirty="0">
                <a:solidFill>
                  <a:schemeClr val="bg1"/>
                </a:solidFill>
              </a:rPr>
              <a:t>supervisor de </a:t>
            </a:r>
            <a:r>
              <a:rPr lang="es-ES" sz="1600" dirty="0" err="1" smtClean="0">
                <a:solidFill>
                  <a:schemeClr val="bg1"/>
                </a:solidFill>
              </a:rPr>
              <a:t>GPs</a:t>
            </a:r>
            <a:r>
              <a:rPr lang="es-ES" sz="1600" dirty="0" err="1">
                <a:solidFill>
                  <a:schemeClr val="bg1"/>
                </a:solidFill>
              </a:rPr>
              <a:t>.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endParaRPr lang="es-ES" sz="1500" dirty="0">
              <a:solidFill>
                <a:schemeClr val="bg1"/>
              </a:solidFill>
            </a:endParaRPr>
          </a:p>
        </p:txBody>
      </p:sp>
      <p:sp>
        <p:nvSpPr>
          <p:cNvPr id="9" name="3 Rectángulo"/>
          <p:cNvSpPr>
            <a:spLocks noChangeArrowheads="1"/>
          </p:cNvSpPr>
          <p:nvPr/>
        </p:nvSpPr>
        <p:spPr bwMode="auto">
          <a:xfrm>
            <a:off x="285750" y="2636838"/>
            <a:ext cx="87122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600" b="1" dirty="0">
                <a:solidFill>
                  <a:srgbClr val="0070C0"/>
                </a:solidFill>
                <a:latin typeface="+mj-lt"/>
              </a:rPr>
              <a:t>Para consolidar la estructura de una iglesia en Grupos Pequeños, es necesario contar con un coordinador y un supervisor o varios supervisores.  En las iglesias que no superan los 5 </a:t>
            </a:r>
            <a:r>
              <a:rPr lang="es-PE" sz="2600" b="1" dirty="0" err="1">
                <a:solidFill>
                  <a:srgbClr val="0070C0"/>
                </a:solidFill>
                <a:latin typeface="+mj-lt"/>
              </a:rPr>
              <a:t>GPs</a:t>
            </a:r>
            <a:r>
              <a:rPr lang="es-PE" sz="2600" b="1" dirty="0">
                <a:solidFill>
                  <a:srgbClr val="0070C0"/>
                </a:solidFill>
                <a:latin typeface="+mj-lt"/>
              </a:rPr>
              <a:t>, es necesario solamente contar con un Coordinador GP.  En cambio cuando supera más de 5 </a:t>
            </a:r>
            <a:r>
              <a:rPr lang="es-PE" sz="2600" b="1" dirty="0" err="1">
                <a:solidFill>
                  <a:srgbClr val="0070C0"/>
                </a:solidFill>
                <a:latin typeface="+mj-lt"/>
              </a:rPr>
              <a:t>GPs</a:t>
            </a:r>
            <a:r>
              <a:rPr lang="es-PE" sz="2600" b="1" dirty="0">
                <a:solidFill>
                  <a:srgbClr val="0070C0"/>
                </a:solidFill>
                <a:latin typeface="+mj-lt"/>
              </a:rPr>
              <a:t>, ya es necesario contar con un supervisor o más, dependiendo, la cantidad de GP.  En otras palabras cada supervisor debe de atender de 3 a 5 GP.  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F:\Proyectos Adventistas\Pastor ELIAS TORRES\FORUN MIPES\presentacion PPT\fond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F:\Proyectos Adventistas\Pastor ELIAS TORRES\FORUN MIPES\presentacion PPT\carra vertic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43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F:\Proyectos Adventistas\Pastor ELIAS TORRES\FORUN MIPES\presentacion PPT\01-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5"/>
            <a:ext cx="25828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F:\Proyectos Adventistas\Pastor ELIAS TORRES\FORUN MIPES\presentacion PPT\01-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500063"/>
            <a:ext cx="2000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F:\Proyectos Adventistas\Pastor ELIAS TORRES\FORUN MIPES\presentacion PPT\logo G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5313" y="6072188"/>
            <a:ext cx="6921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214313" y="3286125"/>
            <a:ext cx="200025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1600" dirty="0">
                <a:solidFill>
                  <a:schemeClr val="bg1"/>
                </a:solidFill>
              </a:rPr>
              <a:t>Funciones del coordinador  y supervisor de </a:t>
            </a:r>
            <a:r>
              <a:rPr lang="es-ES" sz="1600" dirty="0" err="1">
                <a:solidFill>
                  <a:schemeClr val="bg1"/>
                </a:solidFill>
              </a:rPr>
              <a:t>GPs.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endParaRPr lang="es-ES" sz="1500" dirty="0">
              <a:solidFill>
                <a:schemeClr val="bg1"/>
              </a:solidFill>
            </a:endParaRPr>
          </a:p>
        </p:txBody>
      </p:sp>
      <p:sp>
        <p:nvSpPr>
          <p:cNvPr id="13" name="1 Rectángulo"/>
          <p:cNvSpPr>
            <a:spLocks noChangeArrowheads="1"/>
          </p:cNvSpPr>
          <p:nvPr/>
        </p:nvSpPr>
        <p:spPr bwMode="auto">
          <a:xfrm>
            <a:off x="2786063" y="890588"/>
            <a:ext cx="61452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PE" sz="4000" b="1" dirty="0">
                <a:solidFill>
                  <a:srgbClr val="002060"/>
                </a:solidFill>
                <a:latin typeface="+mj-lt"/>
              </a:rPr>
              <a:t>¿Quién es un Coordinador de Grupos Pequeños?</a:t>
            </a:r>
            <a:endParaRPr lang="es-PE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7" name="2 Rectángulo"/>
          <p:cNvSpPr>
            <a:spLocks noChangeArrowheads="1"/>
          </p:cNvSpPr>
          <p:nvPr/>
        </p:nvSpPr>
        <p:spPr bwMode="auto">
          <a:xfrm>
            <a:off x="2895600" y="2392363"/>
            <a:ext cx="58928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PE" sz="2800" dirty="0">
                <a:solidFill>
                  <a:srgbClr val="0070C0"/>
                </a:solidFill>
                <a:latin typeface="+mj-lt"/>
              </a:rPr>
              <a:t>Es miembro de iglesia y por lo general es el primer Anciano de una Iglesia organizada.  En caso de un Grupo organizado, es el Director.  Su esfera de acción se limita a su iglesia local, aunque puede apoyar en las escuelas de líderes, que es a nivel distrital.  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F:\Proyectos Adventistas\Pastor ELIAS TORRES\FORUN MIPES\presentacion PPT\fondo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F:\Proyectos Adventistas\Pastor ELIAS TORRES\FORUN MIPES\presentacion PPT\01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5"/>
            <a:ext cx="25828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F:\Proyectos Adventistas\Pastor ELIAS TORRES\FORUN MIPES\presentacion PPT\01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500063"/>
            <a:ext cx="2000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F:\Proyectos Adventistas\Pastor ELIAS TORRES\FORUN MIPES\presentacion PPT\logo G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13" y="6143625"/>
            <a:ext cx="6921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Rectángulo"/>
          <p:cNvSpPr>
            <a:spLocks noChangeArrowheads="1"/>
          </p:cNvSpPr>
          <p:nvPr/>
        </p:nvSpPr>
        <p:spPr bwMode="auto">
          <a:xfrm>
            <a:off x="1214438" y="1571625"/>
            <a:ext cx="741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PE" sz="4000" b="1" dirty="0">
                <a:solidFill>
                  <a:srgbClr val="002060"/>
                </a:solidFill>
                <a:latin typeface="+mj-lt"/>
              </a:rPr>
              <a:t>¿Cuáles son sus funciones?</a:t>
            </a:r>
            <a:endParaRPr lang="es-PE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95288" y="2603500"/>
            <a:ext cx="8497887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s-PE" sz="2800" dirty="0">
                <a:solidFill>
                  <a:srgbClr val="0070C0"/>
                </a:solidFill>
                <a:latin typeface="+mj-lt"/>
              </a:rPr>
              <a:t>Asesora permanentemente a los supervisores de GP, en una iglesia que tiene más de 6 </a:t>
            </a:r>
            <a:r>
              <a:rPr lang="es-PE" sz="2800" dirty="0" err="1">
                <a:solidFill>
                  <a:srgbClr val="0070C0"/>
                </a:solidFill>
                <a:latin typeface="+mj-lt"/>
              </a:rPr>
              <a:t>GPs</a:t>
            </a:r>
            <a:r>
              <a:rPr lang="es-PE" sz="2800" dirty="0">
                <a:solidFill>
                  <a:srgbClr val="0070C0"/>
                </a:solidFill>
                <a:latin typeface="+mj-lt"/>
              </a:rPr>
              <a:t>.  En una iglesia que tiene menos de 5, asesora a los líderes GP.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PE" sz="2800" dirty="0">
                <a:solidFill>
                  <a:srgbClr val="0070C0"/>
                </a:solidFill>
                <a:latin typeface="+mj-lt"/>
              </a:rPr>
              <a:t> Tiene como objetivos primordiales, discipular  </a:t>
            </a:r>
          </a:p>
          <a:p>
            <a:pPr>
              <a:defRPr/>
            </a:pPr>
            <a:r>
              <a:rPr lang="es-PE" sz="2800" dirty="0">
                <a:solidFill>
                  <a:srgbClr val="0070C0"/>
                </a:solidFill>
                <a:latin typeface="+mj-lt"/>
              </a:rPr>
              <a:t>      y multiplicar.</a:t>
            </a:r>
          </a:p>
          <a:p>
            <a:pPr marL="514350" indent="-514350">
              <a:buFontTx/>
              <a:buAutoNum type="arabicPeriod" startAt="3"/>
              <a:defRPr/>
            </a:pPr>
            <a:r>
              <a:rPr lang="es-PE" sz="2800" dirty="0">
                <a:solidFill>
                  <a:srgbClr val="0070C0"/>
                </a:solidFill>
                <a:latin typeface="+mj-lt"/>
              </a:rPr>
              <a:t>Trabaja armoniosamente con el coordinador </a:t>
            </a:r>
          </a:p>
          <a:p>
            <a:pPr>
              <a:defRPr/>
            </a:pPr>
            <a:r>
              <a:rPr lang="es-PE" sz="2800" dirty="0">
                <a:solidFill>
                  <a:srgbClr val="0070C0"/>
                </a:solidFill>
                <a:latin typeface="+mj-lt"/>
              </a:rPr>
              <a:t>      distrital, que es el Pastor de un distrito </a:t>
            </a:r>
          </a:p>
          <a:p>
            <a:pPr>
              <a:defRPr/>
            </a:pPr>
            <a:r>
              <a:rPr lang="es-PE" sz="2800" dirty="0">
                <a:solidFill>
                  <a:srgbClr val="0070C0"/>
                </a:solidFill>
                <a:latin typeface="+mj-lt"/>
              </a:rPr>
              <a:t>      misionero.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F:\Proyectos Adventistas\Pastor ELIAS TORRES\FORUN MIPES\presentacion PPT\fo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F:\Proyectos Adventistas\Pastor ELIAS TORRES\FORUN MIPES\presentacion PPT\01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F:\Proyectos Adventistas\Pastor ELIAS TORRES\FORUN MIPES\presentacion PPT\01-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42875"/>
            <a:ext cx="25828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F:\Proyectos Adventistas\Pastor ELIAS TORRES\FORUN MIPES\presentacion PPT\01-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8" y="428625"/>
            <a:ext cx="20002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5286375" y="285750"/>
            <a:ext cx="350043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S" sz="1600" dirty="0">
                <a:solidFill>
                  <a:schemeClr val="bg1"/>
                </a:solidFill>
              </a:rPr>
              <a:t>Funciones del coordinador  y supervisor de </a:t>
            </a:r>
            <a:r>
              <a:rPr lang="es-ES" sz="1600" dirty="0" err="1">
                <a:solidFill>
                  <a:schemeClr val="bg1"/>
                </a:solidFill>
              </a:rPr>
              <a:t>GPs.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endParaRPr lang="es-ES" sz="1500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2875" y="2286000"/>
            <a:ext cx="8497888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Tx/>
              <a:buAutoNum type="arabicPeriod" startAt="4"/>
              <a:defRPr/>
            </a:pPr>
            <a:r>
              <a:rPr lang="es-PE" sz="2800" dirty="0">
                <a:solidFill>
                  <a:srgbClr val="0070C0"/>
                </a:solidFill>
                <a:latin typeface="+mj-lt"/>
              </a:rPr>
              <a:t>Es miembro del equipo de apoyo del coordinador distrital, para las escuelas de líderes  (</a:t>
            </a:r>
            <a:r>
              <a:rPr lang="es-PE" sz="2800" dirty="0" err="1">
                <a:solidFill>
                  <a:srgbClr val="0070C0"/>
                </a:solidFill>
                <a:latin typeface="+mj-lt"/>
              </a:rPr>
              <a:t>ELiGP</a:t>
            </a:r>
            <a:r>
              <a:rPr lang="es-PE" sz="2800" dirty="0">
                <a:solidFill>
                  <a:srgbClr val="0070C0"/>
                </a:solidFill>
                <a:latin typeface="+mj-lt"/>
              </a:rPr>
              <a:t>).</a:t>
            </a:r>
          </a:p>
          <a:p>
            <a:pPr marL="514350" indent="-514350">
              <a:buFontTx/>
              <a:buAutoNum type="arabicPeriod" startAt="4"/>
              <a:defRPr/>
            </a:pPr>
            <a:endParaRPr lang="es-PE" sz="2800" dirty="0">
              <a:solidFill>
                <a:srgbClr val="0070C0"/>
              </a:solidFill>
              <a:latin typeface="+mj-lt"/>
            </a:endParaRPr>
          </a:p>
          <a:p>
            <a:pPr marL="514350" indent="-514350">
              <a:buFontTx/>
              <a:buAutoNum type="arabicPeriod" startAt="5"/>
              <a:defRPr/>
            </a:pPr>
            <a:r>
              <a:rPr lang="es-PE" sz="2800" dirty="0">
                <a:solidFill>
                  <a:srgbClr val="0070C0"/>
                </a:solidFill>
                <a:latin typeface="+mj-lt"/>
              </a:rPr>
              <a:t>Evalúa con los supervisores, la calidad de los GP.  Así mismo los posibles nacimientos de nuevos GP.</a:t>
            </a:r>
          </a:p>
          <a:p>
            <a:pPr marL="514350" indent="-514350">
              <a:buFontTx/>
              <a:buAutoNum type="arabicPeriod" startAt="5"/>
              <a:defRPr/>
            </a:pPr>
            <a:endParaRPr lang="es-PE" sz="2800" dirty="0">
              <a:solidFill>
                <a:srgbClr val="0070C0"/>
              </a:solidFill>
              <a:latin typeface="+mj-lt"/>
            </a:endParaRPr>
          </a:p>
          <a:p>
            <a:pPr marL="514350" indent="-514350">
              <a:buFontTx/>
              <a:buAutoNum type="arabicPeriod" startAt="6"/>
              <a:defRPr/>
            </a:pPr>
            <a:r>
              <a:rPr lang="es-PE" sz="2800" dirty="0">
                <a:solidFill>
                  <a:srgbClr val="0070C0"/>
                </a:solidFill>
                <a:latin typeface="+mj-lt"/>
              </a:rPr>
              <a:t>El coordinador prepara a un GP, como base de una futura iglesia, en lugares donde aún no hay presencia adventista.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F:\Proyectos Adventistas\Pastor ELIAS TORRES\FORUN MIPES\presentacion PPT\fond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F:\Proyectos Adventistas\Pastor ELIAS TORRES\FORUN MIPES\presentacion PPT\carra vertic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43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F:\Proyectos Adventistas\Pastor ELIAS TORRES\FORUN MIPES\presentacion PPT\01-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5"/>
            <a:ext cx="25828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F:\Proyectos Adventistas\Pastor ELIAS TORRES\FORUN MIPES\presentacion PPT\01-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500063"/>
            <a:ext cx="2000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2" descr="F:\Proyectos Adventistas\Pastor ELIAS TORRES\FORUN MIPES\presentacion PPT\logo G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5313" y="6072188"/>
            <a:ext cx="6921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214313" y="3286125"/>
            <a:ext cx="200025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1600" dirty="0">
                <a:solidFill>
                  <a:schemeClr val="bg1"/>
                </a:solidFill>
              </a:rPr>
              <a:t>Funciones del coordinador  y supervisor de </a:t>
            </a:r>
            <a:r>
              <a:rPr lang="es-ES" sz="1600" dirty="0" err="1">
                <a:solidFill>
                  <a:schemeClr val="bg1"/>
                </a:solidFill>
              </a:rPr>
              <a:t>GPs.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endParaRPr lang="es-ES" sz="1500" dirty="0">
              <a:solidFill>
                <a:schemeClr val="bg1"/>
              </a:solidFill>
            </a:endParaRPr>
          </a:p>
        </p:txBody>
      </p:sp>
      <p:sp>
        <p:nvSpPr>
          <p:cNvPr id="10" name="1 Rectángulo"/>
          <p:cNvSpPr>
            <a:spLocks noChangeArrowheads="1"/>
          </p:cNvSpPr>
          <p:nvPr/>
        </p:nvSpPr>
        <p:spPr bwMode="auto">
          <a:xfrm>
            <a:off x="2928938" y="1077913"/>
            <a:ext cx="5964237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PE" sz="2600" dirty="0">
                <a:solidFill>
                  <a:srgbClr val="0070C0"/>
                </a:solidFill>
                <a:latin typeface="+mj-lt"/>
              </a:rPr>
              <a:t>7. Ayuda a los supervisores a visitar y evaluar las reuniones de los </a:t>
            </a:r>
            <a:r>
              <a:rPr lang="es-PE" sz="2600" dirty="0" err="1">
                <a:solidFill>
                  <a:srgbClr val="0070C0"/>
                </a:solidFill>
                <a:latin typeface="+mj-lt"/>
              </a:rPr>
              <a:t>GPs</a:t>
            </a:r>
            <a:r>
              <a:rPr lang="es-PE" sz="2600" dirty="0">
                <a:solidFill>
                  <a:srgbClr val="0070C0"/>
                </a:solidFill>
                <a:latin typeface="+mj-lt"/>
              </a:rPr>
              <a:t>, que por lo general son los viernes de noche.</a:t>
            </a:r>
          </a:p>
          <a:p>
            <a:pPr algn="r">
              <a:defRPr/>
            </a:pPr>
            <a:endParaRPr lang="es-PE" sz="2600" dirty="0">
              <a:solidFill>
                <a:srgbClr val="0070C0"/>
              </a:solidFill>
              <a:latin typeface="+mj-lt"/>
            </a:endParaRPr>
          </a:p>
          <a:p>
            <a:pPr algn="r">
              <a:defRPr/>
            </a:pPr>
            <a:r>
              <a:rPr lang="es-PE" sz="2600" dirty="0">
                <a:solidFill>
                  <a:srgbClr val="0070C0"/>
                </a:solidFill>
                <a:latin typeface="+mj-lt"/>
              </a:rPr>
              <a:t>8. Provee todos los materiales que recibió del coordinador distrital (Pastor) y los entrega a los supervisores o líderes de GP.</a:t>
            </a:r>
          </a:p>
          <a:p>
            <a:pPr algn="r">
              <a:defRPr/>
            </a:pPr>
            <a:endParaRPr lang="es-PE" sz="2600" dirty="0">
              <a:solidFill>
                <a:srgbClr val="0070C0"/>
              </a:solidFill>
              <a:latin typeface="+mj-lt"/>
            </a:endParaRPr>
          </a:p>
          <a:p>
            <a:pPr algn="r">
              <a:defRPr/>
            </a:pPr>
            <a:r>
              <a:rPr lang="es-PE" sz="2600" dirty="0">
                <a:solidFill>
                  <a:srgbClr val="0070C0"/>
                </a:solidFill>
                <a:latin typeface="+mj-lt"/>
              </a:rPr>
              <a:t>9. Apoya en la informatización de los </a:t>
            </a:r>
            <a:r>
              <a:rPr lang="es-PE" sz="2600" dirty="0" err="1">
                <a:solidFill>
                  <a:srgbClr val="0070C0"/>
                </a:solidFill>
                <a:latin typeface="+mj-lt"/>
              </a:rPr>
              <a:t>GPs</a:t>
            </a:r>
            <a:r>
              <a:rPr lang="es-PE" sz="2600" dirty="0">
                <a:solidFill>
                  <a:srgbClr val="0070C0"/>
                </a:solidFill>
                <a:latin typeface="+mj-lt"/>
              </a:rPr>
              <a:t>, que está en un sistema que tiene nuestra UPS.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F:\Proyectos Adventistas\Pastor ELIAS TORRES\FORUN MIPES\presentacion PPT\fondo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F:\Proyectos Adventistas\Pastor ELIAS TORRES\FORUN MIPES\presentacion PPT\01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5"/>
            <a:ext cx="25828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F:\Proyectos Adventistas\Pastor ELIAS TORRES\FORUN MIPES\presentacion PPT\01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500063"/>
            <a:ext cx="2000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F:\Proyectos Adventistas\Pastor ELIAS TORRES\FORUN MIPES\presentacion PPT\logo G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13" y="6143625"/>
            <a:ext cx="6921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Rectángulo"/>
          <p:cNvSpPr>
            <a:spLocks noChangeArrowheads="1"/>
          </p:cNvSpPr>
          <p:nvPr/>
        </p:nvSpPr>
        <p:spPr bwMode="auto">
          <a:xfrm>
            <a:off x="500063" y="2033588"/>
            <a:ext cx="84248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PE" sz="4000" b="1" dirty="0">
                <a:solidFill>
                  <a:srgbClr val="002060"/>
                </a:solidFill>
                <a:latin typeface="+mj-lt"/>
              </a:rPr>
              <a:t>¿Quién es un Supervisor de Grupos Pequeños?</a:t>
            </a:r>
            <a:endParaRPr lang="es-PE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2 Rectángulo"/>
          <p:cNvSpPr>
            <a:spLocks noChangeArrowheads="1"/>
          </p:cNvSpPr>
          <p:nvPr/>
        </p:nvSpPr>
        <p:spPr bwMode="auto">
          <a:xfrm>
            <a:off x="539750" y="3468688"/>
            <a:ext cx="82804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PE" sz="2800" dirty="0">
                <a:solidFill>
                  <a:srgbClr val="0070C0"/>
                </a:solidFill>
                <a:latin typeface="+mj-lt"/>
              </a:rPr>
              <a:t>Es miembro de iglesia y por lo general es uno de los ancianos de una Iglesia organizada.  Se requiere un supervisor cuando pasan más de 5 Grupos Pequeños.  En caso de un Grupo organizado, no hay un supervisor.     </a:t>
            </a:r>
          </a:p>
          <a:p>
            <a:pPr>
              <a:defRPr/>
            </a:pPr>
            <a:r>
              <a:rPr lang="es-PE" sz="2800" dirty="0">
                <a:solidFill>
                  <a:srgbClr val="0070C0"/>
                </a:solidFill>
                <a:latin typeface="+mj-lt"/>
              </a:rPr>
              <a:t>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F:\Proyectos Adventistas\Pastor ELIAS TORRES\FORUN MIPES\presentacion PPT\fo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F:\Proyectos Adventistas\Pastor ELIAS TORRES\FORUN MIPES\presentacion PPT\01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F:\Proyectos Adventistas\Pastor ELIAS TORRES\FORUN MIPES\presentacion PPT\01-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42875"/>
            <a:ext cx="25828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F:\Proyectos Adventistas\Pastor ELIAS TORRES\FORUN MIPES\presentacion PPT\01-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8" y="428625"/>
            <a:ext cx="20002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5286375" y="285750"/>
            <a:ext cx="350043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S" sz="1600" dirty="0">
                <a:solidFill>
                  <a:schemeClr val="bg1"/>
                </a:solidFill>
              </a:rPr>
              <a:t>Funciones del coordinador  y supervisor de </a:t>
            </a:r>
            <a:r>
              <a:rPr lang="es-ES" sz="1600" dirty="0" err="1">
                <a:solidFill>
                  <a:schemeClr val="bg1"/>
                </a:solidFill>
              </a:rPr>
              <a:t>GPs.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endParaRPr lang="es-ES" sz="1500" dirty="0">
              <a:solidFill>
                <a:schemeClr val="bg1"/>
              </a:solidFill>
            </a:endParaRPr>
          </a:p>
        </p:txBody>
      </p:sp>
      <p:sp>
        <p:nvSpPr>
          <p:cNvPr id="7" name="1 Rectángulo"/>
          <p:cNvSpPr>
            <a:spLocks noChangeArrowheads="1"/>
          </p:cNvSpPr>
          <p:nvPr/>
        </p:nvSpPr>
        <p:spPr bwMode="auto">
          <a:xfrm>
            <a:off x="857250" y="2435225"/>
            <a:ext cx="6203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PE" sz="4000" b="1" dirty="0">
                <a:solidFill>
                  <a:srgbClr val="002060"/>
                </a:solidFill>
                <a:latin typeface="+mj-lt"/>
              </a:rPr>
              <a:t>¿Cuáles son las funciones?</a:t>
            </a:r>
            <a:endParaRPr lang="es-PE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2 Rectángulo"/>
          <p:cNvSpPr>
            <a:spLocks noChangeArrowheads="1"/>
          </p:cNvSpPr>
          <p:nvPr/>
        </p:nvSpPr>
        <p:spPr bwMode="auto">
          <a:xfrm>
            <a:off x="357188" y="3322638"/>
            <a:ext cx="8280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Arial" charset="0"/>
              <a:buAutoNum type="arabicPeriod"/>
              <a:defRPr/>
            </a:pPr>
            <a:r>
              <a:rPr lang="es-PE" sz="2600" dirty="0" smtClean="0">
                <a:solidFill>
                  <a:srgbClr val="0070C0"/>
                </a:solidFill>
                <a:latin typeface="+mj-lt"/>
              </a:rPr>
              <a:t>Esta </a:t>
            </a:r>
            <a:r>
              <a:rPr lang="es-PE" sz="2600" dirty="0">
                <a:solidFill>
                  <a:srgbClr val="0070C0"/>
                </a:solidFill>
                <a:latin typeface="+mj-lt"/>
              </a:rPr>
              <a:t>bajo la asesoría del coordinador de GP de la iglesia </a:t>
            </a:r>
            <a:r>
              <a:rPr lang="es-PE" sz="2600" dirty="0" smtClean="0">
                <a:solidFill>
                  <a:srgbClr val="0070C0"/>
                </a:solidFill>
                <a:latin typeface="+mj-lt"/>
              </a:rPr>
              <a:t> local</a:t>
            </a:r>
            <a:r>
              <a:rPr lang="es-PE" sz="2600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s-PE" sz="2600" dirty="0" smtClean="0">
                <a:solidFill>
                  <a:srgbClr val="0070C0"/>
                </a:solidFill>
                <a:latin typeface="+mj-lt"/>
              </a:rPr>
              <a:t>Ejercer </a:t>
            </a:r>
            <a:r>
              <a:rPr lang="es-PE" sz="2600" dirty="0">
                <a:solidFill>
                  <a:srgbClr val="0070C0"/>
                </a:solidFill>
                <a:latin typeface="+mj-lt"/>
              </a:rPr>
              <a:t>su liderazgo sobre tres a cinco líderes de GP.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s-PE" sz="2600" dirty="0" smtClean="0">
                <a:solidFill>
                  <a:srgbClr val="0070C0"/>
                </a:solidFill>
                <a:latin typeface="+mj-lt"/>
              </a:rPr>
              <a:t>Tiene </a:t>
            </a:r>
            <a:r>
              <a:rPr lang="es-PE" sz="2600" dirty="0">
                <a:solidFill>
                  <a:srgbClr val="0070C0"/>
                </a:solidFill>
                <a:latin typeface="+mj-lt"/>
              </a:rPr>
              <a:t>como objetivos primordiales, discipular y </a:t>
            </a:r>
            <a:r>
              <a:rPr lang="es-PE" sz="2600" dirty="0" smtClean="0">
                <a:solidFill>
                  <a:srgbClr val="0070C0"/>
                </a:solidFill>
                <a:latin typeface="+mj-lt"/>
              </a:rPr>
              <a:t> </a:t>
            </a:r>
          </a:p>
          <a:p>
            <a:pPr marL="514350" indent="-514350">
              <a:defRPr/>
            </a:pPr>
            <a:r>
              <a:rPr lang="es-PE" sz="2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s-PE" sz="2600" dirty="0" smtClean="0">
                <a:solidFill>
                  <a:srgbClr val="0070C0"/>
                </a:solidFill>
                <a:latin typeface="+mj-lt"/>
              </a:rPr>
              <a:t>      multiplicar</a:t>
            </a:r>
            <a:r>
              <a:rPr lang="es-PE" sz="2600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pPr marL="514350" indent="-514350">
              <a:defRPr/>
            </a:pPr>
            <a:r>
              <a:rPr lang="es-PE" sz="2600" dirty="0" smtClean="0">
                <a:solidFill>
                  <a:srgbClr val="0070C0"/>
                </a:solidFill>
                <a:latin typeface="+mj-lt"/>
              </a:rPr>
              <a:t>4.   Trabaja </a:t>
            </a:r>
            <a:r>
              <a:rPr lang="es-PE" sz="2600" dirty="0">
                <a:solidFill>
                  <a:srgbClr val="0070C0"/>
                </a:solidFill>
                <a:latin typeface="+mj-lt"/>
              </a:rPr>
              <a:t>armoniosamente con el coordinador local, que por lo general es el Primer Anciano.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F:\Proyectos Adventistas\Pastor ELIAS TORRES\FORUN MIPES\presentacion PPT\fond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F:\Proyectos Adventistas\Pastor ELIAS TORRES\FORUN MIPES\presentacion PPT\carra vertic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43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F:\Proyectos Adventistas\Pastor ELIAS TORRES\FORUN MIPES\presentacion PPT\01-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5"/>
            <a:ext cx="25828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F:\Proyectos Adventistas\Pastor ELIAS TORRES\FORUN MIPES\presentacion PPT\01-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500063"/>
            <a:ext cx="2000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2" descr="F:\Proyectos Adventistas\Pastor ELIAS TORRES\FORUN MIPES\presentacion PPT\logo G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5313" y="6072188"/>
            <a:ext cx="6921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214313" y="3286125"/>
            <a:ext cx="200025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1600" dirty="0">
                <a:solidFill>
                  <a:schemeClr val="bg1"/>
                </a:solidFill>
              </a:rPr>
              <a:t>Funciones del coordinador  y supervisor de </a:t>
            </a:r>
            <a:r>
              <a:rPr lang="es-ES" sz="1600" dirty="0" err="1">
                <a:solidFill>
                  <a:schemeClr val="bg1"/>
                </a:solidFill>
              </a:rPr>
              <a:t>GPs.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endParaRPr lang="es-ES" sz="1500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824163" y="596900"/>
            <a:ext cx="6034087" cy="5294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r">
              <a:buFontTx/>
              <a:buAutoNum type="arabicPeriod" startAt="5"/>
              <a:defRPr/>
            </a:pPr>
            <a:r>
              <a:rPr lang="es-PE" sz="2600" dirty="0">
                <a:solidFill>
                  <a:srgbClr val="0070C0"/>
                </a:solidFill>
                <a:latin typeface="+mj-lt"/>
              </a:rPr>
              <a:t>Se reúne permanentemente con los líderes de </a:t>
            </a:r>
            <a:r>
              <a:rPr lang="es-PE" sz="2600" dirty="0" err="1">
                <a:solidFill>
                  <a:srgbClr val="0070C0"/>
                </a:solidFill>
                <a:latin typeface="+mj-lt"/>
              </a:rPr>
              <a:t>GPs</a:t>
            </a:r>
            <a:r>
              <a:rPr lang="es-PE" sz="2600" dirty="0">
                <a:solidFill>
                  <a:srgbClr val="0070C0"/>
                </a:solidFill>
                <a:latin typeface="+mj-lt"/>
              </a:rPr>
              <a:t>, con el fin de orientarlos, motivarlos y equiparlos para que trabajen de acuerdo a los objetivos del GP.</a:t>
            </a:r>
          </a:p>
          <a:p>
            <a:pPr marL="514350" indent="-514350" algn="r">
              <a:defRPr/>
            </a:pPr>
            <a:r>
              <a:rPr lang="es-PE" sz="2600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pPr marL="514350" indent="-514350" algn="r">
              <a:buFontTx/>
              <a:buAutoNum type="arabicPeriod" startAt="6"/>
              <a:defRPr/>
            </a:pPr>
            <a:r>
              <a:rPr lang="es-PE" sz="2600" dirty="0">
                <a:solidFill>
                  <a:srgbClr val="0070C0"/>
                </a:solidFill>
                <a:latin typeface="+mj-lt"/>
              </a:rPr>
              <a:t>Visita y evalúa semanalmente las reuniones de los </a:t>
            </a:r>
            <a:r>
              <a:rPr lang="es-PE" sz="2600" dirty="0" err="1">
                <a:solidFill>
                  <a:srgbClr val="0070C0"/>
                </a:solidFill>
                <a:latin typeface="+mj-lt"/>
              </a:rPr>
              <a:t>GPs</a:t>
            </a:r>
            <a:r>
              <a:rPr lang="es-PE" sz="2600" dirty="0">
                <a:solidFill>
                  <a:srgbClr val="0070C0"/>
                </a:solidFill>
                <a:latin typeface="+mj-lt"/>
              </a:rPr>
              <a:t> que están bajo su responsabilidad.</a:t>
            </a:r>
          </a:p>
          <a:p>
            <a:pPr marL="514350" indent="-514350" algn="r">
              <a:buFontTx/>
              <a:buAutoNum type="arabicPeriod" startAt="6"/>
              <a:defRPr/>
            </a:pPr>
            <a:endParaRPr lang="es-PE" sz="2600" dirty="0">
              <a:solidFill>
                <a:srgbClr val="0070C0"/>
              </a:solidFill>
              <a:latin typeface="+mj-lt"/>
            </a:endParaRPr>
          </a:p>
          <a:p>
            <a:pPr marL="514350" indent="-514350" algn="r">
              <a:buFontTx/>
              <a:buAutoNum type="arabicPeriod" startAt="7"/>
              <a:defRPr/>
            </a:pPr>
            <a:r>
              <a:rPr lang="es-PE" sz="2600" dirty="0">
                <a:solidFill>
                  <a:srgbClr val="0070C0"/>
                </a:solidFill>
                <a:latin typeface="+mj-lt"/>
              </a:rPr>
              <a:t>Participa activamente de las escuelas de  líderes (</a:t>
            </a:r>
            <a:r>
              <a:rPr lang="es-PE" sz="2600" dirty="0" err="1">
                <a:solidFill>
                  <a:srgbClr val="0070C0"/>
                </a:solidFill>
                <a:latin typeface="+mj-lt"/>
              </a:rPr>
              <a:t>ELiGP</a:t>
            </a:r>
            <a:r>
              <a:rPr lang="es-PE" sz="2600" dirty="0">
                <a:solidFill>
                  <a:srgbClr val="0070C0"/>
                </a:solidFill>
                <a:latin typeface="+mj-lt"/>
              </a:rPr>
              <a:t>), que proporciona el coordinador distrital.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813</Words>
  <Application>Microsoft Office PowerPoint</Application>
  <PresentationFormat>Presentación en pantalla (4:3)</PresentationFormat>
  <Paragraphs>70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jorion</dc:creator>
  <cp:lastModifiedBy>Elías Torres</cp:lastModifiedBy>
  <cp:revision>84</cp:revision>
  <dcterms:created xsi:type="dcterms:W3CDTF">2012-03-23T04:38:16Z</dcterms:created>
  <dcterms:modified xsi:type="dcterms:W3CDTF">2012-07-03T15:53:01Z</dcterms:modified>
</cp:coreProperties>
</file>