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38"/>
  </p:notesMasterIdLst>
  <p:sldIdLst>
    <p:sldId id="264" r:id="rId2"/>
    <p:sldId id="408" r:id="rId3"/>
    <p:sldId id="419" r:id="rId4"/>
    <p:sldId id="407" r:id="rId5"/>
    <p:sldId id="416" r:id="rId6"/>
    <p:sldId id="395" r:id="rId7"/>
    <p:sldId id="417" r:id="rId8"/>
    <p:sldId id="414" r:id="rId9"/>
    <p:sldId id="418" r:id="rId10"/>
    <p:sldId id="420" r:id="rId11"/>
    <p:sldId id="277" r:id="rId12"/>
    <p:sldId id="421" r:id="rId13"/>
    <p:sldId id="415" r:id="rId14"/>
    <p:sldId id="422" r:id="rId15"/>
    <p:sldId id="423" r:id="rId16"/>
    <p:sldId id="409" r:id="rId17"/>
    <p:sldId id="424" r:id="rId18"/>
    <p:sldId id="410" r:id="rId19"/>
    <p:sldId id="425" r:id="rId20"/>
    <p:sldId id="426" r:id="rId21"/>
    <p:sldId id="411" r:id="rId22"/>
    <p:sldId id="427" r:id="rId23"/>
    <p:sldId id="412" r:id="rId24"/>
    <p:sldId id="413" r:id="rId25"/>
    <p:sldId id="435" r:id="rId26"/>
    <p:sldId id="430" r:id="rId27"/>
    <p:sldId id="438" r:id="rId28"/>
    <p:sldId id="429" r:id="rId29"/>
    <p:sldId id="437" r:id="rId30"/>
    <p:sldId id="428" r:id="rId31"/>
    <p:sldId id="440" r:id="rId32"/>
    <p:sldId id="436" r:id="rId33"/>
    <p:sldId id="439" r:id="rId34"/>
    <p:sldId id="444" r:id="rId35"/>
    <p:sldId id="445" r:id="rId36"/>
    <p:sldId id="446" r:id="rId3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66FF33"/>
    <a:srgbClr val="FF0066"/>
    <a:srgbClr val="FF6600"/>
    <a:srgbClr val="FF66FF"/>
    <a:srgbClr val="FF9900"/>
    <a:srgbClr val="008000"/>
    <a:srgbClr val="FF99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31" autoAdjust="0"/>
    <p:restoredTop sz="94833" autoAdjust="0"/>
  </p:normalViewPr>
  <p:slideViewPr>
    <p:cSldViewPr>
      <p:cViewPr>
        <p:scale>
          <a:sx n="68" d="100"/>
          <a:sy n="68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0BF07F0-C0A9-400B-9224-A067ADA5016C}" type="datetimeFigureOut">
              <a:rPr lang="en-US"/>
              <a:pPr>
                <a:defRPr/>
              </a:pPr>
              <a:t>7/3/2012</a:t>
            </a:fld>
            <a:endParaRPr lang="es-ES_tradn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_tradnl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02D5D7E-8057-405F-82F0-62665DD6B904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28491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dirty="0" smtClean="0"/>
          </a:p>
        </p:txBody>
      </p:sp>
      <p:sp>
        <p:nvSpPr>
          <p:cNvPr id="798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B51AD8-6908-4743-89AC-5221FBFFD9EB}" type="slidenum">
              <a:rPr lang="es-ES_tradnl" smtClean="0"/>
              <a:pPr/>
              <a:t>1</a:t>
            </a:fld>
            <a:endParaRPr lang="es-ES_tradnl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E63DD-1DB9-4A6A-8EC3-D228441DEB4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67010-B4C5-4FAE-897C-C96458ED858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E76D2-8BC3-48D8-9743-48EFEA3CBB1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362AF-10DF-46A0-852C-6C3EEF63C61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61CA7-3D28-45F3-8AAA-06030BF03F2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0E8E7-FBD2-4AF9-8DAD-E23417BE668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AB89C-6D04-4302-8620-FC583BFA3C4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B8228-41E5-4368-AC29-D4D5F102295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E3349-D55A-4AFF-9992-88B6FABADA8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DBF4-7459-4E2A-B26D-76A3A2A2EE5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73D13-493D-4933-B718-B99E327D2DE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PE" smtClean="0"/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6AD0FC4-9B01-4A1E-BCA4-DB64AACD0AC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6 Título"/>
          <p:cNvSpPr>
            <a:spLocks noGrp="1"/>
          </p:cNvSpPr>
          <p:nvPr>
            <p:ph type="ctrTitle"/>
          </p:nvPr>
        </p:nvSpPr>
        <p:spPr>
          <a:xfrm>
            <a:off x="2627784" y="5661248"/>
            <a:ext cx="3771900" cy="898525"/>
          </a:xfrm>
        </p:spPr>
        <p:txBody>
          <a:bodyPr/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Unión Peruana del Sur</a:t>
            </a:r>
            <a:br>
              <a:rPr lang="es-ES" sz="2000" b="1" dirty="0" smtClean="0">
                <a:solidFill>
                  <a:schemeClr val="bg1"/>
                </a:solidFill>
              </a:rPr>
            </a:br>
            <a:r>
              <a:rPr lang="es-ES" sz="1400" b="1" dirty="0" smtClean="0">
                <a:solidFill>
                  <a:schemeClr val="bg1"/>
                </a:solidFill>
              </a:rPr>
              <a:t>Elías Torres Córdova</a:t>
            </a:r>
          </a:p>
        </p:txBody>
      </p:sp>
      <p:sp>
        <p:nvSpPr>
          <p:cNvPr id="5" name="2 Subtítulo"/>
          <p:cNvSpPr>
            <a:spLocks noGrp="1"/>
          </p:cNvSpPr>
          <p:nvPr>
            <p:ph type="subTitle" idx="1"/>
          </p:nvPr>
        </p:nvSpPr>
        <p:spPr>
          <a:xfrm>
            <a:off x="2267744" y="3284984"/>
            <a:ext cx="4320480" cy="914400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es-ES" b="1" dirty="0" smtClean="0">
                <a:solidFill>
                  <a:srgbClr val="FFFFCC"/>
                </a:solidFill>
                <a:latin typeface="Berlin Sans FB Demi" pitchFamily="34" charset="0"/>
                <a:cs typeface="Aharoni" pitchFamily="2" charset="-79"/>
              </a:rPr>
              <a:t>PROCESOS DEL EVANGELISMO EN GPS</a:t>
            </a:r>
          </a:p>
          <a:p>
            <a:endParaRPr lang="es-ES" b="1" dirty="0">
              <a:solidFill>
                <a:srgbClr val="FFFF99"/>
              </a:solidFill>
              <a:latin typeface="Berlin Sans FB Demi" pitchFamily="34" charset="0"/>
              <a:cs typeface="Aharoni" pitchFamily="2" charset="-79"/>
            </a:endParaRPr>
          </a:p>
        </p:txBody>
      </p:sp>
      <p:pic>
        <p:nvPicPr>
          <p:cNvPr id="6" name="5 Imagen" descr="ImagenGP.jpg"/>
          <p:cNvPicPr>
            <a:picLocks noChangeAspect="1"/>
          </p:cNvPicPr>
          <p:nvPr/>
        </p:nvPicPr>
        <p:blipFill>
          <a:blip r:embed="rId3" cstate="print"/>
          <a:srcRect l="8696" t="10628" r="13044"/>
          <a:stretch>
            <a:fillRect/>
          </a:stretch>
        </p:blipFill>
        <p:spPr>
          <a:xfrm>
            <a:off x="4067944" y="4876000"/>
            <a:ext cx="917533" cy="85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bliqueTopRight"/>
            <a:lightRig rig="threePt" dir="t"/>
          </a:scene3d>
        </p:spPr>
      </p:pic>
      <p:pic>
        <p:nvPicPr>
          <p:cNvPr id="7" name="6 Imagen" descr="Imagen1.pngDD.png"/>
          <p:cNvPicPr>
            <a:picLocks noChangeAspect="1"/>
          </p:cNvPicPr>
          <p:nvPr/>
        </p:nvPicPr>
        <p:blipFill>
          <a:blip r:embed="rId4" cstate="print"/>
          <a:srcRect l="11370" t="32150" r="11370" b="20601"/>
          <a:stretch>
            <a:fillRect/>
          </a:stretch>
        </p:blipFill>
        <p:spPr>
          <a:xfrm>
            <a:off x="1979712" y="764704"/>
            <a:ext cx="4932040" cy="2264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Imagen1.jpgv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9" name="8 Cilindro"/>
          <p:cNvSpPr/>
          <p:nvPr/>
        </p:nvSpPr>
        <p:spPr>
          <a:xfrm rot="5400000">
            <a:off x="4321967" y="2678901"/>
            <a:ext cx="714380" cy="3786214"/>
          </a:xfrm>
          <a:prstGeom prst="can">
            <a:avLst/>
          </a:prstGeom>
          <a:solidFill>
            <a:srgbClr val="00800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ORGANIZACIÓN DE G.P.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42910" y="5143512"/>
            <a:ext cx="792961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/>
              <a:t> GRUPO PEQUEÑO</a:t>
            </a:r>
            <a:endParaRPr lang="es-ES" sz="4000" b="1" dirty="0"/>
          </a:p>
        </p:txBody>
      </p:sp>
      <p:sp>
        <p:nvSpPr>
          <p:cNvPr id="5" name="4 Cilindro"/>
          <p:cNvSpPr/>
          <p:nvPr/>
        </p:nvSpPr>
        <p:spPr>
          <a:xfrm rot="5400000">
            <a:off x="4321967" y="1821645"/>
            <a:ext cx="714380" cy="3786214"/>
          </a:xfrm>
          <a:prstGeom prst="can">
            <a:avLst/>
          </a:prstGeom>
          <a:solidFill>
            <a:srgbClr val="00800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CONSOLIDACION DE G.P.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agen1.jpgv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2 Subtítulo"/>
          <p:cNvSpPr txBox="1">
            <a:spLocks/>
          </p:cNvSpPr>
          <p:nvPr/>
        </p:nvSpPr>
        <p:spPr>
          <a:xfrm>
            <a:off x="609600" y="1500174"/>
            <a:ext cx="7924800" cy="37862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s-E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Cuando</a:t>
            </a:r>
            <a:r>
              <a:rPr kumimoji="0" lang="es-E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Ud. </a:t>
            </a:r>
            <a:r>
              <a:rPr lang="es-ES" sz="3200" b="1" dirty="0">
                <a:solidFill>
                  <a:schemeClr val="tx1"/>
                </a:solidFill>
              </a:rPr>
              <a:t>h</a:t>
            </a:r>
            <a:r>
              <a:rPr kumimoji="0" lang="es-E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organizado su iglesia 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3200" b="1" dirty="0" smtClean="0">
                <a:solidFill>
                  <a:schemeClr val="tx1"/>
                </a:solidFill>
              </a:rPr>
              <a:t> </a:t>
            </a:r>
            <a:r>
              <a:rPr kumimoji="0" lang="es-E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Grupos Pequeños, apenas la tarea ha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empezado, ahora tiene que buscar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32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fortalecerlo</a:t>
            </a:r>
            <a:r>
              <a:rPr kumimoji="0" lang="es-E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el grupo.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83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agen1.jpgv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2 Subtítulo"/>
          <p:cNvSpPr txBox="1">
            <a:spLocks/>
          </p:cNvSpPr>
          <p:nvPr/>
        </p:nvSpPr>
        <p:spPr>
          <a:xfrm>
            <a:off x="500034" y="1500174"/>
            <a:ext cx="7924800" cy="450059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lang="es-ES" sz="12800" baseline="0" dirty="0" smtClean="0">
                <a:solidFill>
                  <a:schemeClr val="tx1"/>
                </a:solidFill>
              </a:rPr>
              <a:t> Las familias o personas que conforman el grupo lleguen a </a:t>
            </a:r>
            <a:r>
              <a:rPr lang="es-ES" sz="12800" u="sng" baseline="0" dirty="0" smtClean="0">
                <a:solidFill>
                  <a:schemeClr val="tx1"/>
                </a:solidFill>
              </a:rPr>
              <a:t>integrarse tanto que formen realmente</a:t>
            </a:r>
            <a:r>
              <a:rPr lang="es-ES" sz="12800" u="sng" dirty="0" smtClean="0">
                <a:solidFill>
                  <a:schemeClr val="tx1"/>
                </a:solidFill>
              </a:rPr>
              <a:t> </a:t>
            </a:r>
            <a:r>
              <a:rPr lang="es-ES" sz="12800" u="sng" baseline="0" dirty="0" smtClean="0">
                <a:solidFill>
                  <a:schemeClr val="tx1"/>
                </a:solidFill>
              </a:rPr>
              <a:t>un equipo</a:t>
            </a:r>
            <a:r>
              <a:rPr lang="es-ES" sz="12800" baseline="0" dirty="0" smtClean="0">
                <a:solidFill>
                  <a:schemeClr val="tx1"/>
                </a:solidFill>
              </a:rPr>
              <a:t>, que puedan</a:t>
            </a:r>
            <a:r>
              <a:rPr lang="es-ES" sz="12800" dirty="0" smtClean="0">
                <a:solidFill>
                  <a:schemeClr val="tx1"/>
                </a:solidFill>
              </a:rPr>
              <a:t> entre si ser de ayuda</a:t>
            </a:r>
            <a:r>
              <a:rPr kumimoji="0" lang="es-ES" sz="128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</a:t>
            </a:r>
            <a:r>
              <a:rPr lang="es-ES" sz="12800" dirty="0" smtClean="0">
                <a:solidFill>
                  <a:schemeClr val="tx1"/>
                </a:solidFill>
              </a:rPr>
              <a:t> </a:t>
            </a:r>
            <a:r>
              <a:rPr kumimoji="0" lang="es-ES" sz="128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 crecimiento espiritual, social y de compromiso</a:t>
            </a:r>
            <a:r>
              <a:rPr kumimoji="0" lang="es-ES" sz="128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s-ES" sz="12800" dirty="0" smtClean="0">
                <a:solidFill>
                  <a:schemeClr val="tx1"/>
                </a:solidFill>
              </a:rPr>
              <a:t>en </a:t>
            </a:r>
            <a:r>
              <a:rPr kumimoji="0" lang="es-ES" sz="128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trabajo misionero de la iglesia , que todos vivan</a:t>
            </a:r>
            <a:r>
              <a:rPr kumimoji="0" lang="es-ES" sz="128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128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“unánimes”, “juntos”, “de un corazón y un alma”, “perseverando en la doctrina”,</a:t>
            </a:r>
            <a:r>
              <a:rPr kumimoji="0" lang="es-ES" sz="128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como en los tiempos de los apóstoles.</a:t>
            </a:r>
            <a:r>
              <a:rPr kumimoji="0" lang="es-ES" sz="128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agen1.jpgv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2 Subtítulo"/>
          <p:cNvSpPr txBox="1">
            <a:spLocks/>
          </p:cNvSpPr>
          <p:nvPr/>
        </p:nvSpPr>
        <p:spPr>
          <a:xfrm>
            <a:off x="428596" y="1785926"/>
            <a:ext cx="8077200" cy="4610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es-ES" sz="8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En</a:t>
            </a:r>
            <a:r>
              <a:rPr kumimoji="0" lang="es-ES" sz="8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esta etapa, el grupo</a:t>
            </a:r>
            <a:r>
              <a:rPr kumimoji="0" lang="es-ES" sz="8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pequeño requerirá</a:t>
            </a:r>
            <a:r>
              <a:rPr kumimoji="0" lang="es-ES" sz="8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8000" dirty="0" smtClean="0">
                <a:solidFill>
                  <a:schemeClr val="tx1"/>
                </a:solidFill>
              </a:rPr>
              <a:t>     </a:t>
            </a:r>
            <a:r>
              <a:rPr kumimoji="0" lang="es-ES" sz="8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un material de estudios que le sirva 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8000" dirty="0" smtClean="0">
                <a:solidFill>
                  <a:schemeClr val="tx1"/>
                </a:solidFill>
              </a:rPr>
              <a:t>     </a:t>
            </a:r>
            <a:r>
              <a:rPr kumimoji="0" lang="es-ES" sz="8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guía en sus reuniones, también será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8000" dirty="0" smtClean="0">
                <a:solidFill>
                  <a:schemeClr val="tx1"/>
                </a:solidFill>
              </a:rPr>
              <a:t>     </a:t>
            </a:r>
            <a:r>
              <a:rPr kumimoji="0" lang="es-ES" sz="8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necesario darle identidad al grupo, su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8000" dirty="0" smtClean="0">
                <a:solidFill>
                  <a:schemeClr val="tx1"/>
                </a:solidFill>
              </a:rPr>
              <a:t>     </a:t>
            </a:r>
            <a:r>
              <a:rPr kumimoji="0" lang="es-ES" sz="8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nombre, su canto, su lema, sus blancos,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8000" dirty="0" smtClean="0">
                <a:solidFill>
                  <a:schemeClr val="tx1"/>
                </a:solidFill>
              </a:rPr>
              <a:t>     </a:t>
            </a:r>
            <a:r>
              <a:rPr kumimoji="0" lang="es-ES" sz="8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determinar la hora, días y lugar de reunión.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agen1.jpgv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2 Subtítulo"/>
          <p:cNvSpPr txBox="1">
            <a:spLocks/>
          </p:cNvSpPr>
          <p:nvPr/>
        </p:nvSpPr>
        <p:spPr>
          <a:xfrm>
            <a:off x="457200" y="1571612"/>
            <a:ext cx="8077200" cy="36433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lang="es-ES" sz="3200" dirty="0" smtClean="0">
                <a:solidFill>
                  <a:schemeClr val="tx1"/>
                </a:solidFill>
              </a:rPr>
              <a:t> Al finalizar de organizar los GP, dichos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3200" dirty="0" smtClean="0">
                <a:solidFill>
                  <a:schemeClr val="tx1"/>
                </a:solidFill>
              </a:rPr>
              <a:t>     grupos deben ser presentados en su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3200" dirty="0" smtClean="0">
                <a:solidFill>
                  <a:schemeClr val="tx1"/>
                </a:solidFill>
              </a:rPr>
              <a:t>     iglesia, por el pastor o ancianos.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s-E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Después un desfile de GP a nivel del distrito misionero en un coliseo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endParaRPr kumimoji="0" lang="es-ES" sz="83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Imagen1.jpgv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9" name="8 Cilindro"/>
          <p:cNvSpPr/>
          <p:nvPr/>
        </p:nvSpPr>
        <p:spPr>
          <a:xfrm rot="5400000">
            <a:off x="4536281" y="2678901"/>
            <a:ext cx="714380" cy="3786214"/>
          </a:xfrm>
          <a:prstGeom prst="can">
            <a:avLst/>
          </a:prstGeom>
          <a:solidFill>
            <a:srgbClr val="00800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ORGANIZACIÓN DE G.P.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42910" y="5143512"/>
            <a:ext cx="792961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/>
              <a:t> GRUPO PEQUEÑO</a:t>
            </a:r>
            <a:endParaRPr lang="es-ES" sz="4000" b="1" dirty="0"/>
          </a:p>
        </p:txBody>
      </p:sp>
      <p:sp>
        <p:nvSpPr>
          <p:cNvPr id="5" name="4 Cilindro"/>
          <p:cNvSpPr/>
          <p:nvPr/>
        </p:nvSpPr>
        <p:spPr>
          <a:xfrm rot="5400000">
            <a:off x="4536281" y="1821645"/>
            <a:ext cx="714380" cy="3786214"/>
          </a:xfrm>
          <a:prstGeom prst="can">
            <a:avLst/>
          </a:prstGeom>
          <a:solidFill>
            <a:srgbClr val="00800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CONSOLIDACION DE G.P.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Cilindro"/>
          <p:cNvSpPr/>
          <p:nvPr/>
        </p:nvSpPr>
        <p:spPr>
          <a:xfrm rot="5400000">
            <a:off x="4536281" y="964389"/>
            <a:ext cx="714380" cy="3786214"/>
          </a:xfrm>
          <a:prstGeom prst="can">
            <a:avLst/>
          </a:prstGeom>
          <a:solidFill>
            <a:srgbClr val="00800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CAPTACION AMIGOS EN GP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Imagen1.jpgv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4" name="5 Subtítulo"/>
          <p:cNvSpPr>
            <a:spLocks noGrp="1"/>
          </p:cNvSpPr>
          <p:nvPr>
            <p:ph type="subTitle" idx="1"/>
          </p:nvPr>
        </p:nvSpPr>
        <p:spPr>
          <a:xfrm>
            <a:off x="571472" y="2214554"/>
            <a:ext cx="7924800" cy="2357454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s-ES" dirty="0" smtClean="0">
                <a:solidFill>
                  <a:schemeClr val="tx1"/>
                </a:solidFill>
              </a:rPr>
              <a:t> Una vez que el Grupo Pequeño este bien </a:t>
            </a:r>
            <a:r>
              <a:rPr lang="es-ES" u="sng" dirty="0" smtClean="0">
                <a:solidFill>
                  <a:schemeClr val="tx1"/>
                </a:solidFill>
              </a:rPr>
              <a:t>consolidado</a:t>
            </a:r>
            <a:r>
              <a:rPr lang="es-ES" dirty="0" smtClean="0">
                <a:solidFill>
                  <a:schemeClr val="tx1"/>
                </a:solidFill>
              </a:rPr>
              <a:t>, por un asunto casi natural necesitara compartir su experiencia con otras personas.</a:t>
            </a:r>
          </a:p>
          <a:p>
            <a:endParaRPr lang="es-ES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Imagen1.jpgv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4" name="5 Subtítulo"/>
          <p:cNvSpPr>
            <a:spLocks noGrp="1"/>
          </p:cNvSpPr>
          <p:nvPr>
            <p:ph type="subTitle" idx="1"/>
          </p:nvPr>
        </p:nvSpPr>
        <p:spPr>
          <a:xfrm>
            <a:off x="647728" y="1319234"/>
            <a:ext cx="7924800" cy="5181600"/>
          </a:xfrm>
        </p:spPr>
        <p:txBody>
          <a:bodyPr/>
          <a:lstStyle/>
          <a:p>
            <a:pPr algn="just"/>
            <a:endParaRPr lang="es-ES" sz="2800" dirty="0" smtClean="0">
              <a:solidFill>
                <a:schemeClr val="tx1"/>
              </a:solidFill>
            </a:endParaRPr>
          </a:p>
          <a:p>
            <a:pPr>
              <a:buBlip>
                <a:blip r:embed="rId3"/>
              </a:buBlip>
            </a:pPr>
            <a:r>
              <a:rPr lang="es-ES" sz="2800" dirty="0" smtClean="0">
                <a:solidFill>
                  <a:schemeClr val="tx1"/>
                </a:solidFill>
              </a:rPr>
              <a:t> </a:t>
            </a:r>
            <a:r>
              <a:rPr lang="es-ES" dirty="0" smtClean="0">
                <a:solidFill>
                  <a:schemeClr val="tx1"/>
                </a:solidFill>
              </a:rPr>
              <a:t>Este es el momento de hacer un programa especial de un sábado, llamado </a:t>
            </a:r>
            <a:r>
              <a:rPr lang="es-ES" u="sng" dirty="0" smtClean="0">
                <a:solidFill>
                  <a:schemeClr val="tx1"/>
                </a:solidFill>
              </a:rPr>
              <a:t>lluvia de interesados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</a:p>
          <a:p>
            <a:pPr>
              <a:buBlip>
                <a:blip r:embed="rId3"/>
              </a:buBlip>
            </a:pPr>
            <a:r>
              <a:rPr lang="es-ES" dirty="0" smtClean="0">
                <a:solidFill>
                  <a:schemeClr val="tx1"/>
                </a:solidFill>
              </a:rPr>
              <a:t> Cada miembro del GP hace una lista de 10  parientes, amigos, compañeros de trabajo o de estudios y los lleva a ponerlos en el </a:t>
            </a:r>
            <a:r>
              <a:rPr lang="es-ES" u="sng" dirty="0" smtClean="0">
                <a:solidFill>
                  <a:schemeClr val="tx1"/>
                </a:solidFill>
              </a:rPr>
              <a:t>altar</a:t>
            </a:r>
            <a:r>
              <a:rPr lang="es-ES" dirty="0" smtClean="0">
                <a:solidFill>
                  <a:schemeClr val="tx1"/>
                </a:solidFill>
              </a:rPr>
              <a:t> para orar por  ellos durante una semana de oración en GP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agen1.jpgv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500034" y="1638304"/>
            <a:ext cx="7924800" cy="42195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s-E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es-ES" sz="3200" dirty="0" smtClean="0">
                <a:solidFill>
                  <a:schemeClr val="tx1"/>
                </a:solidFill>
              </a:rPr>
              <a:t>Se realiza una semana especial de oración en GP y al terminar la misma, se selecciona 5 nombres, depositándolo en el altar.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Después de haberlos puesto en oración será necesario entrar en contacto con ellas, con la</a:t>
            </a:r>
            <a:r>
              <a:rPr kumimoji="0" lang="es-E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confianza de que el Espíritu Santo ya estuvo trabajando en sus corazones.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agen1.jpgv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500034" y="2000240"/>
            <a:ext cx="7924800" cy="307183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lang="es-ES" sz="2800" baseline="0" dirty="0" smtClean="0">
                <a:solidFill>
                  <a:schemeClr val="tx1"/>
                </a:solidFill>
              </a:rPr>
              <a:t> </a:t>
            </a:r>
            <a:r>
              <a:rPr lang="es-ES" sz="3200" baseline="0" dirty="0" smtClean="0">
                <a:solidFill>
                  <a:schemeClr val="tx1"/>
                </a:solidFill>
              </a:rPr>
              <a:t>La</a:t>
            </a:r>
            <a:r>
              <a:rPr lang="es-ES" sz="3200" dirty="0" smtClean="0">
                <a:solidFill>
                  <a:schemeClr val="tx1"/>
                </a:solidFill>
              </a:rPr>
              <a:t> iglesia podría hacer algunas actividades que permitan crear las condiciones y los hermanos tengan motivos para acercarse a sus amigos. Escuela para padres, Servicio Medico, Hogar y Familia. Etc.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 descr="Imagen1.jpgv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8" name="2 Título"/>
          <p:cNvSpPr txBox="1">
            <a:spLocks/>
          </p:cNvSpPr>
          <p:nvPr/>
        </p:nvSpPr>
        <p:spPr>
          <a:xfrm>
            <a:off x="609600" y="928678"/>
            <a:ext cx="8229600" cy="1143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PROCESOS</a:t>
            </a: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 EVANGELISMO </a:t>
            </a:r>
            <a:r>
              <a:rPr lang="es-ES" sz="4400" b="1" dirty="0" smtClean="0">
                <a:solidFill>
                  <a:schemeClr val="bg1"/>
                </a:solidFill>
              </a:rPr>
              <a:t>EN </a:t>
            </a:r>
            <a:r>
              <a:rPr lang="es-ES" sz="4400" b="1" dirty="0" err="1" smtClean="0">
                <a:solidFill>
                  <a:schemeClr val="bg1"/>
                </a:solidFill>
              </a:rPr>
              <a:t>GPs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Cilindro"/>
          <p:cNvSpPr/>
          <p:nvPr/>
        </p:nvSpPr>
        <p:spPr>
          <a:xfrm>
            <a:off x="1009624" y="2438392"/>
            <a:ext cx="714380" cy="3357586"/>
          </a:xfrm>
          <a:prstGeom prst="can">
            <a:avLst/>
          </a:prstGeom>
          <a:solidFill>
            <a:srgbClr val="00800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ORGANIZACIÓN DE G.P.</a:t>
            </a:r>
            <a:endParaRPr lang="es-E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9 Cilindro"/>
          <p:cNvSpPr/>
          <p:nvPr/>
        </p:nvSpPr>
        <p:spPr>
          <a:xfrm>
            <a:off x="2152632" y="2438392"/>
            <a:ext cx="714380" cy="3357586"/>
          </a:xfrm>
          <a:prstGeom prst="can">
            <a:avLst/>
          </a:prstGeom>
          <a:solidFill>
            <a:srgbClr val="008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CONSOLIDACIÓN DE G.P.</a:t>
            </a:r>
            <a:endParaRPr lang="es-E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Cilindro"/>
          <p:cNvSpPr/>
          <p:nvPr/>
        </p:nvSpPr>
        <p:spPr>
          <a:xfrm>
            <a:off x="3295640" y="2438392"/>
            <a:ext cx="714380" cy="3357586"/>
          </a:xfrm>
          <a:prstGeom prst="can">
            <a:avLst/>
          </a:prstGeom>
          <a:solidFill>
            <a:srgbClr val="008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CAPTACION  AGRESIVA DE INTERESADOS</a:t>
            </a:r>
            <a:endParaRPr lang="es-E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Cilindro"/>
          <p:cNvSpPr/>
          <p:nvPr/>
        </p:nvSpPr>
        <p:spPr>
          <a:xfrm>
            <a:off x="4438648" y="2438392"/>
            <a:ext cx="714380" cy="3357586"/>
          </a:xfrm>
          <a:prstGeom prst="can">
            <a:avLst/>
          </a:prstGeom>
          <a:solidFill>
            <a:srgbClr val="008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</a:t>
            </a:r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ESTUDIOS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BÍBLICOS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12 Cilindro"/>
          <p:cNvSpPr/>
          <p:nvPr/>
        </p:nvSpPr>
        <p:spPr>
          <a:xfrm>
            <a:off x="5581656" y="2438392"/>
            <a:ext cx="714380" cy="3357586"/>
          </a:xfrm>
          <a:prstGeom prst="can">
            <a:avLst/>
          </a:prstGeom>
          <a:solidFill>
            <a:srgbClr val="008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COSECHA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13 Cilindro"/>
          <p:cNvSpPr/>
          <p:nvPr/>
        </p:nvSpPr>
        <p:spPr>
          <a:xfrm>
            <a:off x="6724664" y="2438392"/>
            <a:ext cx="714380" cy="3357586"/>
          </a:xfrm>
          <a:prstGeom prst="can">
            <a:avLst/>
          </a:prstGeom>
          <a:solidFill>
            <a:srgbClr val="008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6. CONFIRMACION  DOCTRINAL</a:t>
            </a:r>
            <a:r>
              <a:rPr lang="es-ES" sz="2000" dirty="0" smtClean="0"/>
              <a:t>.</a:t>
            </a:r>
            <a:endParaRPr lang="es-ES" sz="2000" dirty="0"/>
          </a:p>
        </p:txBody>
      </p:sp>
      <p:sp>
        <p:nvSpPr>
          <p:cNvPr id="15" name="14 Cilindro"/>
          <p:cNvSpPr/>
          <p:nvPr/>
        </p:nvSpPr>
        <p:spPr>
          <a:xfrm>
            <a:off x="7796234" y="2438392"/>
            <a:ext cx="714380" cy="3582896"/>
          </a:xfrm>
          <a:prstGeom prst="can">
            <a:avLst/>
          </a:prstGeom>
          <a:solidFill>
            <a:srgbClr val="008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es-ES" sz="1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7. CAPACITACION MISIONERA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723872" y="5724540"/>
            <a:ext cx="792961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/>
              <a:t> GRUPO PEQUEÑO</a:t>
            </a:r>
            <a:endParaRPr lang="es-E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Imagen1.jpgv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9" name="8 Cilindro"/>
          <p:cNvSpPr/>
          <p:nvPr/>
        </p:nvSpPr>
        <p:spPr>
          <a:xfrm rot="5400000">
            <a:off x="4321967" y="2678901"/>
            <a:ext cx="714380" cy="3786214"/>
          </a:xfrm>
          <a:prstGeom prst="can">
            <a:avLst/>
          </a:prstGeom>
          <a:solidFill>
            <a:srgbClr val="00800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ORGANIZACIÓN DE G.P.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42910" y="5143512"/>
            <a:ext cx="792961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/>
              <a:t> GRUPO PEQUEÑO</a:t>
            </a:r>
            <a:endParaRPr lang="es-ES" sz="4000" b="1" dirty="0"/>
          </a:p>
        </p:txBody>
      </p:sp>
      <p:sp>
        <p:nvSpPr>
          <p:cNvPr id="5" name="4 Cilindro"/>
          <p:cNvSpPr/>
          <p:nvPr/>
        </p:nvSpPr>
        <p:spPr>
          <a:xfrm rot="5400000">
            <a:off x="4321967" y="1893083"/>
            <a:ext cx="714380" cy="3786214"/>
          </a:xfrm>
          <a:prstGeom prst="can">
            <a:avLst/>
          </a:prstGeom>
          <a:solidFill>
            <a:srgbClr val="00800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CONSOLIDACION DE G.P.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Cilindro"/>
          <p:cNvSpPr/>
          <p:nvPr/>
        </p:nvSpPr>
        <p:spPr>
          <a:xfrm rot="5400000">
            <a:off x="4321967" y="1107265"/>
            <a:ext cx="714380" cy="3786214"/>
          </a:xfrm>
          <a:prstGeom prst="can">
            <a:avLst/>
          </a:prstGeom>
          <a:solidFill>
            <a:srgbClr val="00800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CAPTACION EB EN GP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Cilindro"/>
          <p:cNvSpPr/>
          <p:nvPr/>
        </p:nvSpPr>
        <p:spPr>
          <a:xfrm rot="5400000">
            <a:off x="4321967" y="321447"/>
            <a:ext cx="714380" cy="3786214"/>
          </a:xfrm>
          <a:prstGeom prst="can">
            <a:avLst/>
          </a:prstGeom>
          <a:solidFill>
            <a:srgbClr val="00800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ESTUDIO BICLICO EN GP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agen1.jpgv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2 Subtítulo"/>
          <p:cNvSpPr txBox="1">
            <a:spLocks/>
          </p:cNvSpPr>
          <p:nvPr/>
        </p:nvSpPr>
        <p:spPr>
          <a:xfrm>
            <a:off x="357158" y="1704980"/>
            <a:ext cx="8077200" cy="42243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lang="es-ES" sz="2800" b="0" dirty="0" smtClean="0">
                <a:solidFill>
                  <a:schemeClr val="tx1"/>
                </a:solidFill>
              </a:rPr>
              <a:t> </a:t>
            </a:r>
            <a:r>
              <a:rPr lang="es-ES" sz="3200" b="0" dirty="0" smtClean="0">
                <a:solidFill>
                  <a:schemeClr val="tx1"/>
                </a:solidFill>
              </a:rPr>
              <a:t>Cada GP, pareja misionera, discípulo, en la hora día </a:t>
            </a:r>
            <a:r>
              <a:rPr lang="es-ES" sz="3200" dirty="0" smtClean="0">
                <a:solidFill>
                  <a:schemeClr val="tx1"/>
                </a:solidFill>
              </a:rPr>
              <a:t>y lugar convenido se reúnen juntamente con sus invitados para un estudio sistemático de las Sagradas Escrituras. Es decir, que siga un sistema de enseñanza que en una secuencia lógica y gradual vaya descubriendo las verdades mas profundas.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agen1.jpgv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2 Subtítulo"/>
          <p:cNvSpPr txBox="1">
            <a:spLocks/>
          </p:cNvSpPr>
          <p:nvPr/>
        </p:nvSpPr>
        <p:spPr>
          <a:xfrm>
            <a:off x="357158" y="1928802"/>
            <a:ext cx="8077200" cy="26432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 sabemos que no hay</a:t>
            </a:r>
            <a:r>
              <a:rPr kumimoji="0" lang="es-E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otro estudio tan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3200" dirty="0" smtClean="0">
                <a:solidFill>
                  <a:schemeClr val="tx1"/>
                </a:solidFill>
              </a:rPr>
              <a:t>     </a:t>
            </a:r>
            <a:r>
              <a:rPr kumimoji="0" lang="es-E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sistematizado como la lecciones de “La fe de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3200" dirty="0" smtClean="0">
                <a:solidFill>
                  <a:schemeClr val="tx1"/>
                </a:solidFill>
              </a:rPr>
              <a:t>     </a:t>
            </a:r>
            <a:r>
              <a:rPr kumimoji="0" lang="es-E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Jesús”. Estas lecciones están divididas en 3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3200" dirty="0" smtClean="0">
                <a:solidFill>
                  <a:schemeClr val="tx1"/>
                </a:solidFill>
              </a:rPr>
              <a:t>     </a:t>
            </a:r>
            <a:r>
              <a:rPr kumimoji="0" lang="es-E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grandes grupos.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Imagen1.jpgv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4" name="2 Subtítulo"/>
          <p:cNvSpPr txBox="1">
            <a:spLocks/>
          </p:cNvSpPr>
          <p:nvPr/>
        </p:nvSpPr>
        <p:spPr>
          <a:xfrm>
            <a:off x="719166" y="1000108"/>
            <a:ext cx="7924800" cy="5181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800" dirty="0" smtClean="0">
                <a:solidFill>
                  <a:schemeClr val="tx1"/>
                </a:solidFill>
                <a:latin typeface="Berlin Sans FB" pitchFamily="34" charset="0"/>
                <a:ea typeface="Arial Unicode MS" pitchFamily="34" charset="-128"/>
                <a:cs typeface="Arial Unicode MS" pitchFamily="34" charset="-128"/>
              </a:rPr>
              <a:t>1.   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Arial Unicode MS" pitchFamily="34" charset="-128"/>
                <a:cs typeface="Arial Unicode MS" pitchFamily="34" charset="-128"/>
              </a:rPr>
              <a:t>Lecciones con las creencias bíblicas básicas y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800" dirty="0" smtClean="0">
                <a:solidFill>
                  <a:schemeClr val="tx1"/>
                </a:solidFill>
                <a:latin typeface="Berlin Sans FB" pitchFamily="34" charset="0"/>
                <a:ea typeface="Arial Unicode MS" pitchFamily="34" charset="-128"/>
                <a:cs typeface="Arial Unicode MS" pitchFamily="34" charset="-128"/>
              </a:rPr>
              <a:t>     </a:t>
            </a:r>
            <a:r>
              <a:rPr kumimoji="0" lang="es-E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Arial Unicode MS" pitchFamily="34" charset="-128"/>
                <a:cs typeface="Arial Unicode MS" pitchFamily="34" charset="-128"/>
              </a:rPr>
              <a:t>generales.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800" baseline="0" dirty="0" smtClean="0">
                <a:solidFill>
                  <a:schemeClr val="tx1"/>
                </a:solidFill>
              </a:rPr>
              <a:t>     Estas son lecciones que la mayoría de cristianos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800" dirty="0" smtClean="0">
                <a:solidFill>
                  <a:schemeClr val="tx1"/>
                </a:solidFill>
              </a:rPr>
              <a:t>     </a:t>
            </a:r>
            <a:r>
              <a:rPr lang="es-ES" sz="2800" baseline="0" dirty="0" smtClean="0">
                <a:solidFill>
                  <a:schemeClr val="tx1"/>
                </a:solidFill>
              </a:rPr>
              <a:t>creen y las aceptan, no crean controversia, no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800" dirty="0" smtClean="0">
                <a:solidFill>
                  <a:schemeClr val="tx1"/>
                </a:solidFill>
              </a:rPr>
              <a:t>     </a:t>
            </a:r>
            <a:r>
              <a:rPr lang="es-ES" sz="2800" baseline="0" dirty="0" smtClean="0">
                <a:solidFill>
                  <a:schemeClr val="tx1"/>
                </a:solidFill>
              </a:rPr>
              <a:t>levantan</a:t>
            </a:r>
            <a:r>
              <a:rPr lang="es-ES" sz="2800" dirty="0" smtClean="0">
                <a:solidFill>
                  <a:schemeClr val="tx1"/>
                </a:solidFill>
              </a:rPr>
              <a:t> barreras.  Dios, la Biblia, la oración, la fe,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800" dirty="0" smtClean="0">
                <a:solidFill>
                  <a:schemeClr val="tx1"/>
                </a:solidFill>
              </a:rPr>
              <a:t>     la segunda venida de Cristo. El fin de ésta fase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800" dirty="0" smtClean="0">
                <a:solidFill>
                  <a:schemeClr val="tx1"/>
                </a:solidFill>
              </a:rPr>
              <a:t>     termina con una invitación especial a todos los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800" dirty="0" smtClean="0">
                <a:solidFill>
                  <a:schemeClr val="tx1"/>
                </a:solidFill>
              </a:rPr>
              <a:t>     estudiantes de la Biblia a asistir a un programa de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800" dirty="0" smtClean="0">
                <a:solidFill>
                  <a:schemeClr val="tx1"/>
                </a:solidFill>
              </a:rPr>
              <a:t>     la iglesia del todo especial que se llama “Noche de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800" dirty="0" smtClean="0">
                <a:solidFill>
                  <a:schemeClr val="tx1"/>
                </a:solidFill>
              </a:rPr>
              <a:t>     Poder”.</a:t>
            </a: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endParaRPr kumimoji="0" lang="es-E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Imagen1.jpgv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4" name="2 Subtítulo"/>
          <p:cNvSpPr txBox="1">
            <a:spLocks/>
          </p:cNvSpPr>
          <p:nvPr/>
        </p:nvSpPr>
        <p:spPr>
          <a:xfrm>
            <a:off x="357158" y="1000108"/>
            <a:ext cx="7924800" cy="5181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800" b="0" dirty="0" smtClean="0">
                <a:solidFill>
                  <a:schemeClr val="tx1"/>
                </a:solidFill>
                <a:latin typeface="Berlin Sans FB" pitchFamily="34" charset="0"/>
              </a:rPr>
              <a:t>2. Lecciones con las creencias identificadoras de la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800" dirty="0" smtClean="0">
                <a:solidFill>
                  <a:schemeClr val="tx1"/>
                </a:solidFill>
                <a:latin typeface="Berlin Sans FB" pitchFamily="34" charset="0"/>
              </a:rPr>
              <a:t>    </a:t>
            </a:r>
            <a:r>
              <a:rPr lang="es-ES" sz="2800" b="0" dirty="0" smtClean="0">
                <a:solidFill>
                  <a:schemeClr val="tx1"/>
                </a:solidFill>
                <a:latin typeface="Berlin Sans FB" pitchFamily="34" charset="0"/>
              </a:rPr>
              <a:t>Iglesia.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800" dirty="0" smtClean="0">
                <a:solidFill>
                  <a:schemeClr val="tx1"/>
                </a:solidFill>
              </a:rPr>
              <a:t>    Estas lecciones ponen de manifiesto nuestras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800" dirty="0" smtClean="0">
                <a:solidFill>
                  <a:schemeClr val="tx1"/>
                </a:solidFill>
              </a:rPr>
              <a:t>    diferencias con respecto a las otras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800" dirty="0" smtClean="0">
                <a:solidFill>
                  <a:schemeClr val="tx1"/>
                </a:solidFill>
              </a:rPr>
              <a:t>    denominaciones cristianas, la Ley, el sábado,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800" dirty="0" smtClean="0">
                <a:solidFill>
                  <a:schemeClr val="tx1"/>
                </a:solidFill>
              </a:rPr>
              <a:t>    estados de los muertos, el don profético, la iglesia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800" dirty="0" smtClean="0">
                <a:solidFill>
                  <a:schemeClr val="tx1"/>
                </a:solidFill>
              </a:rPr>
              <a:t>    verdadera, los diezmos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800" b="0" dirty="0" smtClean="0">
                <a:solidFill>
                  <a:schemeClr val="tx1"/>
                </a:solidFill>
                <a:latin typeface="Berlin Sans FB" pitchFamily="34" charset="0"/>
              </a:rPr>
              <a:t>3. Las lecciones decisivas</a:t>
            </a:r>
            <a:r>
              <a:rPr lang="es-ES" sz="2800" b="0" dirty="0" smtClean="0">
                <a:solidFill>
                  <a:schemeClr val="tx1"/>
                </a:solidFill>
              </a:rPr>
              <a:t>, normas cristianas, vida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2800" dirty="0" smtClean="0">
                <a:solidFill>
                  <a:schemeClr val="tx1"/>
                </a:solidFill>
              </a:rPr>
              <a:t>    </a:t>
            </a:r>
            <a:r>
              <a:rPr lang="es-ES" sz="2800" b="0" dirty="0" smtClean="0">
                <a:solidFill>
                  <a:schemeClr val="tx1"/>
                </a:solidFill>
              </a:rPr>
              <a:t>cristiana, bautismo, Dios nos llama.   </a:t>
            </a:r>
            <a:endParaRPr kumimoji="0" lang="es-E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Imagen1.jpgv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9" name="8 Cilindro"/>
          <p:cNvSpPr/>
          <p:nvPr/>
        </p:nvSpPr>
        <p:spPr>
          <a:xfrm rot="5400000">
            <a:off x="4357686" y="3357562"/>
            <a:ext cx="642942" cy="3786214"/>
          </a:xfrm>
          <a:prstGeom prst="can">
            <a:avLst/>
          </a:prstGeom>
          <a:solidFill>
            <a:srgbClr val="00800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ORGANIZACIÓN DE G.P.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42910" y="5643578"/>
            <a:ext cx="792961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/>
              <a:t> GRUPO PEQUEÑO</a:t>
            </a:r>
            <a:endParaRPr lang="es-ES" sz="4000" b="1" dirty="0"/>
          </a:p>
        </p:txBody>
      </p:sp>
      <p:sp>
        <p:nvSpPr>
          <p:cNvPr id="5" name="4 Cilindro"/>
          <p:cNvSpPr/>
          <p:nvPr/>
        </p:nvSpPr>
        <p:spPr>
          <a:xfrm rot="5400000">
            <a:off x="4357686" y="2643182"/>
            <a:ext cx="642942" cy="3786214"/>
          </a:xfrm>
          <a:prstGeom prst="can">
            <a:avLst/>
          </a:prstGeom>
          <a:solidFill>
            <a:srgbClr val="00800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CONSOLIDACION DE G.P.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Cilindro"/>
          <p:cNvSpPr/>
          <p:nvPr/>
        </p:nvSpPr>
        <p:spPr>
          <a:xfrm rot="5400000">
            <a:off x="4357686" y="1928802"/>
            <a:ext cx="642942" cy="3786214"/>
          </a:xfrm>
          <a:prstGeom prst="can">
            <a:avLst/>
          </a:prstGeom>
          <a:solidFill>
            <a:srgbClr val="00800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CAPTACION EB EN GP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Cilindro"/>
          <p:cNvSpPr/>
          <p:nvPr/>
        </p:nvSpPr>
        <p:spPr>
          <a:xfrm rot="5400000">
            <a:off x="4357686" y="1214422"/>
            <a:ext cx="642942" cy="3786214"/>
          </a:xfrm>
          <a:prstGeom prst="can">
            <a:avLst/>
          </a:prstGeom>
          <a:solidFill>
            <a:srgbClr val="00800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ESTUDIO BICLICO EN GP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9 Cilindro"/>
          <p:cNvSpPr/>
          <p:nvPr/>
        </p:nvSpPr>
        <p:spPr>
          <a:xfrm rot="5400000">
            <a:off x="4357686" y="500042"/>
            <a:ext cx="642942" cy="3786214"/>
          </a:xfrm>
          <a:prstGeom prst="can">
            <a:avLst/>
          </a:prstGeom>
          <a:solidFill>
            <a:srgbClr val="00800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COSECHA EN GP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Imagen1.jpgv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4" name="2 Subtítulo"/>
          <p:cNvSpPr txBox="1">
            <a:spLocks/>
          </p:cNvSpPr>
          <p:nvPr/>
        </p:nvSpPr>
        <p:spPr>
          <a:xfrm>
            <a:off x="428596" y="1714488"/>
            <a:ext cx="7924800" cy="44291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es-E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s-E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Esta</a:t>
            </a:r>
            <a:r>
              <a:rPr kumimoji="0" lang="es-ES" sz="3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 la etapa del proceso en la que se varan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3500" dirty="0" smtClean="0">
                <a:solidFill>
                  <a:schemeClr val="tx1"/>
                </a:solidFill>
              </a:rPr>
              <a:t>     </a:t>
            </a:r>
            <a:r>
              <a:rPr kumimoji="0" lang="es-ES" sz="3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 grandes resultados de nuestro trabajo.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3500" baseline="0" dirty="0" smtClean="0">
                <a:solidFill>
                  <a:schemeClr val="tx1"/>
                </a:solidFill>
              </a:rPr>
              <a:t>  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3500" dirty="0" smtClean="0">
                <a:solidFill>
                  <a:schemeClr val="tx1"/>
                </a:solidFill>
              </a:rPr>
              <a:t>     </a:t>
            </a:r>
            <a:r>
              <a:rPr lang="es-ES" sz="3500" baseline="0" dirty="0" smtClean="0">
                <a:solidFill>
                  <a:schemeClr val="tx1"/>
                </a:solidFill>
              </a:rPr>
              <a:t>1. </a:t>
            </a:r>
            <a:r>
              <a:rPr lang="es-ES" sz="3500" u="sng" baseline="0" dirty="0" smtClean="0">
                <a:solidFill>
                  <a:schemeClr val="tx1"/>
                </a:solidFill>
              </a:rPr>
              <a:t>Semana de Oración</a:t>
            </a:r>
            <a:r>
              <a:rPr lang="es-ES" sz="3500" baseline="0" dirty="0" smtClean="0">
                <a:solidFill>
                  <a:schemeClr val="tx1"/>
                </a:solidFill>
              </a:rPr>
              <a:t>. Selección de Candidatos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3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Lista A. Todos aquellos que ya tomaron su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3500" dirty="0" smtClean="0">
                <a:solidFill>
                  <a:schemeClr val="tx1"/>
                </a:solidFill>
              </a:rPr>
              <a:t>                         </a:t>
            </a:r>
            <a:r>
              <a:rPr kumimoji="0" lang="es-ES" sz="3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decisión del bautismo.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3500" dirty="0" smtClean="0">
                <a:solidFill>
                  <a:schemeClr val="tx1"/>
                </a:solidFill>
              </a:rPr>
              <a:t>           Lista B. Son aquellos que llevaron el curso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3500" dirty="0" smtClean="0">
                <a:solidFill>
                  <a:schemeClr val="tx1"/>
                </a:solidFill>
              </a:rPr>
              <a:t>                         pero tienen alguna duda.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endParaRPr kumimoji="0" lang="es-ES" sz="35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Imagen1.jpgv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4" name="2 Subtítulo"/>
          <p:cNvSpPr txBox="1">
            <a:spLocks/>
          </p:cNvSpPr>
          <p:nvPr/>
        </p:nvSpPr>
        <p:spPr>
          <a:xfrm>
            <a:off x="285720" y="1000108"/>
            <a:ext cx="8429684" cy="5181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3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Lista C. Son</a:t>
            </a:r>
            <a:r>
              <a:rPr kumimoji="0" lang="es-E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aquellos que llevaron los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3000" dirty="0" smtClean="0">
                <a:solidFill>
                  <a:schemeClr val="tx1"/>
                </a:solidFill>
              </a:rPr>
              <a:t>                         </a:t>
            </a:r>
            <a:r>
              <a:rPr kumimoji="0" lang="es-E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estudios pero que no fueron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3000" dirty="0" smtClean="0">
                <a:solidFill>
                  <a:schemeClr val="tx1"/>
                </a:solidFill>
              </a:rPr>
              <a:t>                         </a:t>
            </a:r>
            <a:r>
              <a:rPr kumimoji="0" lang="es-E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tomando la decisión progresivamente,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3000" dirty="0" smtClean="0">
                <a:solidFill>
                  <a:schemeClr val="tx1"/>
                </a:solidFill>
              </a:rPr>
              <a:t>                         </a:t>
            </a:r>
            <a:r>
              <a:rPr kumimoji="0" lang="es-E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 asistieron a la iglesia.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3000" baseline="0" dirty="0" smtClean="0">
                <a:solidFill>
                  <a:schemeClr val="tx1"/>
                </a:solidFill>
              </a:rPr>
              <a:t>           Lista D. Son las personas que necesitan casarse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matrimonio masivo.</a:t>
            </a:r>
            <a:endParaRPr kumimoji="0" lang="es-E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endParaRPr kumimoji="0" lang="es-ES" sz="83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Imagen1.jpgv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4" name="2 Subtítulo"/>
          <p:cNvSpPr txBox="1">
            <a:spLocks/>
          </p:cNvSpPr>
          <p:nvPr/>
        </p:nvSpPr>
        <p:spPr>
          <a:xfrm>
            <a:off x="642910" y="785794"/>
            <a:ext cx="7924800" cy="5181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3000" dirty="0" smtClean="0">
                <a:solidFill>
                  <a:schemeClr val="tx1"/>
                </a:solidFill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3000" dirty="0" smtClean="0">
                <a:solidFill>
                  <a:schemeClr val="tx1"/>
                </a:solidFill>
              </a:rPr>
              <a:t>   2. </a:t>
            </a:r>
            <a:r>
              <a:rPr lang="es-ES" sz="3000" u="sng" dirty="0" smtClean="0">
                <a:solidFill>
                  <a:schemeClr val="tx1"/>
                </a:solidFill>
              </a:rPr>
              <a:t>Clamor de media noche</a:t>
            </a:r>
            <a:r>
              <a:rPr lang="es-ES" sz="3000" dirty="0" smtClean="0">
                <a:solidFill>
                  <a:schemeClr val="tx1"/>
                </a:solidFill>
              </a:rPr>
              <a:t>. Vigilia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3000" dirty="0" smtClean="0">
                <a:solidFill>
                  <a:schemeClr val="tx1"/>
                </a:solidFill>
              </a:rPr>
              <a:t>        Solo es para lideres de GP distrital.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3. </a:t>
            </a:r>
            <a:r>
              <a:rPr kumimoji="0" lang="es-ES" sz="30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Cosecha de GP</a:t>
            </a:r>
            <a:r>
              <a:rPr kumimoji="0" lang="es-E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Sacando decisión.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3000" dirty="0" smtClean="0">
                <a:solidFill>
                  <a:schemeClr val="tx1"/>
                </a:solidFill>
              </a:rPr>
              <a:t>       Cada líder de GP sale con sus integrantes a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3000" dirty="0" smtClean="0">
                <a:solidFill>
                  <a:schemeClr val="tx1"/>
                </a:solidFill>
              </a:rPr>
              <a:t>       sacar decisión. Toda la semana</a:t>
            </a:r>
            <a:endParaRPr kumimoji="0" lang="es-ES" sz="3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3000" baseline="0" dirty="0" smtClean="0">
                <a:solidFill>
                  <a:schemeClr val="tx1"/>
                </a:solidFill>
              </a:rPr>
              <a:t>   4. </a:t>
            </a:r>
            <a:r>
              <a:rPr lang="es-ES" sz="3000" u="sng" baseline="0" dirty="0" smtClean="0">
                <a:solidFill>
                  <a:schemeClr val="tx1"/>
                </a:solidFill>
              </a:rPr>
              <a:t>Cosecha en las iglesias de GP</a:t>
            </a:r>
            <a:r>
              <a:rPr lang="es-ES" sz="3000" baseline="0" dirty="0" smtClean="0">
                <a:solidFill>
                  <a:schemeClr val="tx1"/>
                </a:solidFill>
              </a:rPr>
              <a:t>. Cada iglesia se 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3000" dirty="0" smtClean="0">
                <a:solidFill>
                  <a:schemeClr val="tx1"/>
                </a:solidFill>
              </a:rPr>
              <a:t>       </a:t>
            </a:r>
            <a:r>
              <a:rPr lang="es-ES" sz="3000" baseline="0" dirty="0" smtClean="0">
                <a:solidFill>
                  <a:schemeClr val="tx1"/>
                </a:solidFill>
              </a:rPr>
              <a:t>prepara para recibir a los estudiante de la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3000" dirty="0" smtClean="0">
                <a:solidFill>
                  <a:schemeClr val="tx1"/>
                </a:solidFill>
              </a:rPr>
              <a:t>       </a:t>
            </a:r>
            <a:r>
              <a:rPr lang="es-ES" sz="3000" baseline="0" dirty="0" smtClean="0">
                <a:solidFill>
                  <a:schemeClr val="tx1"/>
                </a:solidFill>
              </a:rPr>
              <a:t>biblia y terminar con un bautismo.</a:t>
            </a:r>
            <a:endParaRPr kumimoji="0" lang="es-E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endParaRPr kumimoji="0" lang="es-ES" sz="83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Imagen1.jpgv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9" name="8 Cilindro"/>
          <p:cNvSpPr/>
          <p:nvPr/>
        </p:nvSpPr>
        <p:spPr>
          <a:xfrm rot="5400000">
            <a:off x="4357686" y="3571876"/>
            <a:ext cx="642942" cy="3786214"/>
          </a:xfrm>
          <a:prstGeom prst="can">
            <a:avLst/>
          </a:prstGeom>
          <a:solidFill>
            <a:srgbClr val="00800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ORGANIZACIÓN DE G.P.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42910" y="5857892"/>
            <a:ext cx="792961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/>
              <a:t> GRUPO PEQUEÑO</a:t>
            </a:r>
            <a:endParaRPr lang="es-ES" sz="4000" b="1" dirty="0"/>
          </a:p>
        </p:txBody>
      </p:sp>
      <p:sp>
        <p:nvSpPr>
          <p:cNvPr id="5" name="4 Cilindro"/>
          <p:cNvSpPr/>
          <p:nvPr/>
        </p:nvSpPr>
        <p:spPr>
          <a:xfrm rot="5400000">
            <a:off x="4357686" y="2857496"/>
            <a:ext cx="642942" cy="3786214"/>
          </a:xfrm>
          <a:prstGeom prst="can">
            <a:avLst/>
          </a:prstGeom>
          <a:solidFill>
            <a:srgbClr val="00800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CONSOLIDACION DE G.P.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Cilindro"/>
          <p:cNvSpPr/>
          <p:nvPr/>
        </p:nvSpPr>
        <p:spPr>
          <a:xfrm rot="5400000">
            <a:off x="4357686" y="2143116"/>
            <a:ext cx="642942" cy="3786214"/>
          </a:xfrm>
          <a:prstGeom prst="can">
            <a:avLst/>
          </a:prstGeom>
          <a:solidFill>
            <a:srgbClr val="00800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CAPTACION EB EN GP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Cilindro"/>
          <p:cNvSpPr/>
          <p:nvPr/>
        </p:nvSpPr>
        <p:spPr>
          <a:xfrm rot="5400000">
            <a:off x="4357686" y="1428736"/>
            <a:ext cx="642942" cy="3786214"/>
          </a:xfrm>
          <a:prstGeom prst="can">
            <a:avLst/>
          </a:prstGeom>
          <a:solidFill>
            <a:srgbClr val="00800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ESTUDIO BICLICO EN GP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9 Cilindro"/>
          <p:cNvSpPr/>
          <p:nvPr/>
        </p:nvSpPr>
        <p:spPr>
          <a:xfrm rot="5400000">
            <a:off x="4357686" y="714356"/>
            <a:ext cx="642942" cy="3786214"/>
          </a:xfrm>
          <a:prstGeom prst="can">
            <a:avLst/>
          </a:prstGeom>
          <a:solidFill>
            <a:srgbClr val="00800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COSECHA EN GP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Cilindro"/>
          <p:cNvSpPr/>
          <p:nvPr/>
        </p:nvSpPr>
        <p:spPr>
          <a:xfrm rot="5400000">
            <a:off x="4357686" y="-24"/>
            <a:ext cx="642942" cy="3786214"/>
          </a:xfrm>
          <a:prstGeom prst="can">
            <a:avLst/>
          </a:prstGeom>
          <a:solidFill>
            <a:srgbClr val="00800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6. CONFIRMACION DOCTRINAL</a:t>
            </a:r>
            <a:endParaRPr lang="es-ES" sz="2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Imagen1.jpgv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9" name="8 Cilindro"/>
          <p:cNvSpPr/>
          <p:nvPr/>
        </p:nvSpPr>
        <p:spPr>
          <a:xfrm rot="5400000">
            <a:off x="4536281" y="2464587"/>
            <a:ext cx="714380" cy="3786214"/>
          </a:xfrm>
          <a:prstGeom prst="can">
            <a:avLst/>
          </a:prstGeom>
          <a:solidFill>
            <a:srgbClr val="00800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ORGANIZACIÓN DE G.P.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42910" y="5143512"/>
            <a:ext cx="792961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/>
              <a:t> GRUPO PEQUEÑO</a:t>
            </a:r>
            <a:endParaRPr lang="es-E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Imagen1.jpgv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4" name="2 Subtítulo"/>
          <p:cNvSpPr txBox="1">
            <a:spLocks/>
          </p:cNvSpPr>
          <p:nvPr/>
        </p:nvSpPr>
        <p:spPr>
          <a:xfrm>
            <a:off x="323528" y="928670"/>
            <a:ext cx="8424936" cy="5181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lang="es-ES" sz="3000" dirty="0" smtClean="0">
                <a:solidFill>
                  <a:schemeClr val="tx1"/>
                </a:solidFill>
              </a:rPr>
              <a:t> Este es una fase poco o nada practicado en nuestras metodologías de enseñanzas a los recién llegados a la iglesia, sin embargo, todos sabemos que aquellas personas que escucharon la verdad con mucha atención y cariño, han ido paso a paso sorprendiéndose de las verdades contenidas  en la Biblia y lo aceptaron con mucha honestidad, sin embargo, no han podido guardarlos en sus mentes ni han tenido el suficiente tiempo como para asimilarlos y ponerlos en practica en sus vidas, este es el momento para producir una confirmación.</a:t>
            </a:r>
            <a:endParaRPr kumimoji="0" lang="es-E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endParaRPr kumimoji="0" lang="es-ES" sz="83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Imagen1.jpgv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4" name="2 Subtítulo"/>
          <p:cNvSpPr txBox="1">
            <a:spLocks/>
          </p:cNvSpPr>
          <p:nvPr/>
        </p:nvSpPr>
        <p:spPr>
          <a:xfrm>
            <a:off x="323528" y="1333670"/>
            <a:ext cx="8496944" cy="47596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Consolidar la decisión de los recién bautizados.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3000" dirty="0" smtClean="0">
                <a:solidFill>
                  <a:schemeClr val="tx1"/>
                </a:solidFill>
              </a:rPr>
              <a:t>Estrategias: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es-E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Curso de Estudios </a:t>
            </a:r>
            <a:r>
              <a:rPr lang="es-ES" sz="3000" dirty="0" smtClean="0">
                <a:solidFill>
                  <a:schemeClr val="tx1"/>
                </a:solidFill>
              </a:rPr>
              <a:t>B</a:t>
            </a:r>
            <a:r>
              <a:rPr kumimoji="0" lang="es-E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iblicos</a:t>
            </a:r>
            <a:r>
              <a:rPr kumimoji="0" lang="es-E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Avanzados. Cada miembro recibe en el momento del bautismo un curso de estudios avanzados,</a:t>
            </a:r>
            <a:r>
              <a:rPr kumimoji="0" lang="es-E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para se estudiados juntamente con su instructor bíblico.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es-ES" sz="3000" baseline="0" dirty="0" smtClean="0">
                <a:solidFill>
                  <a:schemeClr val="tx1"/>
                </a:solidFill>
              </a:rPr>
              <a:t>Pasaporte con el certificado del bautismo del Discípulo. Las etapas serán asesoradas por el instructor y firmadas por el pastor: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Completar los estudios avanzados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3000" baseline="0" dirty="0" smtClean="0">
                <a:solidFill>
                  <a:schemeClr val="tx1"/>
                </a:solidFill>
              </a:rPr>
              <a:t> </a:t>
            </a:r>
            <a:r>
              <a:rPr lang="es-ES" sz="3000" dirty="0" smtClean="0">
                <a:solidFill>
                  <a:schemeClr val="tx1"/>
                </a:solidFill>
              </a:rPr>
              <a:t>      </a:t>
            </a:r>
            <a:r>
              <a:rPr lang="es-ES" sz="3000" baseline="0" dirty="0" smtClean="0">
                <a:solidFill>
                  <a:schemeClr val="tx1"/>
                </a:solidFill>
              </a:rPr>
              <a:t>Tener la Guía</a:t>
            </a:r>
            <a:r>
              <a:rPr lang="es-ES" sz="3000" dirty="0" smtClean="0">
                <a:solidFill>
                  <a:schemeClr val="tx1"/>
                </a:solidFill>
              </a:rPr>
              <a:t> de Estudio ES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s-E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s-E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Pertenecer a un GP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Blip>
                <a:blip r:embed="rId3"/>
              </a:buBlip>
              <a:tabLst/>
              <a:defRPr/>
            </a:pPr>
            <a:endParaRPr kumimoji="0" lang="es-E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4680520" cy="461913"/>
          </a:xfrm>
        </p:spPr>
        <p:txBody>
          <a:bodyPr/>
          <a:lstStyle/>
          <a:p>
            <a:r>
              <a:rPr lang="es-PE" sz="2800" b="1" dirty="0" smtClean="0"/>
              <a:t>Objetivo de la Confirmación</a:t>
            </a:r>
            <a:endParaRPr lang="es-PE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 descr="Imagen1.jpgv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9" name="8 Cilindro"/>
          <p:cNvSpPr/>
          <p:nvPr/>
        </p:nvSpPr>
        <p:spPr>
          <a:xfrm rot="5400000">
            <a:off x="4357686" y="3571876"/>
            <a:ext cx="642942" cy="3786214"/>
          </a:xfrm>
          <a:prstGeom prst="can">
            <a:avLst/>
          </a:prstGeom>
          <a:solidFill>
            <a:srgbClr val="00800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ORGANIZACIÓN DE G.P.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42910" y="5857892"/>
            <a:ext cx="792961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/>
              <a:t> GRUPO PEQUEÑO</a:t>
            </a:r>
            <a:endParaRPr lang="es-ES" sz="4000" b="1" dirty="0"/>
          </a:p>
        </p:txBody>
      </p:sp>
      <p:sp>
        <p:nvSpPr>
          <p:cNvPr id="5" name="4 Cilindro"/>
          <p:cNvSpPr/>
          <p:nvPr/>
        </p:nvSpPr>
        <p:spPr>
          <a:xfrm rot="5400000">
            <a:off x="4357686" y="2857496"/>
            <a:ext cx="642942" cy="3786214"/>
          </a:xfrm>
          <a:prstGeom prst="can">
            <a:avLst/>
          </a:prstGeom>
          <a:solidFill>
            <a:srgbClr val="00800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CONSOLIDACION DE G.P.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Cilindro"/>
          <p:cNvSpPr/>
          <p:nvPr/>
        </p:nvSpPr>
        <p:spPr>
          <a:xfrm rot="5400000">
            <a:off x="4357686" y="2143116"/>
            <a:ext cx="642942" cy="3786214"/>
          </a:xfrm>
          <a:prstGeom prst="can">
            <a:avLst/>
          </a:prstGeom>
          <a:solidFill>
            <a:srgbClr val="00800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CAPTACION EB EN GP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Cilindro"/>
          <p:cNvSpPr/>
          <p:nvPr/>
        </p:nvSpPr>
        <p:spPr>
          <a:xfrm rot="5400000">
            <a:off x="4357686" y="1428736"/>
            <a:ext cx="642942" cy="3786214"/>
          </a:xfrm>
          <a:prstGeom prst="can">
            <a:avLst/>
          </a:prstGeom>
          <a:solidFill>
            <a:srgbClr val="00800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ESTUDIO BICLICO EN GP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9 Cilindro"/>
          <p:cNvSpPr/>
          <p:nvPr/>
        </p:nvSpPr>
        <p:spPr>
          <a:xfrm rot="5400000">
            <a:off x="4357686" y="714356"/>
            <a:ext cx="642942" cy="3786214"/>
          </a:xfrm>
          <a:prstGeom prst="can">
            <a:avLst/>
          </a:prstGeom>
          <a:solidFill>
            <a:srgbClr val="00800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COSECHA EN GP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Cilindro"/>
          <p:cNvSpPr/>
          <p:nvPr/>
        </p:nvSpPr>
        <p:spPr>
          <a:xfrm rot="5400000">
            <a:off x="4357686" y="-24"/>
            <a:ext cx="642942" cy="3786214"/>
          </a:xfrm>
          <a:prstGeom prst="can">
            <a:avLst/>
          </a:prstGeom>
          <a:solidFill>
            <a:srgbClr val="00800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6. CONFIRMACION EN GP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Cilindro"/>
          <p:cNvSpPr/>
          <p:nvPr/>
        </p:nvSpPr>
        <p:spPr>
          <a:xfrm rot="5400000">
            <a:off x="4357686" y="-714404"/>
            <a:ext cx="642942" cy="3786214"/>
          </a:xfrm>
          <a:prstGeom prst="can">
            <a:avLst/>
          </a:prstGeom>
          <a:solidFill>
            <a:srgbClr val="00800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7. CAPACITACION  MISIONERA </a:t>
            </a:r>
            <a:endParaRPr lang="es-E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Imagen1.jpgv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5544616" cy="461913"/>
          </a:xfrm>
        </p:spPr>
        <p:txBody>
          <a:bodyPr/>
          <a:lstStyle/>
          <a:p>
            <a:pPr algn="l"/>
            <a:r>
              <a:rPr lang="es-PE" sz="2600" b="1" dirty="0" smtClean="0"/>
              <a:t>Objetivo de la Capacitación Misionera</a:t>
            </a:r>
            <a:endParaRPr lang="es-PE" sz="2600" b="1" dirty="0"/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67544" y="1772816"/>
            <a:ext cx="8208912" cy="40395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3000" dirty="0" smtClean="0">
                <a:solidFill>
                  <a:schemeClr val="tx1"/>
                </a:solidFill>
              </a:rPr>
              <a:t>Entrenar y equipar al recién bautizado para comprometerlo en la misión.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3000" dirty="0" smtClean="0">
                <a:solidFill>
                  <a:schemeClr val="tx1"/>
                </a:solidFill>
              </a:rPr>
              <a:t>Estrategias: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es-ES" sz="3000" dirty="0" smtClean="0">
                <a:solidFill>
                  <a:schemeClr val="tx1"/>
                </a:solidFill>
              </a:rPr>
              <a:t>Escuela misionera (Modulo I): Una escuela de capacitación del recién bautizado, con la visión de envolverlo en la obra misionera de acuerdo a sus dones</a:t>
            </a:r>
            <a:endParaRPr kumimoji="0" lang="es-E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Imagen1.jpgv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9" name="8 Cilindro"/>
          <p:cNvSpPr/>
          <p:nvPr/>
        </p:nvSpPr>
        <p:spPr>
          <a:xfrm rot="5400000">
            <a:off x="6101838" y="3571876"/>
            <a:ext cx="642942" cy="3786214"/>
          </a:xfrm>
          <a:prstGeom prst="can">
            <a:avLst/>
          </a:prstGeom>
          <a:solidFill>
            <a:srgbClr val="00800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ORGANIZACIÓN DE G.P.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42910" y="5857892"/>
            <a:ext cx="792961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/>
              <a:t> GRUPO PEQUEÑO</a:t>
            </a:r>
            <a:endParaRPr lang="es-ES" sz="4000" b="1" dirty="0"/>
          </a:p>
        </p:txBody>
      </p:sp>
      <p:sp>
        <p:nvSpPr>
          <p:cNvPr id="5" name="4 Cilindro"/>
          <p:cNvSpPr/>
          <p:nvPr/>
        </p:nvSpPr>
        <p:spPr>
          <a:xfrm rot="5400000">
            <a:off x="6101838" y="2857496"/>
            <a:ext cx="642942" cy="3786214"/>
          </a:xfrm>
          <a:prstGeom prst="can">
            <a:avLst/>
          </a:prstGeom>
          <a:solidFill>
            <a:srgbClr val="00800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CONSOLIDACION DE G.P.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Cilindro"/>
          <p:cNvSpPr/>
          <p:nvPr/>
        </p:nvSpPr>
        <p:spPr>
          <a:xfrm rot="5400000">
            <a:off x="6101838" y="2143116"/>
            <a:ext cx="642942" cy="3786214"/>
          </a:xfrm>
          <a:prstGeom prst="can">
            <a:avLst/>
          </a:prstGeom>
          <a:solidFill>
            <a:srgbClr val="00800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CAPTACION EB EN GP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Cilindro"/>
          <p:cNvSpPr/>
          <p:nvPr/>
        </p:nvSpPr>
        <p:spPr>
          <a:xfrm rot="5400000">
            <a:off x="6101838" y="1428736"/>
            <a:ext cx="642942" cy="3786214"/>
          </a:xfrm>
          <a:prstGeom prst="can">
            <a:avLst/>
          </a:prstGeom>
          <a:solidFill>
            <a:srgbClr val="00800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ESTUDIO BICLICO EN GP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9 Cilindro"/>
          <p:cNvSpPr/>
          <p:nvPr/>
        </p:nvSpPr>
        <p:spPr>
          <a:xfrm rot="5400000">
            <a:off x="6101838" y="714356"/>
            <a:ext cx="642942" cy="3786214"/>
          </a:xfrm>
          <a:prstGeom prst="can">
            <a:avLst/>
          </a:prstGeom>
          <a:solidFill>
            <a:srgbClr val="00800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COSECHA EN GP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12 Cilindro"/>
          <p:cNvSpPr/>
          <p:nvPr/>
        </p:nvSpPr>
        <p:spPr>
          <a:xfrm rot="5400000">
            <a:off x="1787152" y="2474562"/>
            <a:ext cx="642942" cy="3282158"/>
          </a:xfrm>
          <a:prstGeom prst="can">
            <a:avLst/>
          </a:prstGeom>
          <a:solidFill>
            <a:srgbClr val="00800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FASE 1: CONVERSION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13 Cilindro"/>
          <p:cNvSpPr/>
          <p:nvPr/>
        </p:nvSpPr>
        <p:spPr>
          <a:xfrm rot="5400000">
            <a:off x="4157622" y="-590908"/>
            <a:ext cx="642942" cy="3786214"/>
          </a:xfrm>
          <a:prstGeom prst="can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CICLO DE DISCIPULADO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 animBg="1"/>
      <p:bldP spid="7" grpId="0" animBg="1"/>
      <p:bldP spid="10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Imagen1.jpgv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6" name="15 Rectángulo"/>
          <p:cNvSpPr/>
          <p:nvPr/>
        </p:nvSpPr>
        <p:spPr>
          <a:xfrm>
            <a:off x="642910" y="5857892"/>
            <a:ext cx="792961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/>
              <a:t> GRUPO PEQUEÑO</a:t>
            </a:r>
            <a:endParaRPr lang="es-ES" sz="4000" b="1" dirty="0"/>
          </a:p>
        </p:txBody>
      </p:sp>
      <p:sp>
        <p:nvSpPr>
          <p:cNvPr id="6" name="5 Cilindro"/>
          <p:cNvSpPr/>
          <p:nvPr/>
        </p:nvSpPr>
        <p:spPr>
          <a:xfrm rot="5400000">
            <a:off x="6101838" y="1281300"/>
            <a:ext cx="642942" cy="3786214"/>
          </a:xfrm>
          <a:prstGeom prst="can">
            <a:avLst/>
          </a:prstGeom>
          <a:solidFill>
            <a:srgbClr val="00800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6. CONFIRMACION EN GPS 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12 Cilindro"/>
          <p:cNvSpPr/>
          <p:nvPr/>
        </p:nvSpPr>
        <p:spPr>
          <a:xfrm rot="5400000">
            <a:off x="1751148" y="1497324"/>
            <a:ext cx="642942" cy="3354166"/>
          </a:xfrm>
          <a:prstGeom prst="can">
            <a:avLst/>
          </a:prstGeom>
          <a:solidFill>
            <a:srgbClr val="00800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FASE 2: CONFIRMACION 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13 Cilindro"/>
          <p:cNvSpPr/>
          <p:nvPr/>
        </p:nvSpPr>
        <p:spPr>
          <a:xfrm rot="5400000">
            <a:off x="4157622" y="-590908"/>
            <a:ext cx="642942" cy="3786214"/>
          </a:xfrm>
          <a:prstGeom prst="can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CICLO DE DISCIPULADO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499992" y="3645024"/>
            <a:ext cx="4752528" cy="1993776"/>
          </a:xfrm>
        </p:spPr>
        <p:txBody>
          <a:bodyPr/>
          <a:lstStyle/>
          <a:p>
            <a:pPr algn="l"/>
            <a:r>
              <a:rPr lang="es-PE" sz="2000" b="1" dirty="0" smtClean="0">
                <a:solidFill>
                  <a:schemeClr val="tx1"/>
                </a:solidFill>
              </a:rPr>
              <a:t>El discípulo y su comunión con Dios</a:t>
            </a:r>
          </a:p>
          <a:p>
            <a:pPr algn="l"/>
            <a:r>
              <a:rPr lang="es-PE" sz="2000" b="1" dirty="0" smtClean="0">
                <a:solidFill>
                  <a:schemeClr val="tx1"/>
                </a:solidFill>
              </a:rPr>
              <a:t>El discípulo y la comunión con sus semejantes</a:t>
            </a:r>
          </a:p>
          <a:p>
            <a:pPr algn="l"/>
            <a:r>
              <a:rPr lang="es-PE" sz="2000" b="1" dirty="0" smtClean="0">
                <a:solidFill>
                  <a:schemeClr val="tx1"/>
                </a:solidFill>
              </a:rPr>
              <a:t>El discípulo y el retorno de Jesús</a:t>
            </a:r>
          </a:p>
          <a:p>
            <a:pPr algn="l"/>
            <a:r>
              <a:rPr lang="es-PE" sz="2000" b="1" dirty="0" smtClean="0">
                <a:solidFill>
                  <a:schemeClr val="tx1"/>
                </a:solidFill>
              </a:rPr>
              <a:t>El discípulo y la observancia sábado</a:t>
            </a:r>
          </a:p>
          <a:p>
            <a:pPr algn="l"/>
            <a:r>
              <a:rPr lang="es-PE" sz="2000" b="1" dirty="0" smtClean="0">
                <a:solidFill>
                  <a:schemeClr val="tx1"/>
                </a:solidFill>
              </a:rPr>
              <a:t>El discípulo mayordomo fiel</a:t>
            </a:r>
            <a:endParaRPr lang="es-PE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Imagen1.jpgv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6" name="15 Rectángulo"/>
          <p:cNvSpPr/>
          <p:nvPr/>
        </p:nvSpPr>
        <p:spPr>
          <a:xfrm>
            <a:off x="642910" y="5857892"/>
            <a:ext cx="792961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/>
              <a:t> GRUPO PEQUEÑO</a:t>
            </a:r>
            <a:endParaRPr lang="es-ES" sz="4000" b="1" dirty="0"/>
          </a:p>
        </p:txBody>
      </p:sp>
      <p:sp>
        <p:nvSpPr>
          <p:cNvPr id="6" name="5 Cilindro"/>
          <p:cNvSpPr/>
          <p:nvPr/>
        </p:nvSpPr>
        <p:spPr>
          <a:xfrm rot="5400000">
            <a:off x="5904148" y="1304764"/>
            <a:ext cx="792088" cy="4032448"/>
          </a:xfrm>
          <a:prstGeom prst="can">
            <a:avLst/>
          </a:prstGeom>
          <a:solidFill>
            <a:srgbClr val="00800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6. CAPACITACION   </a:t>
            </a:r>
          </a:p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MISIONERA  IGLESIA 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12 Cilindro"/>
          <p:cNvSpPr/>
          <p:nvPr/>
        </p:nvSpPr>
        <p:spPr>
          <a:xfrm rot="5400000">
            <a:off x="1715144" y="1605336"/>
            <a:ext cx="714950" cy="3354166"/>
          </a:xfrm>
          <a:prstGeom prst="can">
            <a:avLst/>
          </a:prstGeom>
          <a:solidFill>
            <a:srgbClr val="00800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FASE 3: CAPACITACION  </a:t>
            </a:r>
          </a:p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MISIONERA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13 Cilindro"/>
          <p:cNvSpPr/>
          <p:nvPr/>
        </p:nvSpPr>
        <p:spPr>
          <a:xfrm rot="5400000">
            <a:off x="4157622" y="-590908"/>
            <a:ext cx="642942" cy="3786214"/>
          </a:xfrm>
          <a:prstGeom prst="can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CICLO DE DISCIPULADO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427984" y="3886200"/>
            <a:ext cx="4104456" cy="1752600"/>
          </a:xfrm>
        </p:spPr>
        <p:txBody>
          <a:bodyPr/>
          <a:lstStyle/>
          <a:p>
            <a:pPr algn="l"/>
            <a:r>
              <a:rPr lang="es-PE" sz="2000" b="1" dirty="0" smtClean="0">
                <a:solidFill>
                  <a:schemeClr val="tx1"/>
                </a:solidFill>
              </a:rPr>
              <a:t>El ministerio de los creyentes</a:t>
            </a:r>
          </a:p>
          <a:p>
            <a:pPr algn="l"/>
            <a:r>
              <a:rPr lang="es-PE" sz="2000" b="1" dirty="0" smtClean="0">
                <a:solidFill>
                  <a:schemeClr val="tx1"/>
                </a:solidFill>
              </a:rPr>
              <a:t>Los dones espirituales</a:t>
            </a:r>
          </a:p>
          <a:p>
            <a:pPr algn="l"/>
            <a:r>
              <a:rPr lang="es-PE" sz="2000" b="1" dirty="0" smtClean="0">
                <a:solidFill>
                  <a:schemeClr val="tx1"/>
                </a:solidFill>
              </a:rPr>
              <a:t>Aprendiendo a testificar por Jesús</a:t>
            </a:r>
          </a:p>
          <a:p>
            <a:pPr algn="l"/>
            <a:r>
              <a:rPr lang="es-PE" sz="2000" b="1" dirty="0" smtClean="0">
                <a:solidFill>
                  <a:schemeClr val="tx1"/>
                </a:solidFill>
              </a:rPr>
              <a:t>Como realizar una visita misionera </a:t>
            </a:r>
          </a:p>
          <a:p>
            <a:pPr algn="l"/>
            <a:r>
              <a:rPr lang="es-PE" sz="2000" b="1" dirty="0" smtClean="0">
                <a:solidFill>
                  <a:schemeClr val="tx1"/>
                </a:solidFill>
              </a:rPr>
              <a:t>Como dirigir un estudio bíblico</a:t>
            </a:r>
            <a:endParaRPr lang="es-PE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agen1.jpgv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2 Subtítulo"/>
          <p:cNvSpPr txBox="1">
            <a:spLocks/>
          </p:cNvSpPr>
          <p:nvPr/>
        </p:nvSpPr>
        <p:spPr bwMode="auto">
          <a:xfrm>
            <a:off x="785786" y="857232"/>
            <a:ext cx="7620000" cy="564360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s-E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3"/>
              </a:buBlip>
              <a:tabLst/>
              <a:defRPr/>
            </a:pP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Nada puede ser mas importante en la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búsqueda del éxito, que partir </a:t>
            </a:r>
            <a:r>
              <a:rPr kumimoji="0" lang="es-ES" sz="3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una buena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s-ES" sz="3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organización</a:t>
            </a: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organice su iglesia para el crecimiento espiritual y misionero.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3"/>
              </a:buBlip>
              <a:tabLst/>
              <a:defRPr/>
            </a:pP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 entiende que este es un trabajo muy difícil para un líder de iglesia, requiere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dar una</a:t>
            </a:r>
            <a:r>
              <a:rPr kumimoji="0" lang="es-ES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buena dosis de tiempo</a:t>
            </a: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requiere </a:t>
            </a:r>
            <a:r>
              <a:rPr kumimoji="0" lang="es-ES" sz="3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dedicación</a:t>
            </a: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Imagen1.jpgv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71406" y="481034"/>
            <a:ext cx="8929718" cy="6376966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/>
            <a:r>
              <a:rPr lang="es-ES" sz="3600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endParaRPr lang="es-ES" sz="3600" dirty="0" smtClean="0">
              <a:solidFill>
                <a:schemeClr val="tx1"/>
              </a:solidFill>
            </a:endParaRPr>
          </a:p>
          <a:p>
            <a:pPr algn="just">
              <a:buBlip>
                <a:blip r:embed="rId3"/>
              </a:buBlip>
            </a:pPr>
            <a:r>
              <a:rPr lang="es-ES" sz="4000" b="1" dirty="0" smtClean="0">
                <a:solidFill>
                  <a:schemeClr val="tx1"/>
                </a:solidFill>
              </a:rPr>
              <a:t>“Si no vemos necesidad de acción armoniosa, y  </a:t>
            </a:r>
          </a:p>
          <a:p>
            <a:pPr algn="just"/>
            <a:r>
              <a:rPr lang="es-ES" sz="4000" b="1" dirty="0">
                <a:solidFill>
                  <a:schemeClr val="tx1"/>
                </a:solidFill>
              </a:rPr>
              <a:t> </a:t>
            </a:r>
            <a:r>
              <a:rPr lang="es-ES" sz="4000" b="1" dirty="0" smtClean="0">
                <a:solidFill>
                  <a:schemeClr val="tx1"/>
                </a:solidFill>
              </a:rPr>
              <a:t>   somos desordenados, indisciplinados y  </a:t>
            </a:r>
            <a:r>
              <a:rPr lang="es-ES" sz="4000" b="1" u="sng" dirty="0" smtClean="0">
                <a:solidFill>
                  <a:schemeClr val="tx1"/>
                </a:solidFill>
              </a:rPr>
              <a:t>desorganizados</a:t>
            </a:r>
          </a:p>
          <a:p>
            <a:pPr algn="just"/>
            <a:r>
              <a:rPr lang="es-ES" sz="4000" b="1" dirty="0">
                <a:solidFill>
                  <a:schemeClr val="tx1"/>
                </a:solidFill>
              </a:rPr>
              <a:t> </a:t>
            </a:r>
            <a:r>
              <a:rPr lang="es-ES" sz="4000" b="1" dirty="0" smtClean="0">
                <a:solidFill>
                  <a:schemeClr val="tx1"/>
                </a:solidFill>
              </a:rPr>
              <a:t>   en nuestra conducta…(los ángeles) no podrán trabajar</a:t>
            </a:r>
          </a:p>
          <a:p>
            <a:pPr algn="just"/>
            <a:r>
              <a:rPr lang="es-ES" sz="4000" b="1" dirty="0">
                <a:solidFill>
                  <a:schemeClr val="tx1"/>
                </a:solidFill>
              </a:rPr>
              <a:t> </a:t>
            </a:r>
            <a:r>
              <a:rPr lang="es-ES" sz="4000" b="1" dirty="0" smtClean="0">
                <a:solidFill>
                  <a:schemeClr val="tx1"/>
                </a:solidFill>
              </a:rPr>
              <a:t>   por nosotros con éxito. Se apartan con pesar, </a:t>
            </a:r>
            <a:r>
              <a:rPr lang="es-ES" sz="4000" b="1" u="sng" dirty="0" smtClean="0">
                <a:solidFill>
                  <a:schemeClr val="tx1"/>
                </a:solidFill>
              </a:rPr>
              <a:t>porque no </a:t>
            </a:r>
          </a:p>
          <a:p>
            <a:pPr algn="just"/>
            <a:r>
              <a:rPr lang="es-ES" sz="4000" b="1" dirty="0">
                <a:solidFill>
                  <a:schemeClr val="tx1"/>
                </a:solidFill>
              </a:rPr>
              <a:t> </a:t>
            </a:r>
            <a:r>
              <a:rPr lang="es-ES" sz="4000" b="1" dirty="0" smtClean="0">
                <a:solidFill>
                  <a:schemeClr val="tx1"/>
                </a:solidFill>
              </a:rPr>
              <a:t>   </a:t>
            </a:r>
            <a:r>
              <a:rPr lang="es-ES" sz="4000" b="1" u="sng" dirty="0" smtClean="0">
                <a:solidFill>
                  <a:schemeClr val="tx1"/>
                </a:solidFill>
              </a:rPr>
              <a:t>están autorizados a bendecir la confusión, la distracción </a:t>
            </a:r>
          </a:p>
          <a:p>
            <a:pPr algn="just"/>
            <a:r>
              <a:rPr lang="es-ES" sz="4000" b="1" dirty="0">
                <a:solidFill>
                  <a:schemeClr val="tx1"/>
                </a:solidFill>
              </a:rPr>
              <a:t> </a:t>
            </a:r>
            <a:r>
              <a:rPr lang="es-ES" sz="4000" b="1" dirty="0" smtClean="0">
                <a:solidFill>
                  <a:schemeClr val="tx1"/>
                </a:solidFill>
              </a:rPr>
              <a:t>   </a:t>
            </a:r>
            <a:r>
              <a:rPr lang="es-ES" sz="4000" b="1" u="sng" dirty="0" smtClean="0">
                <a:solidFill>
                  <a:schemeClr val="tx1"/>
                </a:solidFill>
              </a:rPr>
              <a:t>y la desorganización</a:t>
            </a:r>
            <a:r>
              <a:rPr lang="es-ES" sz="4000" b="1" dirty="0" smtClean="0">
                <a:solidFill>
                  <a:schemeClr val="tx1"/>
                </a:solidFill>
              </a:rPr>
              <a:t>…Los que tengan la unción de lo alto  </a:t>
            </a:r>
          </a:p>
          <a:p>
            <a:pPr algn="just"/>
            <a:r>
              <a:rPr lang="es-ES" sz="4000" b="1" dirty="0">
                <a:solidFill>
                  <a:schemeClr val="tx1"/>
                </a:solidFill>
              </a:rPr>
              <a:t> </a:t>
            </a:r>
            <a:r>
              <a:rPr lang="es-ES" sz="4000" b="1" dirty="0" smtClean="0">
                <a:solidFill>
                  <a:schemeClr val="tx1"/>
                </a:solidFill>
              </a:rPr>
              <a:t>   estimularan en todos sus esfuerzos el orden, la disciplina </a:t>
            </a:r>
          </a:p>
          <a:p>
            <a:pPr algn="just"/>
            <a:r>
              <a:rPr lang="es-ES" sz="4000" b="1" dirty="0">
                <a:solidFill>
                  <a:schemeClr val="tx1"/>
                </a:solidFill>
              </a:rPr>
              <a:t> </a:t>
            </a:r>
            <a:r>
              <a:rPr lang="es-ES" sz="4000" b="1" dirty="0" smtClean="0">
                <a:solidFill>
                  <a:schemeClr val="tx1"/>
                </a:solidFill>
              </a:rPr>
              <a:t>   y la unidad de acción, y entonces los ángeles de Dios</a:t>
            </a:r>
          </a:p>
          <a:p>
            <a:pPr algn="just"/>
            <a:r>
              <a:rPr lang="es-ES" sz="4000" b="1" dirty="0">
                <a:solidFill>
                  <a:schemeClr val="tx1"/>
                </a:solidFill>
              </a:rPr>
              <a:t> </a:t>
            </a:r>
            <a:r>
              <a:rPr lang="es-ES" sz="4000" b="1" dirty="0" smtClean="0">
                <a:solidFill>
                  <a:schemeClr val="tx1"/>
                </a:solidFill>
              </a:rPr>
              <a:t>   podrán  cooperar con ellos. Pero, estos mensajeros </a:t>
            </a:r>
          </a:p>
          <a:p>
            <a:pPr algn="just"/>
            <a:r>
              <a:rPr lang="es-ES" sz="4000" b="1" dirty="0">
                <a:solidFill>
                  <a:schemeClr val="tx1"/>
                </a:solidFill>
              </a:rPr>
              <a:t> </a:t>
            </a:r>
            <a:r>
              <a:rPr lang="es-ES" sz="4000" b="1" dirty="0" smtClean="0">
                <a:solidFill>
                  <a:schemeClr val="tx1"/>
                </a:solidFill>
              </a:rPr>
              <a:t>   celestiales nunca darán su apoyo a la irregularidad, la  </a:t>
            </a:r>
          </a:p>
          <a:p>
            <a:pPr algn="just"/>
            <a:r>
              <a:rPr lang="es-ES" sz="4000" b="1" dirty="0">
                <a:solidFill>
                  <a:schemeClr val="tx1"/>
                </a:solidFill>
              </a:rPr>
              <a:t> </a:t>
            </a:r>
            <a:r>
              <a:rPr lang="es-ES" sz="4000" b="1" dirty="0" smtClean="0">
                <a:solidFill>
                  <a:schemeClr val="tx1"/>
                </a:solidFill>
              </a:rPr>
              <a:t>   desorganización y el desorden”.</a:t>
            </a:r>
            <a:r>
              <a:rPr lang="es-ES" sz="3900" b="1" dirty="0" smtClean="0">
                <a:solidFill>
                  <a:schemeClr val="tx1"/>
                </a:solidFill>
              </a:rPr>
              <a:t> </a:t>
            </a:r>
            <a:r>
              <a:rPr lang="es-ES" sz="3900" dirty="0" smtClean="0">
                <a:solidFill>
                  <a:schemeClr val="tx1"/>
                </a:solidFill>
              </a:rPr>
              <a:t>(S.C pág.. 96)</a:t>
            </a:r>
          </a:p>
          <a:p>
            <a:pPr algn="just"/>
            <a:r>
              <a:rPr lang="es-ES" sz="3900" dirty="0">
                <a:solidFill>
                  <a:schemeClr val="tx1"/>
                </a:solidFill>
              </a:rPr>
              <a:t> </a:t>
            </a:r>
            <a:r>
              <a:rPr lang="es-ES" sz="3900" dirty="0" smtClean="0">
                <a:solidFill>
                  <a:schemeClr val="tx1"/>
                </a:solidFill>
              </a:rPr>
              <a:t>   </a:t>
            </a:r>
          </a:p>
          <a:p>
            <a:pPr algn="just">
              <a:buFont typeface="Wingdings" pitchFamily="2" charset="2"/>
              <a:buChar char="Ø"/>
            </a:pPr>
            <a:endParaRPr lang="es-ES" sz="37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agen1.jpgv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2 Subtítulo"/>
          <p:cNvSpPr txBox="1">
            <a:spLocks/>
          </p:cNvSpPr>
          <p:nvPr/>
        </p:nvSpPr>
        <p:spPr bwMode="auto">
          <a:xfrm>
            <a:off x="500034" y="2143116"/>
            <a:ext cx="7786742" cy="264320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3"/>
              </a:buBlip>
              <a:tabLst/>
              <a:defRPr/>
            </a:pPr>
            <a:r>
              <a:rPr kumimoji="0" lang="es-E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La mejor organización para la iglesia, </a:t>
            </a:r>
            <a:r>
              <a:rPr kumimoji="0" lang="es-ES" sz="3200" b="0" i="0" u="sng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por designio divino</a:t>
            </a:r>
            <a:r>
              <a:rPr kumimoji="0" lang="es-ES" sz="3200" b="0" i="0" u="non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, son los </a:t>
            </a:r>
            <a:r>
              <a:rPr kumimoji="0" lang="es-ES" sz="3200" b="0" i="0" u="sng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grupos pequeños</a:t>
            </a:r>
            <a:r>
              <a:rPr kumimoji="0" lang="es-ES" sz="3200" b="0" i="0" u="non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, no olvide que ha</a:t>
            </a:r>
            <a:r>
              <a:rPr kumimoji="0" lang="es-ES" sz="3200" b="0" i="0" u="non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sido mostrado “</a:t>
            </a:r>
            <a:r>
              <a:rPr kumimoji="0" lang="es-ES" sz="3200" b="0" i="0" u="sng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por uno que no puede errar</a:t>
            </a:r>
            <a:r>
              <a:rPr kumimoji="0" lang="es-ES" sz="3200" b="0" i="0" u="non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”. Este</a:t>
            </a:r>
            <a:r>
              <a:rPr kumimoji="0" lang="es-ES" sz="3200" b="0" i="0" u="non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es el primer paso del proceso.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3"/>
              </a:buBlip>
              <a:tabLst/>
              <a:defRPr/>
            </a:pP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agen1.jpgv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2 Subtítulo"/>
          <p:cNvSpPr txBox="1">
            <a:spLocks/>
          </p:cNvSpPr>
          <p:nvPr/>
        </p:nvSpPr>
        <p:spPr bwMode="auto">
          <a:xfrm>
            <a:off x="285720" y="1785926"/>
            <a:ext cx="8305800" cy="414340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3"/>
              </a:buBlip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Recuerde que este no es el producto de un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sermón predicado un sábado por la mañana ni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s-ES" sz="3200" dirty="0" smtClean="0">
                <a:solidFill>
                  <a:schemeClr val="tx1"/>
                </a:solidFill>
              </a:rPr>
              <a:t>   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resultado de un voto tomado en la junta de la iglesia.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3"/>
              </a:buBlip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Requiere de un conocimiento previo del </a:t>
            </a:r>
            <a:r>
              <a:rPr kumimoji="0" lang="es-E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potencial de lideres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que tenga la iglesia.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3"/>
              </a:buBlip>
              <a:tabLst/>
              <a:defRPr/>
            </a:pP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agen1.jpgv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2 Subtítulo"/>
          <p:cNvSpPr txBox="1">
            <a:spLocks/>
          </p:cNvSpPr>
          <p:nvPr/>
        </p:nvSpPr>
        <p:spPr bwMode="auto">
          <a:xfrm>
            <a:off x="428596" y="1714488"/>
            <a:ext cx="8001000" cy="378621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3"/>
              </a:buBlip>
              <a:tabLst/>
              <a:defRPr/>
            </a:pPr>
            <a:r>
              <a:rPr kumimoji="0" lang="es-E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estudio de cómo esta geográficamente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distribuida la feligresía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3"/>
              </a:buBlip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Requiere un programa de visitación 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sensibilización.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s-E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agen1.jpgv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2 Subtítulo"/>
          <p:cNvSpPr txBox="1">
            <a:spLocks/>
          </p:cNvSpPr>
          <p:nvPr/>
        </p:nvSpPr>
        <p:spPr bwMode="auto">
          <a:xfrm>
            <a:off x="428596" y="1676424"/>
            <a:ext cx="8001000" cy="418146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3"/>
              </a:buBlip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 decir requiere un conocimiento profundo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s-ES" sz="3200" dirty="0" smtClean="0">
                <a:solidFill>
                  <a:schemeClr val="tx1"/>
                </a:solidFill>
              </a:rPr>
              <a:t>  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</a:t>
            </a:r>
            <a:r>
              <a:rPr kumimoji="0" lang="es-E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 recursos humanos con que cuenta la iglesia.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3"/>
              </a:buBlip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Los grupos pequeños podrán ser de 4 a 15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lang="es-ES" sz="3200" dirty="0" smtClean="0">
                <a:solidFill>
                  <a:schemeClr val="tx1"/>
                </a:solidFill>
              </a:rPr>
              <a:t>discípulos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 ciertas características comunes,</a:t>
            </a:r>
            <a:r>
              <a:rPr kumimoji="0" lang="es-E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 alcanzar en forma natural, a personas</a:t>
            </a:r>
            <a:r>
              <a:rPr kumimoji="0" lang="es-E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comunas a ellas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.(manual 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70 </a:t>
            </a:r>
            <a:r>
              <a:rPr kumimoji="0" lang="es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edicion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3847</TotalTime>
  <Words>1731</Words>
  <Application>Microsoft Office PowerPoint</Application>
  <PresentationFormat>Presentación en pantalla (4:3)</PresentationFormat>
  <Paragraphs>200</Paragraphs>
  <Slides>36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Tema de Office</vt:lpstr>
      <vt:lpstr>Unión Peruana del Sur Elías Torres Córdova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Objetivo de la Confirmación</vt:lpstr>
      <vt:lpstr>Presentación de PowerPoint</vt:lpstr>
      <vt:lpstr>Objetivo de la Capacitación Misionera</vt:lpstr>
      <vt:lpstr>Presentación de PowerPoint</vt:lpstr>
      <vt:lpstr>Presentación de PowerPoint</vt:lpstr>
      <vt:lpstr>Presentación de PowerPoint</vt:lpstr>
    </vt:vector>
  </TitlesOfParts>
  <Company>MISION NOR PACIFICO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FUJITSU</dc:creator>
  <cp:lastModifiedBy>Elías Torres</cp:lastModifiedBy>
  <cp:revision>298</cp:revision>
  <dcterms:created xsi:type="dcterms:W3CDTF">2006-07-01T23:35:44Z</dcterms:created>
  <dcterms:modified xsi:type="dcterms:W3CDTF">2012-07-03T21:22:42Z</dcterms:modified>
</cp:coreProperties>
</file>