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346" r:id="rId4"/>
    <p:sldId id="297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2" r:id="rId20"/>
    <p:sldId id="363" r:id="rId21"/>
    <p:sldId id="364" r:id="rId22"/>
    <p:sldId id="365" r:id="rId23"/>
    <p:sldId id="367" r:id="rId24"/>
    <p:sldId id="368" r:id="rId25"/>
    <p:sldId id="370" r:id="rId26"/>
    <p:sldId id="371" r:id="rId27"/>
    <p:sldId id="372" r:id="rId28"/>
    <p:sldId id="373" r:id="rId29"/>
    <p:sldId id="375" r:id="rId30"/>
    <p:sldId id="374" r:id="rId31"/>
    <p:sldId id="376" r:id="rId32"/>
    <p:sldId id="377" r:id="rId33"/>
    <p:sldId id="378" r:id="rId34"/>
    <p:sldId id="379" r:id="rId35"/>
    <p:sldId id="380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CC"/>
    <a:srgbClr val="E7E200"/>
    <a:srgbClr val="7A0C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64" autoAdjust="0"/>
  </p:normalViewPr>
  <p:slideViewPr>
    <p:cSldViewPr>
      <p:cViewPr varScale="1">
        <p:scale>
          <a:sx n="46" d="100"/>
          <a:sy n="46" d="100"/>
        </p:scale>
        <p:origin x="-102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48217-BB16-4738-B980-7BEBE749326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D33B7-E7E0-47E4-B0D5-92F7C4E83B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4776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50096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20926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42188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68309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52973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45327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85592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25663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27482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14372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95830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0045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52852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2132856"/>
            <a:ext cx="5544616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S" sz="2400" b="1" dirty="0" smtClean="0">
                <a:latin typeface="Trebuchet MS"/>
                <a:cs typeface="Trebuchet MS"/>
              </a:rPr>
              <a:t>	Crear </a:t>
            </a:r>
            <a:r>
              <a:rPr lang="es-ES" sz="2400" b="1" dirty="0">
                <a:latin typeface="Trebuchet MS"/>
                <a:cs typeface="Trebuchet MS"/>
              </a:rPr>
              <a:t>un espacio en la iglesia para comunicar la visión a los miembros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2885" y="3956863"/>
            <a:ext cx="5544616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latin typeface="Trebuchet MS"/>
                <a:cs typeface="Trebuchet MS"/>
              </a:rPr>
              <a:t>   	</a:t>
            </a:r>
            <a:r>
              <a:rPr lang="es-ES" sz="2400" b="1" dirty="0">
                <a:latin typeface="Trebuchet MS"/>
                <a:cs typeface="Trebuchet MS"/>
              </a:rPr>
              <a:t>Iniciar el proceso y ejecutar lo que fue planificado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1520" y="1340768"/>
            <a:ext cx="11047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Garamond Pro Bold" pitchFamily="18" charset="0"/>
              </a:rPr>
              <a:t>3</a:t>
            </a:r>
            <a:endParaRPr lang="pt-BR" sz="1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dobe Garamond Pro Bold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93101" y="3212976"/>
            <a:ext cx="11047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Garamond Pro Bold" pitchFamily="18" charset="0"/>
              </a:rPr>
              <a:t>4</a:t>
            </a:r>
            <a:endParaRPr lang="pt-BR" sz="1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884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solidFill>
            <a:srgbClr val="FF66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895037"/>
            <a:ext cx="9649072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ELEMENTOS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COMPROMETEDORES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0467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2168" y="1052736"/>
            <a:ext cx="5904656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latin typeface="Trebuchet MS"/>
                <a:cs typeface="Trebuchet MS"/>
              </a:rPr>
              <a:t>Falta de visión, conocimiento, capacitación y compromiso (pastor y </a:t>
            </a:r>
            <a:r>
              <a:rPr lang="es-ES" sz="2400" b="1" dirty="0" smtClean="0">
                <a:latin typeface="Trebuchet MS"/>
                <a:cs typeface="Trebuchet MS"/>
              </a:rPr>
              <a:t>	líderes</a:t>
            </a:r>
            <a:r>
              <a:rPr lang="es-ES" sz="2400" b="1" dirty="0">
                <a:latin typeface="Trebuchet MS"/>
                <a:cs typeface="Trebuchet MS"/>
              </a:rPr>
              <a:t>) en el proceso de implantación de los GP en la iglesia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68152" y="729570"/>
            <a:ext cx="11047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Adobe Garamond Pro Bold" pitchFamily="18" charset="0"/>
              </a:rPr>
              <a:t>1</a:t>
            </a:r>
            <a:endParaRPr lang="pt-BR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  <a:latin typeface="Adobe Garamond Pro Bold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2168" y="3068960"/>
            <a:ext cx="5904656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latin typeface="Trebuchet MS"/>
                <a:cs typeface="Trebuchet MS"/>
              </a:rPr>
              <a:t>Cambios rápidos sin la debida planificación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8152" y="2348880"/>
            <a:ext cx="11047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Adobe Garamond Pro Bold" pitchFamily="18" charset="0"/>
              </a:rPr>
              <a:t>2</a:t>
            </a:r>
            <a:endParaRPr lang="pt-BR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  <a:latin typeface="Adobe Garamond Pro Bold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12168" y="4564871"/>
            <a:ext cx="5904656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latin typeface="Trebuchet MS"/>
                <a:cs typeface="Trebuchet MS"/>
              </a:rPr>
              <a:t>        </a:t>
            </a:r>
            <a:r>
              <a:rPr lang="es-ES" sz="2400" b="1" dirty="0">
                <a:latin typeface="Trebuchet MS"/>
                <a:cs typeface="Trebuchet MS"/>
              </a:rPr>
              <a:t>Creer que el GP es la solución a todos los problemas de la iglesia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68152" y="3844791"/>
            <a:ext cx="11047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Adobe Garamond Pro Bold" pitchFamily="18" charset="0"/>
              </a:rPr>
              <a:t>3</a:t>
            </a:r>
            <a:endParaRPr lang="pt-BR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2903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2168" y="1401451"/>
            <a:ext cx="5904656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latin typeface="Trebuchet MS"/>
                <a:cs typeface="Trebuchet MS"/>
              </a:rPr>
              <a:t>      </a:t>
            </a:r>
            <a:r>
              <a:rPr lang="es-ES" sz="2400" b="1" dirty="0">
                <a:latin typeface="Trebuchet MS"/>
                <a:cs typeface="Trebuchet MS"/>
              </a:rPr>
              <a:t>Diversos programas con </a:t>
            </a:r>
            <a:r>
              <a:rPr lang="es-ES" sz="2400" b="1" dirty="0" smtClean="0">
                <a:latin typeface="Trebuchet MS"/>
                <a:cs typeface="Trebuchet MS"/>
              </a:rPr>
              <a:t>filosofía </a:t>
            </a:r>
            <a:r>
              <a:rPr lang="es-ES" sz="2400" b="1" dirty="0">
                <a:latin typeface="Trebuchet MS"/>
                <a:cs typeface="Trebuchet MS"/>
              </a:rPr>
              <a:t>fuera del foco de los GP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68152" y="708953"/>
            <a:ext cx="11047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Adobe Garamond Pro Bold" pitchFamily="18" charset="0"/>
              </a:rPr>
              <a:t>4</a:t>
            </a:r>
            <a:endParaRPr lang="pt-BR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  <a:latin typeface="Adobe Garamond Pro Bold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2168" y="3068960"/>
            <a:ext cx="5904656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latin typeface="Trebuchet MS"/>
                <a:cs typeface="Trebuchet MS"/>
              </a:rPr>
              <a:t>Administradores, jefes de departamentos y pastores sin convicción clara, segura y específica sobre los grupos pequeños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8152" y="2348880"/>
            <a:ext cx="11047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Adobe Garamond Pro Bold" pitchFamily="18" charset="0"/>
              </a:rPr>
              <a:t>5</a:t>
            </a:r>
            <a:endParaRPr lang="pt-BR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740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solidFill>
            <a:srgbClr val="FF66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636912"/>
            <a:ext cx="9649072" cy="132343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ELEMENTOS QUE PRECEDEN A UNA BUENA IMPLANTACIÓN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590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2168" y="1052736"/>
            <a:ext cx="6536096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latin typeface="Trebuchet MS"/>
                <a:cs typeface="Trebuchet MS"/>
              </a:rPr>
              <a:t> 	</a:t>
            </a:r>
            <a:r>
              <a:rPr lang="es-ES" sz="2400" b="1" dirty="0">
                <a:latin typeface="Trebuchet MS"/>
                <a:cs typeface="Trebuchet MS"/>
              </a:rPr>
              <a:t>Conocimiento amplio de la visión bíblica profética del ministerio en PG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89372" y="360238"/>
            <a:ext cx="11047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Adobe Garamond Pro Bold" pitchFamily="18" charset="0"/>
              </a:rPr>
              <a:t>1</a:t>
            </a:r>
            <a:endParaRPr lang="pt-BR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  <a:latin typeface="Adobe Garamond Pro Bold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2168" y="2398502"/>
            <a:ext cx="6536096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latin typeface="Trebuchet MS"/>
                <a:cs typeface="Trebuchet MS"/>
              </a:rPr>
              <a:t>	</a:t>
            </a:r>
            <a:r>
              <a:rPr lang="es-ES" sz="2400" b="1" dirty="0">
                <a:latin typeface="Trebuchet MS"/>
                <a:cs typeface="Trebuchet MS"/>
              </a:rPr>
              <a:t>Disposición, compromiso y </a:t>
            </a:r>
            <a:r>
              <a:rPr lang="es-ES" sz="2400" b="1" dirty="0" smtClean="0">
                <a:latin typeface="Trebuchet MS"/>
                <a:cs typeface="Trebuchet MS"/>
              </a:rPr>
              <a:t>	disponibilidad </a:t>
            </a:r>
            <a:r>
              <a:rPr lang="es-ES" sz="2400" b="1" dirty="0">
                <a:latin typeface="Trebuchet MS"/>
                <a:cs typeface="Trebuchet MS"/>
              </a:rPr>
              <a:t>del pastor y de los lideres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8152" y="1678422"/>
            <a:ext cx="11047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Adobe Garamond Pro Bold" pitchFamily="18" charset="0"/>
              </a:rPr>
              <a:t>2</a:t>
            </a:r>
            <a:endParaRPr lang="pt-BR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  <a:latin typeface="Adobe Garamond Pro Bold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12168" y="3861048"/>
            <a:ext cx="6536096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S" sz="2400" b="1" dirty="0" smtClean="0">
                <a:latin typeface="Trebuchet MS"/>
                <a:cs typeface="Trebuchet MS"/>
              </a:rPr>
              <a:t>	Selección </a:t>
            </a:r>
            <a:r>
              <a:rPr lang="es-ES" sz="2400" b="1" dirty="0">
                <a:latin typeface="Trebuchet MS"/>
                <a:cs typeface="Trebuchet MS"/>
              </a:rPr>
              <a:t>y preparación del líder y de la iglesia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68152" y="3013794"/>
            <a:ext cx="11047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Adobe Garamond Pro Bold" pitchFamily="18" charset="0"/>
              </a:rPr>
              <a:t>3</a:t>
            </a:r>
            <a:endParaRPr lang="pt-BR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  <a:latin typeface="Adobe Garamond Pro Bold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07570" y="5229785"/>
            <a:ext cx="6536096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latin typeface="Trebuchet MS"/>
                <a:cs typeface="Trebuchet MS"/>
              </a:rPr>
              <a:t>Comenzar siguiendo una planificación</a:t>
            </a:r>
          </a:p>
          <a:p>
            <a:pPr algn="r"/>
            <a:r>
              <a:rPr lang="es-ES" sz="2400" b="1" dirty="0">
                <a:latin typeface="Trebuchet MS"/>
                <a:cs typeface="Trebuchet MS"/>
              </a:rPr>
              <a:t> 	progresiva, por ejemplo: 2012 = 60%; 2013 = 80%; 	2014 = 100%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3554" y="4597385"/>
            <a:ext cx="11047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Adobe Garamond Pro Bold" pitchFamily="18" charset="0"/>
              </a:rPr>
              <a:t>4</a:t>
            </a:r>
            <a:endParaRPr lang="pt-BR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5742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solidFill>
            <a:srgbClr val="FF66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865130"/>
            <a:ext cx="9649072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DURANTE LA IMPLANTACIÓN</a:t>
            </a:r>
          </a:p>
        </p:txBody>
      </p:sp>
    </p:spTree>
    <p:extLst>
      <p:ext uri="{BB962C8B-B14F-4D97-AF65-F5344CB8AC3E}">
        <p14:creationId xmlns="" xmlns:p14="http://schemas.microsoft.com/office/powerpoint/2010/main" val="374300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840969"/>
            <a:ext cx="3151720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>
                <a:latin typeface="Trebuchet MS"/>
                <a:cs typeface="Trebuchet MS"/>
              </a:rPr>
              <a:t> 1. </a:t>
            </a:r>
            <a:r>
              <a:rPr lang="pt-BR" sz="2400" b="1" dirty="0" err="1">
                <a:latin typeface="Trebuchet MS"/>
                <a:cs typeface="Trebuchet MS"/>
              </a:rPr>
              <a:t>Responsable</a:t>
            </a:r>
            <a:endParaRPr lang="pt-BR" sz="2400" b="1" dirty="0">
              <a:latin typeface="Trebuchet MS"/>
              <a:cs typeface="Trebuchet M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1621686"/>
            <a:ext cx="5976664" cy="800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0050" lvl="1" algn="just"/>
            <a:r>
              <a:rPr lang="es-ES" sz="2300" dirty="0">
                <a:latin typeface="Trebuchet MS"/>
                <a:cs typeface="Trebuchet MS"/>
              </a:rPr>
              <a:t>El pastor es el guía principal del proceso;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7504" y="1220559"/>
            <a:ext cx="760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dobe Garamond Pro Bold" pitchFamily="18" charset="0"/>
              </a:rPr>
              <a:t>A</a:t>
            </a:r>
            <a:endParaRPr lang="pt-BR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10411" y="2420888"/>
            <a:ext cx="5976664" cy="446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0050" lvl="1" algn="just"/>
            <a:r>
              <a:rPr lang="pt-BR" sz="2300" dirty="0" err="1">
                <a:latin typeface="Trebuchet MS"/>
                <a:cs typeface="Trebuchet MS"/>
              </a:rPr>
              <a:t>Pasos</a:t>
            </a:r>
            <a:endParaRPr lang="pt-BR" sz="2300" dirty="0">
              <a:latin typeface="Trebuchet MS"/>
              <a:cs typeface="Trebuchet M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6355" y="2019761"/>
            <a:ext cx="777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dobe Garamond Pro Bold" pitchFamily="18" charset="0"/>
              </a:rPr>
              <a:t>B</a:t>
            </a:r>
            <a:endParaRPr lang="pt-BR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55576" y="3054925"/>
            <a:ext cx="6336704" cy="80021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lvl="2" algn="just"/>
            <a:r>
              <a:rPr lang="es-ES" sz="2300" b="1" dirty="0" smtClean="0">
                <a:latin typeface="Trebuchet MS"/>
                <a:cs typeface="Trebuchet MS"/>
              </a:rPr>
              <a:t>I- Elección </a:t>
            </a:r>
            <a:r>
              <a:rPr lang="es-ES" sz="2300" b="1" dirty="0">
                <a:latin typeface="Trebuchet MS"/>
                <a:cs typeface="Trebuchet MS"/>
              </a:rPr>
              <a:t>de la iglesia para iniciar el proceso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55576" y="3855144"/>
            <a:ext cx="6336704" cy="186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Debe ser una iglesia abierta a nuevas ideas, 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Debe comenzar con una iglesia, buscando construir una referencia para el distrito pastoral</a:t>
            </a:r>
          </a:p>
        </p:txBody>
      </p:sp>
    </p:spTree>
    <p:extLst>
      <p:ext uri="{BB962C8B-B14F-4D97-AF65-F5344CB8AC3E}">
        <p14:creationId xmlns="" xmlns:p14="http://schemas.microsoft.com/office/powerpoint/2010/main" val="3845289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51520" y="925706"/>
            <a:ext cx="2088232" cy="446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0050" lvl="1" algn="just"/>
            <a:r>
              <a:rPr lang="pt-BR" sz="2300" dirty="0" err="1" smtClean="0">
                <a:latin typeface="Trebuchet MS"/>
                <a:cs typeface="Trebuchet MS"/>
              </a:rPr>
              <a:t>Pasos</a:t>
            </a:r>
            <a:r>
              <a:rPr lang="pt-BR" sz="2300" dirty="0">
                <a:latin typeface="Trebuchet MS"/>
                <a:cs typeface="Trebuchet MS"/>
              </a:rPr>
              <a:t>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7156" y="548680"/>
            <a:ext cx="777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dobe Garamond Pro Bold" pitchFamily="18" charset="0"/>
              </a:rPr>
              <a:t>B</a:t>
            </a:r>
            <a:endParaRPr lang="pt-BR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06044" y="1749009"/>
            <a:ext cx="6336704" cy="80021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lvl="2" algn="just"/>
            <a:r>
              <a:rPr lang="pt-BR" sz="2300" b="1" dirty="0" smtClean="0">
                <a:latin typeface="Trebuchet MS"/>
                <a:cs typeface="Trebuchet MS"/>
              </a:rPr>
              <a:t>II-</a:t>
            </a:r>
            <a:r>
              <a:rPr lang="es-ES" sz="2300" b="1" dirty="0">
                <a:latin typeface="Trebuchet MS"/>
                <a:cs typeface="Trebuchet MS"/>
              </a:rPr>
              <a:t>Organización y elección de los miembros del GP prototipo (futuros líderes)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06044" y="2549228"/>
            <a:ext cx="6336704" cy="32778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El prototipo es un modelo que será una referencia para lo demás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Formado por miembros elegidos por el pastor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El objetivo es la capacitación de los futuros líderes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Ese es el paso más importante del proceso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Compensa seguir el modelo bíblico en el AT y NT</a:t>
            </a:r>
          </a:p>
        </p:txBody>
      </p:sp>
    </p:spTree>
    <p:extLst>
      <p:ext uri="{BB962C8B-B14F-4D97-AF65-F5344CB8AC3E}">
        <p14:creationId xmlns="" xmlns:p14="http://schemas.microsoft.com/office/powerpoint/2010/main" val="3206120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51520" y="925706"/>
            <a:ext cx="2088232" cy="446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0050" lvl="1" algn="just"/>
            <a:r>
              <a:rPr lang="pt-BR" sz="2300" dirty="0" err="1" smtClean="0">
                <a:latin typeface="Trebuchet MS"/>
                <a:cs typeface="Trebuchet MS"/>
              </a:rPr>
              <a:t>Pasos</a:t>
            </a:r>
            <a:r>
              <a:rPr lang="pt-BR" sz="2300" dirty="0">
                <a:latin typeface="Trebuchet MS"/>
                <a:cs typeface="Trebuchet MS"/>
              </a:rPr>
              <a:t>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7156" y="548680"/>
            <a:ext cx="777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dobe Garamond Pro Bold" pitchFamily="18" charset="0"/>
              </a:rPr>
              <a:t>B</a:t>
            </a:r>
            <a:endParaRPr lang="pt-BR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06044" y="1749009"/>
            <a:ext cx="6336704" cy="44627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lvl="2" algn="just"/>
            <a:r>
              <a:rPr lang="pt-BR" sz="2300" b="1" dirty="0">
                <a:latin typeface="Trebuchet MS"/>
                <a:cs typeface="Trebuchet MS"/>
              </a:rPr>
              <a:t>III-</a:t>
            </a:r>
            <a:r>
              <a:rPr lang="pt-BR" sz="2300" b="1" dirty="0" err="1">
                <a:latin typeface="Trebuchet MS"/>
                <a:cs typeface="Trebuchet MS"/>
              </a:rPr>
              <a:t>Funcionamiento</a:t>
            </a:r>
            <a:r>
              <a:rPr lang="pt-BR" sz="2300" b="1" dirty="0">
                <a:latin typeface="Trebuchet MS"/>
                <a:cs typeface="Trebuchet MS"/>
              </a:rPr>
              <a:t> </a:t>
            </a:r>
            <a:r>
              <a:rPr lang="pt-BR" sz="2300" b="1" dirty="0" err="1">
                <a:latin typeface="Trebuchet MS"/>
                <a:cs typeface="Trebuchet MS"/>
              </a:rPr>
              <a:t>del</a:t>
            </a:r>
            <a:r>
              <a:rPr lang="pt-BR" sz="2300" b="1" dirty="0">
                <a:latin typeface="Trebuchet MS"/>
                <a:cs typeface="Trebuchet MS"/>
              </a:rPr>
              <a:t> </a:t>
            </a:r>
            <a:r>
              <a:rPr lang="pt-BR" sz="2300" b="1" dirty="0" err="1">
                <a:latin typeface="Trebuchet MS"/>
                <a:cs typeface="Trebuchet MS"/>
              </a:rPr>
              <a:t>prototipo</a:t>
            </a:r>
            <a:endParaRPr lang="pt-BR" sz="2300" b="1" dirty="0">
              <a:latin typeface="Trebuchet MS"/>
              <a:cs typeface="Trebuchet M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1977" y="2197536"/>
            <a:ext cx="6336704" cy="36317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Líder de GPP: el pastor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Aquello que el pastor desea que sus líderes hagan, él debe hacer primero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El pastor debe involucrar a los futuros conductores en las actividades prácticas de la vida de un GP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Deberá funcionar por un período suficiente para la formación de los nuevos líderes (2 o 3 meses)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Intercalar temas </a:t>
            </a:r>
            <a:r>
              <a:rPr lang="es-ES" sz="2300" b="1" dirty="0" smtClean="0">
                <a:latin typeface="Trebuchet MS"/>
                <a:cs typeface="Trebuchet MS"/>
              </a:rPr>
              <a:t>relacionales </a:t>
            </a:r>
            <a:r>
              <a:rPr lang="es-ES" sz="2300" b="1" dirty="0">
                <a:latin typeface="Trebuchet MS"/>
                <a:cs typeface="Trebuchet MS"/>
              </a:rPr>
              <a:t>y formativos</a:t>
            </a:r>
          </a:p>
        </p:txBody>
      </p:sp>
    </p:spTree>
    <p:extLst>
      <p:ext uri="{BB962C8B-B14F-4D97-AF65-F5344CB8AC3E}">
        <p14:creationId xmlns="" xmlns:p14="http://schemas.microsoft.com/office/powerpoint/2010/main" val="1063208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68033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51520" y="925706"/>
            <a:ext cx="2088232" cy="446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0050" lvl="1" algn="just"/>
            <a:r>
              <a:rPr lang="pt-BR" sz="2300" dirty="0" err="1" smtClean="0">
                <a:latin typeface="Trebuchet MS"/>
                <a:cs typeface="Trebuchet MS"/>
              </a:rPr>
              <a:t>Pasos</a:t>
            </a:r>
            <a:r>
              <a:rPr lang="pt-BR" sz="2300" dirty="0">
                <a:latin typeface="Trebuchet MS"/>
                <a:cs typeface="Trebuchet MS"/>
              </a:rPr>
              <a:t>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7156" y="548680"/>
            <a:ext cx="777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dobe Garamond Pro Bold" pitchFamily="18" charset="0"/>
              </a:rPr>
              <a:t>B</a:t>
            </a:r>
            <a:endParaRPr lang="pt-BR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06044" y="1749009"/>
            <a:ext cx="6336704" cy="80021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lvl="2" algn="just"/>
            <a:r>
              <a:rPr lang="pt-BR" sz="2300" b="1" dirty="0" smtClean="0">
                <a:latin typeface="Trebuchet MS"/>
                <a:cs typeface="Trebuchet MS"/>
              </a:rPr>
              <a:t>IV-</a:t>
            </a:r>
            <a:r>
              <a:rPr lang="es-ES" sz="2300" b="1" dirty="0">
                <a:latin typeface="Trebuchet MS"/>
                <a:cs typeface="Trebuchet MS"/>
              </a:rPr>
              <a:t>Preparación espiritual e la iglesia</a:t>
            </a:r>
          </a:p>
          <a:p>
            <a:pPr marL="0" lvl="2" algn="just"/>
            <a:r>
              <a:rPr lang="pt-BR" sz="2300" b="1" dirty="0" smtClean="0">
                <a:latin typeface="Trebuchet MS"/>
                <a:cs typeface="Trebuchet MS"/>
              </a:rPr>
              <a:t>.</a:t>
            </a:r>
            <a:endParaRPr lang="pt-BR" sz="2300" b="1" dirty="0">
              <a:latin typeface="Trebuchet MS"/>
              <a:cs typeface="Trebuchet M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1977" y="2197536"/>
            <a:ext cx="6336704" cy="36317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En simultáneo funcionamiento de los GPP, presentar algunos temas para los miembros de la iglesia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Despertar a los miembros la conciencia del contexto profético en que vivimos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Inspirar a los miembros en la búsqueda de un reavivamiento permanente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Desafiar a la iglesia a comprometerse con un nuevo estilo de vida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Promover el lanzamiento del programa</a:t>
            </a:r>
          </a:p>
        </p:txBody>
      </p:sp>
    </p:spTree>
    <p:extLst>
      <p:ext uri="{BB962C8B-B14F-4D97-AF65-F5344CB8AC3E}">
        <p14:creationId xmlns="" xmlns:p14="http://schemas.microsoft.com/office/powerpoint/2010/main" val="3299467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51520" y="925706"/>
            <a:ext cx="2088232" cy="446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0050" lvl="1" algn="just"/>
            <a:r>
              <a:rPr lang="pt-BR" sz="2300" dirty="0" err="1" smtClean="0">
                <a:latin typeface="Trebuchet MS"/>
                <a:cs typeface="Trebuchet MS"/>
              </a:rPr>
              <a:t>Pasos</a:t>
            </a:r>
            <a:r>
              <a:rPr lang="pt-BR" sz="2300" dirty="0">
                <a:latin typeface="Trebuchet MS"/>
                <a:cs typeface="Trebuchet MS"/>
              </a:rPr>
              <a:t>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7156" y="548680"/>
            <a:ext cx="777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dobe Garamond Pro Bold" pitchFamily="18" charset="0"/>
              </a:rPr>
              <a:t>B</a:t>
            </a:r>
            <a:endParaRPr lang="pt-BR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06044" y="1749009"/>
            <a:ext cx="6336704" cy="44627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lvl="2" algn="just"/>
            <a:r>
              <a:rPr lang="pt-BR" sz="2300" b="1" dirty="0">
                <a:latin typeface="Trebuchet MS"/>
                <a:cs typeface="Trebuchet MS"/>
              </a:rPr>
              <a:t>V-</a:t>
            </a:r>
            <a:r>
              <a:rPr lang="pt-BR" sz="2300" b="1" dirty="0" err="1">
                <a:latin typeface="Trebuchet MS"/>
                <a:cs typeface="Trebuchet MS"/>
              </a:rPr>
              <a:t>Lanzamiento</a:t>
            </a:r>
            <a:r>
              <a:rPr lang="pt-BR" sz="2300" b="1" dirty="0">
                <a:latin typeface="Trebuchet MS"/>
                <a:cs typeface="Trebuchet MS"/>
              </a:rPr>
              <a:t> </a:t>
            </a:r>
            <a:r>
              <a:rPr lang="pt-BR" sz="2300" b="1" dirty="0" err="1">
                <a:latin typeface="Trebuchet MS"/>
                <a:cs typeface="Trebuchet MS"/>
              </a:rPr>
              <a:t>en</a:t>
            </a:r>
            <a:r>
              <a:rPr lang="pt-BR" sz="2300" b="1" dirty="0">
                <a:latin typeface="Trebuchet MS"/>
                <a:cs typeface="Trebuchet MS"/>
              </a:rPr>
              <a:t> </a:t>
            </a:r>
            <a:r>
              <a:rPr lang="pt-BR" sz="2300" b="1" dirty="0" err="1">
                <a:latin typeface="Trebuchet MS"/>
                <a:cs typeface="Trebuchet MS"/>
              </a:rPr>
              <a:t>la</a:t>
            </a:r>
            <a:r>
              <a:rPr lang="pt-BR" sz="2300" b="1" dirty="0">
                <a:latin typeface="Trebuchet MS"/>
                <a:cs typeface="Trebuchet MS"/>
              </a:rPr>
              <a:t> </a:t>
            </a:r>
            <a:r>
              <a:rPr lang="pt-BR" sz="2300" b="1" dirty="0" err="1" smtClean="0">
                <a:latin typeface="Trebuchet MS"/>
                <a:cs typeface="Trebuchet MS"/>
              </a:rPr>
              <a:t>iglesia</a:t>
            </a:r>
            <a:endParaRPr lang="pt-BR" sz="2300" b="1" dirty="0">
              <a:latin typeface="Trebuchet MS"/>
              <a:cs typeface="Trebuchet M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1977" y="2197536"/>
            <a:ext cx="6336704" cy="2569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Deberá marcar el inicio de la nueva realidad de la iglesia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Presentar el programa, los GP y los líderes de cada GP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Durante la semana que antecede a la 1ª reunión, visita del líder a los miembros de su GP, para que nadie </a:t>
            </a:r>
            <a:r>
              <a:rPr lang="es-ES" sz="2300" b="1" dirty="0" smtClean="0">
                <a:latin typeface="Trebuchet MS"/>
                <a:cs typeface="Trebuchet MS"/>
              </a:rPr>
              <a:t>falte.</a:t>
            </a:r>
            <a:endParaRPr lang="es-ES" sz="2300" b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4556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51520" y="925706"/>
            <a:ext cx="2088232" cy="446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0050" lvl="1" algn="just"/>
            <a:r>
              <a:rPr lang="pt-BR" sz="2300" dirty="0" err="1" smtClean="0">
                <a:latin typeface="Trebuchet MS"/>
                <a:cs typeface="Trebuchet MS"/>
              </a:rPr>
              <a:t>Pasos</a:t>
            </a:r>
            <a:r>
              <a:rPr lang="pt-BR" sz="2300" dirty="0">
                <a:latin typeface="Trebuchet MS"/>
                <a:cs typeface="Trebuchet MS"/>
              </a:rPr>
              <a:t>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7156" y="548680"/>
            <a:ext cx="777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dobe Garamond Pro Bold" pitchFamily="18" charset="0"/>
              </a:rPr>
              <a:t>B</a:t>
            </a:r>
            <a:endParaRPr lang="pt-BR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06044" y="1556792"/>
            <a:ext cx="6336704" cy="44627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lvl="2" algn="just"/>
            <a:r>
              <a:rPr lang="pt-BR" sz="2300" b="1" dirty="0" smtClean="0">
                <a:latin typeface="Trebuchet MS"/>
                <a:cs typeface="Trebuchet MS"/>
              </a:rPr>
              <a:t>VI-</a:t>
            </a:r>
            <a:r>
              <a:rPr lang="es-ES" sz="2300" b="1" dirty="0">
                <a:latin typeface="Trebuchet MS"/>
                <a:cs typeface="Trebuchet MS"/>
              </a:rPr>
              <a:t>Realización de la primera reunión del </a:t>
            </a:r>
            <a:r>
              <a:rPr lang="es-ES" sz="2300" b="1" dirty="0" smtClean="0">
                <a:latin typeface="Trebuchet MS"/>
                <a:cs typeface="Trebuchet MS"/>
              </a:rPr>
              <a:t>GP</a:t>
            </a:r>
            <a:r>
              <a:rPr lang="pt-BR" sz="2300" b="1" dirty="0" smtClean="0">
                <a:latin typeface="Trebuchet MS"/>
                <a:cs typeface="Trebuchet MS"/>
              </a:rPr>
              <a:t>.</a:t>
            </a:r>
            <a:endParaRPr lang="pt-BR" sz="2300" b="1" dirty="0">
              <a:latin typeface="Trebuchet MS"/>
              <a:cs typeface="Trebuchet M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1977" y="2005319"/>
            <a:ext cx="6336704" cy="11541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Bien realizada y con planificación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Definir todos los detalles para el buen funcionamiento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383136" y="3356992"/>
            <a:ext cx="6336704" cy="80021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lvl="2" algn="just"/>
            <a:r>
              <a:rPr lang="pt-BR" sz="2300" b="1" dirty="0">
                <a:latin typeface="Trebuchet MS"/>
                <a:cs typeface="Trebuchet MS"/>
              </a:rPr>
              <a:t>VII-</a:t>
            </a:r>
            <a:r>
              <a:rPr lang="pt-BR" sz="2300" b="1" dirty="0" err="1">
                <a:latin typeface="Trebuchet MS"/>
                <a:cs typeface="Trebuchet MS"/>
              </a:rPr>
              <a:t>Establecer</a:t>
            </a:r>
            <a:r>
              <a:rPr lang="pt-BR" sz="2300" b="1" dirty="0">
                <a:latin typeface="Trebuchet MS"/>
                <a:cs typeface="Trebuchet MS"/>
              </a:rPr>
              <a:t> </a:t>
            </a:r>
            <a:r>
              <a:rPr lang="pt-BR" sz="2300" b="1" dirty="0" err="1">
                <a:latin typeface="Trebuchet MS"/>
                <a:cs typeface="Trebuchet MS"/>
              </a:rPr>
              <a:t>reuniones</a:t>
            </a:r>
            <a:r>
              <a:rPr lang="pt-BR" sz="2300" b="1" dirty="0">
                <a:latin typeface="Trebuchet MS"/>
                <a:cs typeface="Trebuchet MS"/>
              </a:rPr>
              <a:t> periódicas de líderes</a:t>
            </a:r>
          </a:p>
        </p:txBody>
      </p:sp>
      <p:sp>
        <p:nvSpPr>
          <p:cNvPr id="9" name="Retângulo 8"/>
          <p:cNvSpPr/>
          <p:nvPr/>
        </p:nvSpPr>
        <p:spPr>
          <a:xfrm>
            <a:off x="383136" y="4157211"/>
            <a:ext cx="6336704" cy="2569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Después de la fase del prototipo, este encuentro se transforma en la reunión de los dirigentes, primero semanal, después quincenal y, finalmente, mensual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En esa reunión el encargado llevará a su líder aprendiz para ayudarlo en su desarrollo</a:t>
            </a:r>
          </a:p>
        </p:txBody>
      </p:sp>
    </p:spTree>
    <p:extLst>
      <p:ext uri="{BB962C8B-B14F-4D97-AF65-F5344CB8AC3E}">
        <p14:creationId xmlns="" xmlns:p14="http://schemas.microsoft.com/office/powerpoint/2010/main" val="2631575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51520" y="925706"/>
            <a:ext cx="2088232" cy="446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0050" lvl="1" algn="just"/>
            <a:r>
              <a:rPr lang="pt-BR" sz="2300" dirty="0" err="1" smtClean="0">
                <a:latin typeface="Trebuchet MS"/>
                <a:cs typeface="Trebuchet MS"/>
              </a:rPr>
              <a:t>Pasos</a:t>
            </a:r>
            <a:r>
              <a:rPr lang="pt-BR" sz="2300" dirty="0">
                <a:latin typeface="Trebuchet MS"/>
                <a:cs typeface="Trebuchet MS"/>
              </a:rPr>
              <a:t>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7156" y="548680"/>
            <a:ext cx="777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dobe Garamond Pro Bold" pitchFamily="18" charset="0"/>
              </a:rPr>
              <a:t>B</a:t>
            </a:r>
            <a:endParaRPr lang="pt-BR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06044" y="1749009"/>
            <a:ext cx="6336704" cy="44627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lvl="2" algn="just"/>
            <a:r>
              <a:rPr lang="pt-BR" sz="2300" b="1" dirty="0">
                <a:latin typeface="Trebuchet MS"/>
                <a:cs typeface="Trebuchet MS"/>
              </a:rPr>
              <a:t>VIII-</a:t>
            </a:r>
            <a:r>
              <a:rPr lang="pt-BR" sz="2300" b="1" dirty="0" err="1">
                <a:latin typeface="Trebuchet MS"/>
                <a:cs typeface="Trebuchet MS"/>
              </a:rPr>
              <a:t>Funcionamiento</a:t>
            </a:r>
            <a:r>
              <a:rPr lang="pt-BR" sz="2300" b="1" dirty="0">
                <a:latin typeface="Trebuchet MS"/>
                <a:cs typeface="Trebuchet MS"/>
              </a:rPr>
              <a:t> y </a:t>
            </a:r>
            <a:r>
              <a:rPr lang="pt-BR" sz="2300" b="1" dirty="0" err="1" smtClean="0">
                <a:latin typeface="Trebuchet MS"/>
                <a:cs typeface="Trebuchet MS"/>
              </a:rPr>
              <a:t>mantenimiento</a:t>
            </a:r>
            <a:r>
              <a:rPr lang="pt-BR" sz="2300" b="1" dirty="0" smtClean="0">
                <a:latin typeface="Trebuchet MS"/>
                <a:cs typeface="Trebuchet MS"/>
              </a:rPr>
              <a:t>.</a:t>
            </a:r>
            <a:endParaRPr lang="pt-BR" sz="2300" b="1" dirty="0">
              <a:latin typeface="Trebuchet MS"/>
              <a:cs typeface="Trebuchet M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1977" y="2197536"/>
            <a:ext cx="6336704" cy="2569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Que los objetivos de los GP sean alcanzados, y los miembros, edificados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Que las relaciones sean consolidadas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Que el evangelismo sea realizado, por todos, de acuerdo con su don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Que el GP se multiplique, por lo menos , una vez al año</a:t>
            </a:r>
          </a:p>
        </p:txBody>
      </p:sp>
    </p:spTree>
    <p:extLst>
      <p:ext uri="{BB962C8B-B14F-4D97-AF65-F5344CB8AC3E}">
        <p14:creationId xmlns="" xmlns:p14="http://schemas.microsoft.com/office/powerpoint/2010/main" val="2358906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51520" y="925706"/>
            <a:ext cx="2088232" cy="446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0050" lvl="1" algn="just"/>
            <a:r>
              <a:rPr lang="pt-BR" sz="2300" dirty="0" err="1" smtClean="0">
                <a:latin typeface="Trebuchet MS"/>
                <a:cs typeface="Trebuchet MS"/>
              </a:rPr>
              <a:t>Pasos</a:t>
            </a:r>
            <a:r>
              <a:rPr lang="pt-BR" sz="2300" dirty="0">
                <a:latin typeface="Trebuchet MS"/>
                <a:cs typeface="Trebuchet MS"/>
              </a:rPr>
              <a:t>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7156" y="548680"/>
            <a:ext cx="777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dobe Garamond Pro Bold" pitchFamily="18" charset="0"/>
              </a:rPr>
              <a:t>B</a:t>
            </a:r>
            <a:endParaRPr lang="pt-BR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06044" y="1749009"/>
            <a:ext cx="6336704" cy="44627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lvl="2" algn="just"/>
            <a:r>
              <a:rPr lang="pt-BR" sz="2300" b="1" dirty="0">
                <a:latin typeface="Trebuchet MS"/>
                <a:cs typeface="Trebuchet MS"/>
              </a:rPr>
              <a:t>IX-</a:t>
            </a:r>
            <a:r>
              <a:rPr lang="pt-BR" sz="2300" b="1" dirty="0" err="1">
                <a:latin typeface="Trebuchet MS"/>
                <a:cs typeface="Trebuchet MS"/>
              </a:rPr>
              <a:t>Reunión</a:t>
            </a:r>
            <a:r>
              <a:rPr lang="pt-BR" sz="2300" b="1" dirty="0">
                <a:latin typeface="Trebuchet MS"/>
                <a:cs typeface="Trebuchet MS"/>
              </a:rPr>
              <a:t> </a:t>
            </a:r>
            <a:r>
              <a:rPr lang="pt-BR" sz="2300" b="1" dirty="0" smtClean="0">
                <a:latin typeface="Trebuchet MS"/>
                <a:cs typeface="Trebuchet MS"/>
              </a:rPr>
              <a:t>permanente.</a:t>
            </a:r>
            <a:endParaRPr lang="pt-BR" sz="2300" b="1" dirty="0">
              <a:latin typeface="Trebuchet MS"/>
              <a:cs typeface="Trebuchet M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1976" y="2197536"/>
            <a:ext cx="6556287" cy="4339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Del GP cabecera con los miembros (semanal)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De desarrollo de los líderes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Pastor como coordinador. </a:t>
            </a:r>
            <a:endParaRPr lang="es-ES" sz="2300" b="1" dirty="0" smtClean="0">
              <a:latin typeface="Trebuchet MS"/>
              <a:cs typeface="Trebuchet MS"/>
            </a:endParaRP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 smtClean="0">
                <a:latin typeface="Trebuchet MS"/>
                <a:cs typeface="Trebuchet MS"/>
              </a:rPr>
              <a:t>Mensual </a:t>
            </a:r>
            <a:r>
              <a:rPr lang="es-ES" sz="2300" b="1" dirty="0">
                <a:latin typeface="Trebuchet MS"/>
                <a:cs typeface="Trebuchet MS"/>
              </a:rPr>
              <a:t>(1ª semana)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Coordinador con supervisor. </a:t>
            </a:r>
            <a:endParaRPr lang="es-ES" sz="2300" b="1" dirty="0" smtClean="0">
              <a:latin typeface="Trebuchet MS"/>
              <a:cs typeface="Trebuchet MS"/>
            </a:endParaRP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 smtClean="0">
                <a:latin typeface="Trebuchet MS"/>
                <a:cs typeface="Trebuchet MS"/>
              </a:rPr>
              <a:t>Mensual </a:t>
            </a:r>
            <a:r>
              <a:rPr lang="es-ES" sz="2300" b="1" dirty="0">
                <a:latin typeface="Trebuchet MS"/>
                <a:cs typeface="Trebuchet MS"/>
              </a:rPr>
              <a:t>(2ª semana)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Supervisor con líderes. </a:t>
            </a:r>
            <a:endParaRPr lang="es-ES" sz="2300" b="1" dirty="0" smtClean="0">
              <a:latin typeface="Trebuchet MS"/>
              <a:cs typeface="Trebuchet MS"/>
            </a:endParaRP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 smtClean="0">
                <a:latin typeface="Trebuchet MS"/>
                <a:cs typeface="Trebuchet MS"/>
              </a:rPr>
              <a:t>Mensual </a:t>
            </a:r>
            <a:r>
              <a:rPr lang="es-ES" sz="2300" b="1" dirty="0">
                <a:latin typeface="Trebuchet MS"/>
                <a:cs typeface="Trebuchet MS"/>
              </a:rPr>
              <a:t>(3ª semana)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Pastor, coordinadores, supervisores y líderes. Semanal (4ª semana)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s-ES" sz="2300" b="1" dirty="0">
                <a:latin typeface="Trebuchet MS"/>
                <a:cs typeface="Trebuchet MS"/>
              </a:rPr>
              <a:t>De formación de nuevos líderes. Semestral</a:t>
            </a:r>
          </a:p>
        </p:txBody>
      </p:sp>
    </p:spTree>
    <p:extLst>
      <p:ext uri="{BB962C8B-B14F-4D97-AF65-F5344CB8AC3E}">
        <p14:creationId xmlns="" xmlns:p14="http://schemas.microsoft.com/office/powerpoint/2010/main" val="2963565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solidFill>
            <a:srgbClr val="FF66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865130"/>
            <a:ext cx="9649072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DEPUÉS</a:t>
            </a:r>
          </a:p>
        </p:txBody>
      </p:sp>
    </p:spTree>
    <p:extLst>
      <p:ext uri="{BB962C8B-B14F-4D97-AF65-F5344CB8AC3E}">
        <p14:creationId xmlns="" xmlns:p14="http://schemas.microsoft.com/office/powerpoint/2010/main" val="1083848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894733"/>
            <a:ext cx="576064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rebuchet MS"/>
                <a:cs typeface="Trebuchet MS"/>
              </a:rPr>
              <a:t>Prosigue el funcionamiento y mantenimiento de los GP. Este momento es delicado. Por eso, son necesarios: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3528" y="2132856"/>
            <a:ext cx="6264696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pt-BR" sz="2400" b="1" dirty="0" err="1" smtClean="0">
                <a:latin typeface="Trebuchet MS"/>
                <a:cs typeface="Trebuchet MS"/>
              </a:rPr>
              <a:t>Vigilancia</a:t>
            </a:r>
            <a:r>
              <a:rPr lang="pt-BR" sz="2400" b="1" dirty="0">
                <a:latin typeface="Trebuchet MS"/>
                <a:cs typeface="Trebuchet MS"/>
              </a:rPr>
              <a:t>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3528" y="2708920"/>
            <a:ext cx="6264696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00050" lvl="1"/>
            <a:r>
              <a:rPr lang="pt-BR" sz="2400" b="1" dirty="0" smtClean="0">
                <a:latin typeface="Trebuchet MS"/>
                <a:cs typeface="Trebuchet MS"/>
              </a:rPr>
              <a:t>2. </a:t>
            </a:r>
            <a:r>
              <a:rPr lang="es-ES" sz="2400" b="1" dirty="0">
                <a:latin typeface="Trebuchet MS"/>
                <a:cs typeface="Trebuchet MS"/>
              </a:rPr>
              <a:t>Discipulado permanente, para el desarrollo de los líderes y formación de los aprendices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3528" y="4005064"/>
            <a:ext cx="6264696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00050" lvl="1"/>
            <a:r>
              <a:rPr lang="pt-BR" sz="2400" b="1" dirty="0" smtClean="0">
                <a:latin typeface="Trebuchet MS"/>
                <a:cs typeface="Trebuchet MS"/>
              </a:rPr>
              <a:t>3. </a:t>
            </a:r>
            <a:r>
              <a:rPr lang="es-ES" sz="2400" b="1" dirty="0">
                <a:latin typeface="Trebuchet MS"/>
                <a:cs typeface="Trebuchet MS"/>
              </a:rPr>
              <a:t>Organización de la red ministerial de los GP con una estrategia simple y clara</a:t>
            </a:r>
          </a:p>
        </p:txBody>
      </p:sp>
      <p:sp>
        <p:nvSpPr>
          <p:cNvPr id="7" name="Retângulo 6"/>
          <p:cNvSpPr/>
          <p:nvPr/>
        </p:nvSpPr>
        <p:spPr>
          <a:xfrm>
            <a:off x="307297" y="4941168"/>
            <a:ext cx="6264696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00050" lvl="1"/>
            <a:r>
              <a:rPr lang="pt-BR" sz="2400" b="1" dirty="0">
                <a:latin typeface="Trebuchet MS"/>
                <a:cs typeface="Trebuchet MS"/>
              </a:rPr>
              <a:t>4. </a:t>
            </a:r>
            <a:r>
              <a:rPr lang="pt-BR" sz="2400" b="1" dirty="0" err="1">
                <a:latin typeface="Trebuchet MS"/>
                <a:cs typeface="Trebuchet MS"/>
              </a:rPr>
              <a:t>Multiplicación</a:t>
            </a:r>
            <a:r>
              <a:rPr lang="pt-BR" sz="2400" b="1" dirty="0">
                <a:latin typeface="Trebuchet MS"/>
                <a:cs typeface="Trebuchet MS"/>
              </a:rPr>
              <a:t> de </a:t>
            </a:r>
            <a:r>
              <a:rPr lang="pt-BR" sz="2400" b="1" dirty="0" err="1">
                <a:latin typeface="Trebuchet MS"/>
                <a:cs typeface="Trebuchet MS"/>
              </a:rPr>
              <a:t>los</a:t>
            </a:r>
            <a:r>
              <a:rPr lang="pt-BR" sz="2400" b="1" dirty="0">
                <a:latin typeface="Trebuchet MS"/>
                <a:cs typeface="Trebuchet MS"/>
              </a:rPr>
              <a:t> </a:t>
            </a:r>
            <a:r>
              <a:rPr lang="pt-BR" sz="2400" b="1" dirty="0" smtClean="0">
                <a:latin typeface="Trebuchet MS"/>
                <a:cs typeface="Trebuchet MS"/>
              </a:rPr>
              <a:t>GP</a:t>
            </a:r>
            <a:endParaRPr lang="pt-BR" sz="2400" b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9274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solidFill>
            <a:srgbClr val="FF66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636912"/>
            <a:ext cx="9649072" cy="132343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PROTOTIPO: ACTIVIDADES IMPORTANTES</a:t>
            </a:r>
          </a:p>
        </p:txBody>
      </p:sp>
    </p:spTree>
    <p:extLst>
      <p:ext uri="{BB962C8B-B14F-4D97-AF65-F5344CB8AC3E}">
        <p14:creationId xmlns="" xmlns:p14="http://schemas.microsoft.com/office/powerpoint/2010/main" val="3544632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894733"/>
            <a:ext cx="2232248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latin typeface="Trebuchet MS"/>
                <a:cs typeface="Trebuchet MS"/>
              </a:rPr>
              <a:t>Desafios</a:t>
            </a:r>
            <a:endParaRPr lang="pt-BR" sz="2800" b="1" dirty="0">
              <a:latin typeface="Trebuchet MS"/>
              <a:cs typeface="Trebuchet M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219" y="476672"/>
            <a:ext cx="7713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1</a:t>
            </a:r>
            <a:endParaRPr lang="pt-BR" sz="88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41901" y="2636912"/>
            <a:ext cx="4896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S" sz="2400" dirty="0">
                <a:latin typeface="Trebuchet MS"/>
                <a:cs typeface="Trebuchet MS"/>
              </a:rPr>
              <a:t>Cada miembro del prototipo debe elegir el núcleo de su futuro grupo pequeño (asociado y anfitrión</a:t>
            </a:r>
            <a:r>
              <a:rPr lang="es-ES" sz="2400" dirty="0" smtClean="0">
                <a:latin typeface="Trebuchet MS"/>
                <a:cs typeface="Trebuchet MS"/>
              </a:rPr>
              <a:t>)</a:t>
            </a:r>
          </a:p>
          <a:p>
            <a:pPr marL="0" lvl="1" algn="just"/>
            <a:endParaRPr lang="es-ES" sz="2400" dirty="0">
              <a:latin typeface="Trebuchet MS"/>
              <a:cs typeface="Trebuchet MS"/>
            </a:endParaRPr>
          </a:p>
          <a:p>
            <a:pPr marL="0" lvl="1" algn="just"/>
            <a:r>
              <a:rPr lang="es-ES" sz="2400" dirty="0">
                <a:latin typeface="Trebuchet MS"/>
                <a:cs typeface="Trebuchet MS"/>
              </a:rPr>
              <a:t>Discipular y llamar otras personas para formar parte de su futuro GP</a:t>
            </a:r>
          </a:p>
        </p:txBody>
      </p:sp>
    </p:spTree>
    <p:extLst>
      <p:ext uri="{BB962C8B-B14F-4D97-AF65-F5344CB8AC3E}">
        <p14:creationId xmlns="" xmlns:p14="http://schemas.microsoft.com/office/powerpoint/2010/main" val="37848615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solidFill>
            <a:srgbClr val="FF66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636912"/>
            <a:ext cx="9649072" cy="132343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SUGERENCIA DE ACTIVIDAD PARA EL PROTOTIPO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9970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4612" y="2132856"/>
            <a:ext cx="5544616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Trebuchet MS"/>
                <a:cs typeface="Trebuchet MS"/>
              </a:rPr>
              <a:t>Para un buen comienzo son indispensables la preparación, la convicción, la seguridad y el equilibrio del pastor, de los líderes y de la iglesia.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180528" y="855876"/>
            <a:ext cx="3744416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COMIENZO</a:t>
            </a:r>
          </a:p>
        </p:txBody>
      </p:sp>
    </p:spTree>
    <p:extLst>
      <p:ext uri="{BB962C8B-B14F-4D97-AF65-F5344CB8AC3E}">
        <p14:creationId xmlns="" xmlns:p14="http://schemas.microsoft.com/office/powerpoint/2010/main" val="164994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395536" y="692696"/>
            <a:ext cx="936104" cy="9361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27584" y="1100643"/>
            <a:ext cx="475252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just"/>
            <a:r>
              <a:rPr lang="pt-BR" sz="2400" dirty="0" smtClean="0">
                <a:latin typeface="Trebuchet MS"/>
                <a:cs typeface="Trebuchet MS"/>
              </a:rPr>
              <a:t>  </a:t>
            </a:r>
            <a:r>
              <a:rPr lang="es-ES" sz="2400" dirty="0" smtClean="0">
                <a:latin typeface="Trebuchet MS"/>
                <a:cs typeface="Trebuchet MS"/>
              </a:rPr>
              <a:t>l </a:t>
            </a:r>
            <a:r>
              <a:rPr lang="es-ES" sz="2400" dirty="0">
                <a:latin typeface="Trebuchet MS"/>
                <a:cs typeface="Trebuchet MS"/>
              </a:rPr>
              <a:t>final del 1° mes, el pastor realiza una reunión social con los miembros de su GP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57196" y="849486"/>
            <a:ext cx="617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latin typeface="Adobe Garamond Pro Bold" pitchFamily="18" charset="0"/>
              </a:rPr>
              <a:t>A</a:t>
            </a:r>
            <a:endParaRPr lang="pt-BR" sz="5400" dirty="0">
              <a:latin typeface="Adobe Garamond Pro Bold" pitchFamily="18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95536" y="2396788"/>
            <a:ext cx="936104" cy="9361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27584" y="2867452"/>
            <a:ext cx="475252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just"/>
            <a:r>
              <a:rPr lang="pt-BR" sz="2400" dirty="0" smtClean="0">
                <a:latin typeface="Trebuchet MS"/>
                <a:cs typeface="Trebuchet MS"/>
              </a:rPr>
              <a:t>  </a:t>
            </a:r>
            <a:r>
              <a:rPr lang="es-ES" sz="2400" dirty="0" smtClean="0">
                <a:latin typeface="Trebuchet MS"/>
                <a:cs typeface="Trebuchet MS"/>
              </a:rPr>
              <a:t>l </a:t>
            </a:r>
            <a:r>
              <a:rPr lang="es-ES" sz="2400" dirty="0">
                <a:latin typeface="Trebuchet MS"/>
                <a:cs typeface="Trebuchet MS"/>
              </a:rPr>
              <a:t>final del 2° mes, el pastor realiza una reunión social con los miembros y su núcleo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57196" y="2553578"/>
            <a:ext cx="617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latin typeface="Adobe Garamond Pro Bold" pitchFamily="18" charset="0"/>
              </a:rPr>
              <a:t>A</a:t>
            </a:r>
            <a:endParaRPr lang="pt-BR" sz="5400" dirty="0">
              <a:latin typeface="Adobe Garamond Pro Bold" pitchFamily="18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95535" y="4149080"/>
            <a:ext cx="936104" cy="9361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827583" y="4619744"/>
            <a:ext cx="4743223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just"/>
            <a:r>
              <a:rPr lang="pt-BR" sz="2400" dirty="0" smtClean="0">
                <a:latin typeface="Trebuchet MS"/>
                <a:cs typeface="Trebuchet MS"/>
              </a:rPr>
              <a:t>  </a:t>
            </a:r>
            <a:r>
              <a:rPr lang="es-ES" sz="2400" dirty="0" smtClean="0">
                <a:latin typeface="Trebuchet MS"/>
                <a:cs typeface="Trebuchet MS"/>
              </a:rPr>
              <a:t>l </a:t>
            </a:r>
            <a:r>
              <a:rPr lang="es-ES" sz="2400" dirty="0">
                <a:latin typeface="Trebuchet MS"/>
                <a:cs typeface="Trebuchet MS"/>
              </a:rPr>
              <a:t>final del 3° mes, el pastor realiza una reunión social con los miembros de su GP y el GP de los futuros líderes ya formados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57195" y="4305870"/>
            <a:ext cx="617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latin typeface="Adobe Garamond Pro Bold" pitchFamily="18" charset="0"/>
              </a:rPr>
              <a:t>A</a:t>
            </a:r>
            <a:endParaRPr lang="pt-BR" sz="54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120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solidFill>
            <a:srgbClr val="FF66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636912"/>
            <a:ext cx="9649072" cy="132343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LOS PROTOTIPOS </a:t>
            </a:r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ACONTECEN </a:t>
            </a: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EN DOS MOMENTOS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7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894733"/>
            <a:ext cx="4320480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latin typeface="Trebuchet MS"/>
                <a:cs typeface="Trebuchet MS"/>
              </a:rPr>
              <a:t>En la fase de formación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6219" y="476672"/>
            <a:ext cx="7713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1</a:t>
            </a:r>
            <a:endParaRPr lang="pt-BR" sz="88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71600" y="1787170"/>
            <a:ext cx="405809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0" lvl="1" algn="just"/>
            <a:r>
              <a:rPr lang="es-ES" sz="2400" dirty="0">
                <a:latin typeface="Trebuchet MS"/>
                <a:cs typeface="Trebuchet MS"/>
              </a:rPr>
              <a:t>En esta fase, el pastor lidera un prototipo.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1519" y="1694836"/>
            <a:ext cx="720081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marL="0" lvl="1" algn="just"/>
            <a:r>
              <a:rPr lang="pt-BR" sz="6000" dirty="0" smtClean="0">
                <a:latin typeface="Trebuchet MS"/>
                <a:cs typeface="Trebuchet MS"/>
              </a:rPr>
              <a:t>A</a:t>
            </a:r>
            <a:endParaRPr lang="pt-BR" sz="6000" dirty="0">
              <a:latin typeface="Trebuchet MS"/>
              <a:cs typeface="Trebuchet M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71600" y="2780928"/>
            <a:ext cx="405809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0" lvl="1" algn="just"/>
            <a:r>
              <a:rPr lang="pt-BR" sz="2400" dirty="0">
                <a:latin typeface="Trebuchet MS"/>
                <a:cs typeface="Trebuchet MS"/>
              </a:rPr>
              <a:t> </a:t>
            </a:r>
            <a:r>
              <a:rPr lang="es-PE" sz="2400" dirty="0" smtClean="0">
                <a:latin typeface="Trebuchet MS"/>
                <a:cs typeface="Trebuchet MS"/>
              </a:rPr>
              <a:t>Quiénes participan</a:t>
            </a:r>
            <a:r>
              <a:rPr lang="pt-BR" sz="2400" dirty="0" smtClean="0">
                <a:latin typeface="Trebuchet MS"/>
                <a:cs typeface="Trebuchet MS"/>
              </a:rPr>
              <a:t>:</a:t>
            </a:r>
            <a:endParaRPr lang="pt-BR" sz="2400" dirty="0">
              <a:latin typeface="Trebuchet MS"/>
              <a:cs typeface="Trebuchet M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18" y="2503928"/>
            <a:ext cx="720081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marL="0" lvl="1" algn="just"/>
            <a:r>
              <a:rPr lang="pt-BR" sz="6000" dirty="0" smtClean="0">
                <a:latin typeface="Trebuchet MS"/>
                <a:cs typeface="Trebuchet MS"/>
              </a:rPr>
              <a:t>B</a:t>
            </a:r>
            <a:endParaRPr lang="pt-BR" sz="6000" dirty="0">
              <a:latin typeface="Trebuchet MS"/>
              <a:cs typeface="Trebuchet M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351959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14450" lvl="2" indent="-514350">
              <a:buFont typeface="Wingdings" charset="2"/>
              <a:buChar char="ü"/>
            </a:pPr>
            <a:r>
              <a:rPr lang="es-ES" sz="2400" dirty="0">
                <a:latin typeface="Trebuchet MS"/>
                <a:cs typeface="Trebuchet MS"/>
              </a:rPr>
              <a:t>Líderes en potencia</a:t>
            </a:r>
          </a:p>
          <a:p>
            <a:pPr marL="1314450" lvl="2" indent="-514350">
              <a:buFont typeface="Wingdings" charset="2"/>
              <a:buChar char="ü"/>
            </a:pPr>
            <a:r>
              <a:rPr lang="es-ES" sz="2400" dirty="0">
                <a:latin typeface="Trebuchet MS"/>
                <a:cs typeface="Trebuchet MS"/>
              </a:rPr>
              <a:t>Personas que nunca pasaran por un GP base</a:t>
            </a:r>
          </a:p>
        </p:txBody>
      </p:sp>
    </p:spTree>
    <p:extLst>
      <p:ext uri="{BB962C8B-B14F-4D97-AF65-F5344CB8AC3E}">
        <p14:creationId xmlns="" xmlns:p14="http://schemas.microsoft.com/office/powerpoint/2010/main" val="3561249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894733"/>
            <a:ext cx="5184576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latin typeface="Trebuchet MS"/>
                <a:cs typeface="Trebuchet MS"/>
              </a:rPr>
              <a:t>En la fase de multiplicación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6219" y="476672"/>
            <a:ext cx="7713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2</a:t>
            </a:r>
            <a:endParaRPr lang="pt-BR" sz="88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71600" y="2031231"/>
            <a:ext cx="405809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0" lvl="1" algn="just"/>
            <a:r>
              <a:rPr lang="pt-BR" sz="2400" dirty="0">
                <a:latin typeface="Trebuchet MS"/>
                <a:cs typeface="Trebuchet MS"/>
              </a:rPr>
              <a:t>Formar líderes </a:t>
            </a:r>
            <a:r>
              <a:rPr lang="pt-BR" sz="2400" dirty="0" smtClean="0">
                <a:latin typeface="Trebuchet MS"/>
                <a:cs typeface="Trebuchet MS"/>
              </a:rPr>
              <a:t>aprendizes</a:t>
            </a:r>
            <a:endParaRPr lang="pt-BR" sz="2400" dirty="0">
              <a:latin typeface="Trebuchet MS"/>
              <a:cs typeface="Trebuchet M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519" y="1694836"/>
            <a:ext cx="720081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marL="0" lvl="1" algn="just"/>
            <a:r>
              <a:rPr lang="pt-BR" sz="6000" dirty="0" smtClean="0">
                <a:latin typeface="Trebuchet MS"/>
                <a:cs typeface="Trebuchet MS"/>
              </a:rPr>
              <a:t>A</a:t>
            </a:r>
            <a:endParaRPr lang="pt-BR" sz="6000" dirty="0">
              <a:latin typeface="Trebuchet MS"/>
              <a:cs typeface="Trebuchet M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71600" y="2636912"/>
            <a:ext cx="405809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0" lvl="1" algn="just"/>
            <a:r>
              <a:rPr lang="pt-BR" sz="2400" dirty="0" smtClean="0">
                <a:latin typeface="Trebuchet MS"/>
                <a:cs typeface="Trebuchet MS"/>
              </a:rPr>
              <a:t> </a:t>
            </a:r>
            <a:r>
              <a:rPr lang="es-ES" sz="2400" dirty="0">
                <a:latin typeface="Trebuchet MS"/>
                <a:cs typeface="Trebuchet MS"/>
              </a:rPr>
              <a:t>La multiplicación de los grupos en la iglesia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518" y="2503928"/>
            <a:ext cx="720081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marL="0" lvl="1" algn="just"/>
            <a:r>
              <a:rPr lang="pt-BR" sz="6000" dirty="0" smtClean="0">
                <a:latin typeface="Trebuchet MS"/>
                <a:cs typeface="Trebuchet MS"/>
              </a:rPr>
              <a:t>B</a:t>
            </a:r>
            <a:endParaRPr lang="pt-BR" sz="6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0667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solidFill>
            <a:srgbClr val="FF66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895037"/>
            <a:ext cx="9649072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PREGUNTAS PARA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LA REFLEXIÓN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317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894733"/>
            <a:ext cx="828092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latin typeface="Trebuchet MS"/>
                <a:cs typeface="Trebuchet MS"/>
              </a:rPr>
              <a:t>	</a:t>
            </a:r>
            <a:r>
              <a:rPr lang="es-ES" sz="2400" b="1" dirty="0">
                <a:latin typeface="Trebuchet MS"/>
                <a:cs typeface="Trebuchet MS"/>
              </a:rPr>
              <a:t>Por qué es importante seguir un proceso bien planificado en la implantación de los GP en la iglesia?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202235"/>
            <a:ext cx="11047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1</a:t>
            </a:r>
            <a:endParaRPr lang="pt-BR" sz="138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2193539"/>
            <a:ext cx="828092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latin typeface="Trebuchet MS"/>
                <a:cs typeface="Trebuchet MS"/>
              </a:rPr>
              <a:t>	</a:t>
            </a:r>
            <a:r>
              <a:rPr lang="es-ES" sz="2400" b="1" dirty="0">
                <a:latin typeface="Trebuchet MS"/>
                <a:cs typeface="Trebuchet MS"/>
              </a:rPr>
              <a:t>Qué papel debe desempeñar el pastor en este proceso? Por qué?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51520" y="1501041"/>
            <a:ext cx="11047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2</a:t>
            </a:r>
            <a:endParaRPr lang="pt-BR" sz="138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5536" y="3489683"/>
            <a:ext cx="828092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latin typeface="Trebuchet MS"/>
                <a:cs typeface="Trebuchet MS"/>
              </a:rPr>
              <a:t>	</a:t>
            </a:r>
            <a:r>
              <a:rPr lang="es-ES" sz="2400" b="1" dirty="0">
                <a:latin typeface="Trebuchet MS"/>
                <a:cs typeface="Trebuchet MS"/>
              </a:rPr>
              <a:t>Cual es la importancia del GPP en el trabajo de implantación de los GP?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51520" y="2797185"/>
            <a:ext cx="11047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3</a:t>
            </a:r>
            <a:endParaRPr lang="pt-BR" sz="138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95536" y="5013176"/>
            <a:ext cx="7416824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latin typeface="Trebuchet MS"/>
                <a:cs typeface="Trebuchet MS"/>
              </a:rPr>
              <a:t>	</a:t>
            </a:r>
            <a:r>
              <a:rPr lang="es-ES" sz="2400" b="1" dirty="0">
                <a:latin typeface="Trebuchet MS"/>
                <a:cs typeface="Trebuchet MS"/>
              </a:rPr>
              <a:t>Que fue lo que más le llamó la atención en </a:t>
            </a:r>
            <a:r>
              <a:rPr lang="es-ES" sz="2400" b="1" dirty="0" smtClean="0">
                <a:latin typeface="Trebuchet MS"/>
                <a:cs typeface="Trebuchet MS"/>
              </a:rPr>
              <a:t>	los </a:t>
            </a:r>
            <a:r>
              <a:rPr lang="es-ES" sz="2400" b="1" dirty="0">
                <a:latin typeface="Trebuchet MS"/>
                <a:cs typeface="Trebuchet MS"/>
              </a:rPr>
              <a:t>pasos para la implantación de los GP? Por qué razón?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51520" y="4320678"/>
            <a:ext cx="11047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4</a:t>
            </a:r>
            <a:endParaRPr lang="pt-BR" sz="138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7085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solidFill>
            <a:srgbClr val="FF66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895037"/>
            <a:ext cx="9649072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ACTORES INDISPENSABLES</a:t>
            </a:r>
          </a:p>
        </p:txBody>
      </p:sp>
    </p:spTree>
    <p:extLst>
      <p:ext uri="{BB962C8B-B14F-4D97-AF65-F5344CB8AC3E}">
        <p14:creationId xmlns="" xmlns:p14="http://schemas.microsoft.com/office/powerpoint/2010/main" val="2097888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1412776"/>
            <a:ext cx="554461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Trebuchet MS"/>
                <a:cs typeface="Trebuchet MS"/>
              </a:rPr>
              <a:t>Deben conocer la visión bíblica, profética, histórica, escatológica sobre la vida en comunidad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180528" y="855876"/>
            <a:ext cx="3744416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Pastor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180528" y="2852936"/>
            <a:ext cx="3744416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Líderes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12" y="3403329"/>
            <a:ext cx="554461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Trebuchet MS"/>
                <a:cs typeface="Trebuchet MS"/>
              </a:rPr>
              <a:t>Capacitados y comprometidos con la correcta visión y con disposición para pagar el precio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79853" y="4822823"/>
            <a:ext cx="3744416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Iglesia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80186" y="5373216"/>
            <a:ext cx="6552054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Trebuchet MS"/>
                <a:cs typeface="Trebuchet MS"/>
              </a:rPr>
              <a:t>Despierta y inspirada a buscar un reavivamiento permanente y comprometida con un nuevo estilo de vida</a:t>
            </a:r>
          </a:p>
        </p:txBody>
      </p:sp>
    </p:spTree>
    <p:extLst>
      <p:ext uri="{BB962C8B-B14F-4D97-AF65-F5344CB8AC3E}">
        <p14:creationId xmlns="" xmlns:p14="http://schemas.microsoft.com/office/powerpoint/2010/main" val="745419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solidFill>
            <a:srgbClr val="FF66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895037"/>
            <a:ext cx="9649072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I. PRINCIPIOS</a:t>
            </a:r>
          </a:p>
        </p:txBody>
      </p:sp>
    </p:spTree>
    <p:extLst>
      <p:ext uri="{BB962C8B-B14F-4D97-AF65-F5344CB8AC3E}">
        <p14:creationId xmlns="" xmlns:p14="http://schemas.microsoft.com/office/powerpoint/2010/main" val="422570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4617" y="2034123"/>
            <a:ext cx="748883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>
                <a:latin typeface="Trebuchet MS"/>
                <a:cs typeface="Trebuchet MS"/>
              </a:rPr>
              <a:t>   </a:t>
            </a:r>
            <a:r>
              <a:rPr lang="pt-BR" sz="2800" b="1" dirty="0" err="1">
                <a:latin typeface="Trebuchet MS"/>
                <a:cs typeface="Trebuchet MS"/>
              </a:rPr>
              <a:t>rincipio</a:t>
            </a:r>
            <a:r>
              <a:rPr lang="pt-BR" sz="2800" b="1" dirty="0">
                <a:latin typeface="Trebuchet MS"/>
                <a:cs typeface="Trebuchet MS"/>
              </a:rPr>
              <a:t> de </a:t>
            </a:r>
            <a:r>
              <a:rPr lang="pt-BR" sz="2800" b="1" dirty="0" err="1">
                <a:latin typeface="Trebuchet MS"/>
                <a:cs typeface="Trebuchet MS"/>
              </a:rPr>
              <a:t>la</a:t>
            </a:r>
            <a:r>
              <a:rPr lang="pt-BR" sz="2800" b="1" dirty="0">
                <a:latin typeface="Trebuchet MS"/>
                <a:cs typeface="Trebuchet MS"/>
              </a:rPr>
              <a:t> </a:t>
            </a:r>
            <a:r>
              <a:rPr lang="pt-BR" sz="2800" b="1" dirty="0" err="1" smtClean="0">
                <a:latin typeface="Trebuchet MS"/>
                <a:cs typeface="Trebuchet MS"/>
              </a:rPr>
              <a:t>visión</a:t>
            </a:r>
            <a:r>
              <a:rPr lang="pt-BR" sz="2800" b="1" dirty="0" smtClean="0">
                <a:latin typeface="Trebuchet MS"/>
                <a:cs typeface="Trebuchet MS"/>
              </a:rPr>
              <a:t>.</a:t>
            </a:r>
            <a:endParaRPr lang="pt-BR" sz="2800" b="1" dirty="0">
              <a:latin typeface="Trebuchet MS"/>
              <a:cs typeface="Trebuchet M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1599827"/>
            <a:ext cx="50405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</a:t>
            </a:r>
            <a:endParaRPr lang="pt-BR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34617" y="2917383"/>
            <a:ext cx="748883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>
                <a:latin typeface="Trebuchet MS"/>
                <a:cs typeface="Trebuchet MS"/>
              </a:rPr>
              <a:t>   </a:t>
            </a:r>
            <a:r>
              <a:rPr lang="pt-BR" sz="2800" b="1" dirty="0" err="1">
                <a:latin typeface="Trebuchet MS"/>
                <a:cs typeface="Trebuchet MS"/>
              </a:rPr>
              <a:t>rincipio</a:t>
            </a:r>
            <a:r>
              <a:rPr lang="pt-BR" sz="2800" b="1" dirty="0">
                <a:latin typeface="Trebuchet MS"/>
                <a:cs typeface="Trebuchet MS"/>
              </a:rPr>
              <a:t> de </a:t>
            </a:r>
            <a:r>
              <a:rPr lang="pt-BR" sz="2800" b="1" dirty="0" err="1">
                <a:latin typeface="Trebuchet MS"/>
                <a:cs typeface="Trebuchet MS"/>
              </a:rPr>
              <a:t>la</a:t>
            </a:r>
            <a:r>
              <a:rPr lang="pt-BR" sz="2800" b="1" dirty="0">
                <a:latin typeface="Trebuchet MS"/>
                <a:cs typeface="Trebuchet MS"/>
              </a:rPr>
              <a:t> </a:t>
            </a:r>
            <a:r>
              <a:rPr lang="pt-BR" sz="2800" b="1" dirty="0" err="1">
                <a:latin typeface="Trebuchet MS"/>
                <a:cs typeface="Trebuchet MS"/>
              </a:rPr>
              <a:t>selección</a:t>
            </a:r>
            <a:endParaRPr lang="pt-BR" sz="2800" b="1" dirty="0">
              <a:latin typeface="Trebuchet MS"/>
              <a:cs typeface="Trebuchet M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51520" y="2483087"/>
            <a:ext cx="50405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</a:t>
            </a:r>
            <a:endParaRPr lang="pt-BR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34617" y="3783727"/>
            <a:ext cx="748883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Trebuchet MS"/>
                <a:cs typeface="Trebuchet MS"/>
              </a:rPr>
              <a:t>   </a:t>
            </a:r>
            <a:r>
              <a:rPr lang="es-ES" sz="2800" b="1" dirty="0" err="1" smtClean="0">
                <a:latin typeface="Trebuchet MS"/>
                <a:cs typeface="Trebuchet MS"/>
              </a:rPr>
              <a:t>rincipio</a:t>
            </a:r>
            <a:r>
              <a:rPr lang="es-ES" sz="2800" b="1" dirty="0" smtClean="0">
                <a:latin typeface="Trebuchet MS"/>
                <a:cs typeface="Trebuchet MS"/>
              </a:rPr>
              <a:t> </a:t>
            </a:r>
            <a:r>
              <a:rPr lang="es-ES" sz="2800" b="1" dirty="0">
                <a:latin typeface="Trebuchet MS"/>
                <a:cs typeface="Trebuchet MS"/>
              </a:rPr>
              <a:t>de preparación y la capacitación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51520" y="3349431"/>
            <a:ext cx="50405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</a:t>
            </a:r>
            <a:endParaRPr lang="pt-BR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34617" y="4751199"/>
            <a:ext cx="748883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>
                <a:latin typeface="Trebuchet MS"/>
                <a:cs typeface="Trebuchet MS"/>
              </a:rPr>
              <a:t>   </a:t>
            </a:r>
            <a:r>
              <a:rPr lang="pt-BR" sz="2800" b="1" dirty="0" err="1" smtClean="0">
                <a:latin typeface="Trebuchet MS"/>
                <a:cs typeface="Trebuchet MS"/>
              </a:rPr>
              <a:t>rincipio</a:t>
            </a:r>
            <a:r>
              <a:rPr lang="pt-BR" sz="2800" b="1" dirty="0" smtClean="0">
                <a:latin typeface="Trebuchet MS"/>
                <a:cs typeface="Trebuchet MS"/>
              </a:rPr>
              <a:t> </a:t>
            </a:r>
            <a:r>
              <a:rPr lang="pt-BR" sz="2800" b="1" dirty="0">
                <a:latin typeface="Trebuchet MS"/>
                <a:cs typeface="Trebuchet MS"/>
              </a:rPr>
              <a:t>de </a:t>
            </a:r>
            <a:r>
              <a:rPr lang="pt-BR" sz="2800" b="1" dirty="0" err="1">
                <a:latin typeface="Trebuchet MS"/>
                <a:cs typeface="Trebuchet MS"/>
              </a:rPr>
              <a:t>la</a:t>
            </a:r>
            <a:r>
              <a:rPr lang="pt-BR" sz="2800" b="1" dirty="0">
                <a:latin typeface="Trebuchet MS"/>
                <a:cs typeface="Trebuchet MS"/>
              </a:rPr>
              <a:t> </a:t>
            </a:r>
            <a:r>
              <a:rPr lang="pt-BR" sz="2800" b="1" dirty="0" err="1" smtClean="0">
                <a:latin typeface="Trebuchet MS"/>
                <a:cs typeface="Trebuchet MS"/>
              </a:rPr>
              <a:t>multiplicación</a:t>
            </a:r>
            <a:r>
              <a:rPr lang="pt-BR" sz="2800" b="1" dirty="0" smtClean="0">
                <a:latin typeface="Trebuchet MS"/>
                <a:cs typeface="Trebuchet MS"/>
              </a:rPr>
              <a:t>.</a:t>
            </a:r>
            <a:endParaRPr lang="pt-BR" sz="2800" b="1" dirty="0">
              <a:latin typeface="Trebuchet MS"/>
              <a:cs typeface="Trebuchet MS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51520" y="4316903"/>
            <a:ext cx="50405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</a:t>
            </a:r>
            <a:endParaRPr lang="pt-BR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6857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solidFill>
            <a:srgbClr val="FF66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895037"/>
            <a:ext cx="9649072" cy="64633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CUIDADOS ANTES DE LA IMPLANTACIÓN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711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1724615"/>
            <a:ext cx="5544616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latin typeface="Trebuchet MS"/>
                <a:cs typeface="Trebuchet MS"/>
              </a:rPr>
              <a:t>Todos los involucrados (pastor, dirigentes y miembros) tengan conocimiento de los principios de funcionamiento práctico del GP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2885" y="3956863"/>
            <a:ext cx="5544616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latin typeface="Trebuchet MS"/>
                <a:cs typeface="Trebuchet MS"/>
              </a:rPr>
              <a:t>   	</a:t>
            </a:r>
            <a:r>
              <a:rPr lang="es-ES" sz="2400" b="1" dirty="0">
                <a:latin typeface="Trebuchet MS"/>
                <a:cs typeface="Trebuchet MS"/>
              </a:rPr>
              <a:t>Deben seguir un </a:t>
            </a:r>
            <a:r>
              <a:rPr lang="es-ES" sz="2400" b="1" dirty="0" err="1">
                <a:latin typeface="Trebuchet MS"/>
                <a:cs typeface="Trebuchet MS"/>
              </a:rPr>
              <a:t>guión</a:t>
            </a:r>
            <a:r>
              <a:rPr lang="es-ES" sz="2400" b="1" dirty="0">
                <a:latin typeface="Trebuchet MS"/>
                <a:cs typeface="Trebuchet MS"/>
              </a:rPr>
              <a:t>, con </a:t>
            </a:r>
            <a:r>
              <a:rPr lang="es-ES" sz="2400" b="1" dirty="0" smtClean="0">
                <a:latin typeface="Trebuchet MS"/>
                <a:cs typeface="Trebuchet MS"/>
              </a:rPr>
              <a:t>	temas </a:t>
            </a:r>
            <a:r>
              <a:rPr lang="es-ES" sz="2400" b="1" dirty="0">
                <a:latin typeface="Trebuchet MS"/>
                <a:cs typeface="Trebuchet MS"/>
              </a:rPr>
              <a:t>relacionales y formativos para la preparación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1520" y="1401449"/>
            <a:ext cx="11047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Garamond Pro Bold" pitchFamily="18" charset="0"/>
              </a:rPr>
              <a:t>1</a:t>
            </a:r>
            <a:endParaRPr lang="pt-BR" sz="1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dobe Garamond Pro Bold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93101" y="3449031"/>
            <a:ext cx="11047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Garamond Pro Bold" pitchFamily="18" charset="0"/>
              </a:rPr>
              <a:t>2</a:t>
            </a:r>
            <a:endParaRPr lang="pt-BR" sz="1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3004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989</Words>
  <Application>Microsoft Office PowerPoint</Application>
  <PresentationFormat>Apresentação na tela (4:3)</PresentationFormat>
  <Paragraphs>181</Paragraphs>
  <Slides>35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Bergamo</dc:creator>
  <cp:lastModifiedBy>ruth.leon</cp:lastModifiedBy>
  <cp:revision>95</cp:revision>
  <dcterms:created xsi:type="dcterms:W3CDTF">2012-04-28T23:49:53Z</dcterms:created>
  <dcterms:modified xsi:type="dcterms:W3CDTF">2012-05-07T18:34:39Z</dcterms:modified>
</cp:coreProperties>
</file>