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97" r:id="rId4"/>
    <p:sldId id="346" r:id="rId5"/>
    <p:sldId id="440" r:id="rId6"/>
    <p:sldId id="442" r:id="rId7"/>
    <p:sldId id="441" r:id="rId8"/>
    <p:sldId id="443" r:id="rId9"/>
    <p:sldId id="444" r:id="rId10"/>
    <p:sldId id="445" r:id="rId11"/>
    <p:sldId id="446" r:id="rId12"/>
    <p:sldId id="447" r:id="rId13"/>
    <p:sldId id="448" r:id="rId14"/>
    <p:sldId id="449" r:id="rId15"/>
    <p:sldId id="450" r:id="rId16"/>
    <p:sldId id="451" r:id="rId17"/>
    <p:sldId id="453" r:id="rId18"/>
    <p:sldId id="452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5FA26"/>
    <a:srgbClr val="FEFA60"/>
    <a:srgbClr val="FCFC96"/>
    <a:srgbClr val="FFFF66"/>
    <a:srgbClr val="FF6600"/>
    <a:srgbClr val="E7E200"/>
    <a:srgbClr val="7A0C0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64" autoAdjust="0"/>
  </p:normalViewPr>
  <p:slideViewPr>
    <p:cSldViewPr>
      <p:cViewPr varScale="1">
        <p:scale>
          <a:sx n="95" d="100"/>
          <a:sy n="95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48217-BB16-4738-B980-7BEBE749326E}" type="datetimeFigureOut">
              <a:rPr lang="pt-BR" smtClean="0"/>
              <a:pPr/>
              <a:t>04/05/2012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D33B7-E7E0-47E4-B0D5-92F7C4E83B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4776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22438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22438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22438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22438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22438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22438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22438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22438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22438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22438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22438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22438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04/05/2012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50096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04/05/2012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20926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04/05/2012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42188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04/05/2012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6830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04/05/2012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52973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04/05/2012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45327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04/05/2012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85592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04/05/2012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25663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04/05/2012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27482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04/05/2012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14372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04/05/2012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95830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0BD2A-00E1-4E1C-9412-DA0F803DD3EE}" type="datetimeFigureOut">
              <a:rPr lang="pt-BR" smtClean="0"/>
              <a:pPr/>
              <a:t>04/05/2012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0045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52852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2231" y="836712"/>
            <a:ext cx="4619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Trebuchet MS" pitchFamily="34" charset="0"/>
              </a:rPr>
              <a:t>¿Cómo contribuyen los grupos pequeños al establecimiento de nuevas congregaciones?</a:t>
            </a:r>
          </a:p>
        </p:txBody>
      </p:sp>
      <p:sp>
        <p:nvSpPr>
          <p:cNvPr id="2" name="Retângulo 1"/>
          <p:cNvSpPr/>
          <p:nvPr/>
        </p:nvSpPr>
        <p:spPr>
          <a:xfrm>
            <a:off x="755576" y="3356992"/>
            <a:ext cx="6768752" cy="22467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46888" lvl="1" algn="just"/>
            <a:r>
              <a:rPr lang="es-ES" sz="2800" dirty="0">
                <a:latin typeface="Trebuchet MS" pitchFamily="34" charset="0"/>
              </a:rPr>
              <a:t>En barrios o ciudades sin iglesias establecidas. Los grupos sirven para unir a los hermanos y crear una estrategia de evangelismo para la conquista de nuevos conversos.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-119526" y="3154610"/>
            <a:ext cx="152317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9900" dirty="0" smtClean="0">
                <a:latin typeface="Trebuchet MS" pitchFamily="34" charset="0"/>
              </a:rPr>
              <a:t>1</a:t>
            </a:r>
            <a:endParaRPr lang="pt-BR" sz="199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8812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99592" y="2780928"/>
            <a:ext cx="6768752" cy="22467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46888" lvl="1" algn="just"/>
            <a:r>
              <a:rPr lang="es-ES" sz="2800" dirty="0">
                <a:latin typeface="Trebuchet MS" pitchFamily="34" charset="0"/>
              </a:rPr>
              <a:t>En congregaciones ya establecidas. Una congregación cuyos miembros están en grupos, tendrá una gran posibilidad de crecer en madurez espiritual y en ganancia de nuevos conversos.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-119526" y="2924944"/>
            <a:ext cx="152317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9900" dirty="0" smtClean="0">
                <a:latin typeface="Trebuchet MS" pitchFamily="34" charset="0"/>
              </a:rPr>
              <a:t>2</a:t>
            </a:r>
            <a:endParaRPr lang="pt-BR" sz="199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777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2924944"/>
            <a:ext cx="4619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Trebuchet MS" pitchFamily="34" charset="0"/>
              </a:rPr>
              <a:t>“Si uno de los principios estudiados debe ser el más importante, entonces es , sin duda, la multiplicación de los grupos pequeños” –</a:t>
            </a:r>
            <a:r>
              <a:rPr lang="es-ES" sz="2800" dirty="0" err="1">
                <a:latin typeface="Trebuchet MS" pitchFamily="34" charset="0"/>
              </a:rPr>
              <a:t>Christhian</a:t>
            </a:r>
            <a:r>
              <a:rPr lang="es-ES" sz="2800" dirty="0">
                <a:latin typeface="Trebuchet MS" pitchFamily="34" charset="0"/>
              </a:rPr>
              <a:t> </a:t>
            </a:r>
            <a:r>
              <a:rPr lang="es-ES" sz="2800" dirty="0" err="1">
                <a:latin typeface="Trebuchet MS" pitchFamily="34" charset="0"/>
              </a:rPr>
              <a:t>Schwarz</a:t>
            </a:r>
            <a:endParaRPr lang="pt-BR" sz="2800" dirty="0">
              <a:solidFill>
                <a:srgbClr val="7F7F7F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47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07504" y="828001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err="1">
                <a:latin typeface="Trebuchet MS" pitchFamily="34" charset="0"/>
              </a:rPr>
              <a:t>Korfield</a:t>
            </a:r>
            <a:r>
              <a:rPr lang="pt-BR" sz="3200" b="1" dirty="0">
                <a:latin typeface="Trebuchet MS" pitchFamily="34" charset="0"/>
              </a:rPr>
              <a:t> </a:t>
            </a:r>
            <a:r>
              <a:rPr lang="pt-BR" sz="3200" b="1" dirty="0" err="1">
                <a:latin typeface="Trebuchet MS" pitchFamily="34" charset="0"/>
              </a:rPr>
              <a:t>señala</a:t>
            </a:r>
            <a:r>
              <a:rPr lang="pt-BR" sz="3200" b="1" dirty="0">
                <a:latin typeface="Trebuchet MS" pitchFamily="34" charset="0"/>
              </a:rPr>
              <a:t> 3 </a:t>
            </a:r>
            <a:r>
              <a:rPr lang="pt-BR" sz="3200" b="1" dirty="0" err="1">
                <a:latin typeface="Trebuchet MS" pitchFamily="34" charset="0"/>
              </a:rPr>
              <a:t>ventajas</a:t>
            </a:r>
            <a:r>
              <a:rPr lang="pt-BR" sz="3200" b="1" dirty="0">
                <a:latin typeface="Trebuchet MS" pitchFamily="34" charset="0"/>
              </a:rPr>
              <a:t>:</a:t>
            </a:r>
          </a:p>
        </p:txBody>
      </p:sp>
      <p:sp>
        <p:nvSpPr>
          <p:cNvPr id="2" name="Retângulo 1"/>
          <p:cNvSpPr/>
          <p:nvPr/>
        </p:nvSpPr>
        <p:spPr>
          <a:xfrm>
            <a:off x="665450" y="1442974"/>
            <a:ext cx="7344816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4025" lvl="1" algn="just"/>
            <a:r>
              <a:rPr lang="es-ES" sz="2800" dirty="0">
                <a:latin typeface="Trebuchet MS" pitchFamily="34" charset="0"/>
              </a:rPr>
              <a:t>El trabajo surge basado en relaciones y amistades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5496" y="1196752"/>
            <a:ext cx="8499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 smtClean="0">
                <a:latin typeface="Trebuchet MS" pitchFamily="34" charset="0"/>
              </a:rPr>
              <a:t>A</a:t>
            </a:r>
            <a:endParaRPr lang="pt-BR" sz="8800" dirty="0">
              <a:latin typeface="Trebuchet MS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65450" y="2667110"/>
            <a:ext cx="7344816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4025" lvl="1" algn="just"/>
            <a:r>
              <a:rPr lang="es-ES" sz="2800" dirty="0">
                <a:latin typeface="Trebuchet MS" pitchFamily="34" charset="0"/>
              </a:rPr>
              <a:t>La iglesia que surge naturalmente a través de la multiplicación de Grupos en un barrio tendrá una estructura misionera consolidada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5496" y="2420888"/>
            <a:ext cx="8499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 smtClean="0">
                <a:latin typeface="Trebuchet MS" pitchFamily="34" charset="0"/>
              </a:rPr>
              <a:t>B</a:t>
            </a:r>
            <a:endParaRPr lang="pt-BR" sz="8800" dirty="0">
              <a:latin typeface="Trebuchet MS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65450" y="4683334"/>
            <a:ext cx="7344816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4025" lvl="1" algn="just"/>
            <a:r>
              <a:rPr lang="es-ES" sz="2800" dirty="0">
                <a:latin typeface="Trebuchet MS" pitchFamily="34" charset="0"/>
              </a:rPr>
              <a:t>La nueva iglesia ya nace con buenos líderes relacionados con el barrio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496" y="4437112"/>
            <a:ext cx="8595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 smtClean="0">
                <a:latin typeface="Trebuchet MS" pitchFamily="34" charset="0"/>
              </a:rPr>
              <a:t>C</a:t>
            </a:r>
            <a:endParaRPr lang="pt-BR" sz="88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5188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17217" y="2492896"/>
            <a:ext cx="6768752" cy="310854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46888" lvl="1" algn="ctr"/>
            <a:r>
              <a:rPr lang="es-ES" sz="2800" dirty="0">
                <a:latin typeface="Trebuchet MS" pitchFamily="34" charset="0"/>
              </a:rPr>
              <a:t>En congregaciones fruto del evangelismo público. Muchas de nuestras congregaciones son establecidas gracias al evangelismo público, y los grupos pequeños pueden contribuir grandemente a la solidez de estas nuevas congregaciones.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-101901" y="2636912"/>
            <a:ext cx="152317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9900" dirty="0" smtClean="0">
                <a:latin typeface="Trebuchet MS" pitchFamily="34" charset="0"/>
              </a:rPr>
              <a:t>3</a:t>
            </a:r>
            <a:endParaRPr lang="pt-BR" sz="199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8153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3528" y="1052736"/>
            <a:ext cx="58326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Trebuchet MS" pitchFamily="34" charset="0"/>
              </a:rPr>
              <a:t>“El evangelismo público y los grupos pequeños no son mutuamente excluyentes. Cada uno necesita del otro. La predicación pública de la Palabra debe ser reforzada por los grupos pequeños; de otra manera, la predicación no resultará en conversos permanentes. Del mismo modo, el grupo pequeño necesita de la predicación pública de la Palabra para que, continuamente, le dé nuevos conversos, a fin de nutrir y traer hacia la nueva vida en Cristo…” –</a:t>
            </a:r>
            <a:r>
              <a:rPr lang="es-ES" sz="2400" dirty="0" err="1">
                <a:latin typeface="Trebuchet MS" pitchFamily="34" charset="0"/>
              </a:rPr>
              <a:t>Rusell</a:t>
            </a:r>
            <a:r>
              <a:rPr lang="es-ES" sz="2400" dirty="0">
                <a:latin typeface="Trebuchet MS" pitchFamily="34" charset="0"/>
              </a:rPr>
              <a:t> </a:t>
            </a:r>
            <a:r>
              <a:rPr lang="es-ES" sz="2400" dirty="0" err="1">
                <a:latin typeface="Trebuchet MS" pitchFamily="34" charset="0"/>
              </a:rPr>
              <a:t>Burril</a:t>
            </a:r>
            <a:endParaRPr lang="es-ES" sz="24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394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48324" y="2780928"/>
            <a:ext cx="58326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Trebuchet MS" pitchFamily="34" charset="0"/>
              </a:rPr>
              <a:t>David </a:t>
            </a:r>
            <a:r>
              <a:rPr lang="es-ES" sz="2800" dirty="0" err="1">
                <a:latin typeface="Trebuchet MS" pitchFamily="34" charset="0"/>
              </a:rPr>
              <a:t>Cho</a:t>
            </a:r>
            <a:r>
              <a:rPr lang="es-ES" sz="2800" dirty="0">
                <a:latin typeface="Trebuchet MS" pitchFamily="34" charset="0"/>
              </a:rPr>
              <a:t> se basó en Éxodo 18 y en los escritos de Elena G. White para la implantación de los grupos pequeños. Extrajo la idea de grupos pequeños de los libros: “Servicio Cristiano” y “Obreros Evangélicos”.</a:t>
            </a:r>
          </a:p>
        </p:txBody>
      </p:sp>
    </p:spTree>
    <p:extLst>
      <p:ext uri="{BB962C8B-B14F-4D97-AF65-F5344CB8AC3E}">
        <p14:creationId xmlns:p14="http://schemas.microsoft.com/office/powerpoint/2010/main" xmlns="" val="313564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252536" y="2636912"/>
            <a:ext cx="9649072" cy="1224136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252536" y="2895037"/>
            <a:ext cx="9649072" cy="70788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Trebuchet MS"/>
                <a:cs typeface="Trebuchet MS"/>
              </a:rPr>
              <a:t>CONCLUSIÓN</a:t>
            </a:r>
          </a:p>
        </p:txBody>
      </p:sp>
    </p:spTree>
    <p:extLst>
      <p:ext uri="{BB962C8B-B14F-4D97-AF65-F5344CB8AC3E}">
        <p14:creationId xmlns:p14="http://schemas.microsoft.com/office/powerpoint/2010/main" xmlns="" val="611143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3528" y="1268760"/>
            <a:ext cx="52565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/>
              <a:t>“…Necesitamos tanto del evangelismo público como de los grupos pequeños. Los grupos pequeños proveerán personas para que el evangelismo público las lleve a tomar la decisión por Cristo, y el evangelismo público proveerá personas para que los grupos pequeños acompañen y hagan discípulos” –</a:t>
            </a:r>
            <a:r>
              <a:rPr lang="es-ES" sz="2800" dirty="0" err="1"/>
              <a:t>Burrill</a:t>
            </a:r>
            <a:r>
              <a:rPr lang="es-E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0836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6803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252536" y="2636912"/>
            <a:ext cx="9649072" cy="1224136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252536" y="2895037"/>
            <a:ext cx="9649072" cy="70788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Trebuchet MS"/>
                <a:cs typeface="Trebuchet MS"/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xmlns="" val="2097888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39552" y="1196752"/>
            <a:ext cx="56886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>
                <a:latin typeface="Trebuchet MS" pitchFamily="34" charset="0"/>
                <a:ea typeface="Calibri"/>
              </a:rPr>
              <a:t>El NT registra historias de creyentes que van por todos los lugares con el objetivo de multiplicar iglesias (</a:t>
            </a:r>
            <a:r>
              <a:rPr lang="es-ES" sz="2800" dirty="0" err="1">
                <a:latin typeface="Trebuchet MS" pitchFamily="34" charset="0"/>
                <a:ea typeface="Calibri"/>
              </a:rPr>
              <a:t>Hech</a:t>
            </a:r>
            <a:r>
              <a:rPr lang="es-ES" sz="2800" dirty="0">
                <a:latin typeface="Trebuchet MS" pitchFamily="34" charset="0"/>
                <a:ea typeface="Calibri"/>
              </a:rPr>
              <a:t>. 9:31).</a:t>
            </a:r>
          </a:p>
        </p:txBody>
      </p:sp>
      <p:sp>
        <p:nvSpPr>
          <p:cNvPr id="8" name="Retângulo 7"/>
          <p:cNvSpPr/>
          <p:nvPr/>
        </p:nvSpPr>
        <p:spPr>
          <a:xfrm>
            <a:off x="1007604" y="3752165"/>
            <a:ext cx="53645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Trebuchet MS" pitchFamily="34" charset="0"/>
              </a:rPr>
              <a:t>“La metodología evangelizadora más eficaz debajo del cielo es plantar nuevas </a:t>
            </a:r>
            <a:r>
              <a:rPr lang="es-ES" sz="2800" dirty="0" smtClean="0">
                <a:latin typeface="Trebuchet MS" pitchFamily="34" charset="0"/>
              </a:rPr>
              <a:t>iglesias”</a:t>
            </a:r>
          </a:p>
          <a:p>
            <a:pPr algn="ctr"/>
            <a:r>
              <a:rPr lang="es-ES" sz="2800" dirty="0" smtClean="0">
                <a:latin typeface="Trebuchet MS" pitchFamily="34" charset="0"/>
              </a:rPr>
              <a:t>Peter </a:t>
            </a:r>
            <a:r>
              <a:rPr lang="es-ES" sz="2800" dirty="0">
                <a:latin typeface="Trebuchet MS" pitchFamily="34" charset="0"/>
              </a:rPr>
              <a:t>Wagner.</a:t>
            </a:r>
          </a:p>
        </p:txBody>
      </p:sp>
    </p:spTree>
    <p:extLst>
      <p:ext uri="{BB962C8B-B14F-4D97-AF65-F5344CB8AC3E}">
        <p14:creationId xmlns:p14="http://schemas.microsoft.com/office/powerpoint/2010/main" xmlns="" val="164994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39552" y="1196752"/>
            <a:ext cx="56886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Trebuchet MS" pitchFamily="34" charset="0"/>
                <a:ea typeface="Calibri"/>
              </a:rPr>
              <a:t>“Investigaciones en iglesias adventistas indican que las iglesias nuevas crecen diez veces más rápido que las </a:t>
            </a:r>
            <a:r>
              <a:rPr lang="es-ES" sz="2800" dirty="0" smtClean="0">
                <a:latin typeface="Trebuchet MS" pitchFamily="34" charset="0"/>
                <a:ea typeface="Calibri"/>
              </a:rPr>
              <a:t>viejas”</a:t>
            </a:r>
          </a:p>
          <a:p>
            <a:pPr algn="ctr"/>
            <a:r>
              <a:rPr lang="es-ES" sz="2800" dirty="0" smtClean="0">
                <a:latin typeface="Trebuchet MS" pitchFamily="34" charset="0"/>
                <a:ea typeface="Calibri"/>
              </a:rPr>
              <a:t>Roge </a:t>
            </a:r>
            <a:r>
              <a:rPr lang="es-ES" sz="2800" dirty="0">
                <a:latin typeface="Trebuchet MS" pitchFamily="34" charset="0"/>
                <a:ea typeface="Calibri"/>
              </a:rPr>
              <a:t>L. </a:t>
            </a:r>
            <a:r>
              <a:rPr lang="es-ES" sz="2800" dirty="0" err="1">
                <a:latin typeface="Trebuchet MS" pitchFamily="34" charset="0"/>
                <a:ea typeface="Calibri"/>
              </a:rPr>
              <a:t>Dudley</a:t>
            </a:r>
            <a:endParaRPr lang="es-ES" sz="2800" dirty="0">
              <a:latin typeface="Trebuchet MS" pitchFamily="34" charset="0"/>
              <a:ea typeface="Calibri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75077" y="3752165"/>
            <a:ext cx="47525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Trebuchet MS" pitchFamily="34" charset="0"/>
              </a:rPr>
              <a:t>Los Grupos Pequeños son una herramienta valiosa: “Todo grupo pequeño es una iglesia en </a:t>
            </a:r>
            <a:r>
              <a:rPr lang="es-ES" sz="2800" dirty="0" smtClean="0">
                <a:latin typeface="Trebuchet MS" pitchFamily="34" charset="0"/>
              </a:rPr>
              <a:t>potencia”</a:t>
            </a:r>
          </a:p>
          <a:p>
            <a:pPr algn="ctr"/>
            <a:r>
              <a:rPr lang="es-ES" sz="2800" dirty="0" smtClean="0">
                <a:latin typeface="Trebuchet MS" pitchFamily="34" charset="0"/>
              </a:rPr>
              <a:t>Emilio </a:t>
            </a:r>
            <a:r>
              <a:rPr lang="es-ES" sz="2800" dirty="0">
                <a:latin typeface="Trebuchet MS" pitchFamily="34" charset="0"/>
              </a:rPr>
              <a:t>Abdala</a:t>
            </a:r>
          </a:p>
        </p:txBody>
      </p:sp>
    </p:spTree>
    <p:extLst>
      <p:ext uri="{BB962C8B-B14F-4D97-AF65-F5344CB8AC3E}">
        <p14:creationId xmlns:p14="http://schemas.microsoft.com/office/powerpoint/2010/main" xmlns="" val="2860100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252536" y="2636912"/>
            <a:ext cx="9649072" cy="1224136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252536" y="2895037"/>
            <a:ext cx="9649072" cy="70788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Trebuchet MS"/>
                <a:cs typeface="Trebuchet MS"/>
              </a:rPr>
              <a:t>ESTUDIOS</a:t>
            </a:r>
          </a:p>
        </p:txBody>
      </p:sp>
    </p:spTree>
    <p:extLst>
      <p:ext uri="{BB962C8B-B14F-4D97-AF65-F5344CB8AC3E}">
        <p14:creationId xmlns:p14="http://schemas.microsoft.com/office/powerpoint/2010/main" xmlns="" val="316664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39552" y="3212976"/>
            <a:ext cx="56886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>
                <a:latin typeface="Trebuchet MS" pitchFamily="34" charset="0"/>
              </a:rPr>
              <a:t>“Cada ciudad de Estados Unidos tiene el mismo número de adventistas hace veinte años; las únicas excepciones son las ciudades donde se han fundado iglesias durante los últimos veinte años” –Ron </a:t>
            </a:r>
            <a:r>
              <a:rPr lang="es-ES" sz="2800" dirty="0" err="1">
                <a:latin typeface="Trebuchet MS" pitchFamily="34" charset="0"/>
              </a:rPr>
              <a:t>Gladden</a:t>
            </a:r>
            <a:r>
              <a:rPr lang="es-ES" sz="2800" dirty="0">
                <a:latin typeface="Trebuchet MS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41191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72484" y="1001914"/>
            <a:ext cx="45875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>
                <a:solidFill>
                  <a:srgbClr val="000000"/>
                </a:solidFill>
              </a:rPr>
              <a:t>Un estudio entre los Bautistas del Sur, también en los Estados Unidos, indica que “cuanto menor y más nueva es la iglesia, más crece” –Charles </a:t>
            </a:r>
            <a:r>
              <a:rPr lang="es-ES" sz="2800" dirty="0" err="1">
                <a:solidFill>
                  <a:srgbClr val="000000"/>
                </a:solidFill>
              </a:rPr>
              <a:t>Chaney</a:t>
            </a:r>
            <a:r>
              <a:rPr lang="es-ES" sz="28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" name="Retângulo 1"/>
          <p:cNvSpPr/>
          <p:nvPr/>
        </p:nvSpPr>
        <p:spPr>
          <a:xfrm>
            <a:off x="555290" y="4426102"/>
            <a:ext cx="5904656" cy="18158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800" b="1" dirty="0">
                <a:latin typeface="Trebuchet MS" pitchFamily="34" charset="0"/>
              </a:rPr>
              <a:t>DESAFÍO:</a:t>
            </a:r>
          </a:p>
          <a:p>
            <a:pPr algn="ctr"/>
            <a:r>
              <a:rPr lang="es-ES" sz="2800" dirty="0">
                <a:latin typeface="Trebuchet MS" pitchFamily="34" charset="0"/>
              </a:rPr>
              <a:t>Generar estrategias que nos lleven a acelerar el proceso de plantar iglesias</a:t>
            </a:r>
          </a:p>
        </p:txBody>
      </p:sp>
    </p:spTree>
    <p:extLst>
      <p:ext uri="{BB962C8B-B14F-4D97-AF65-F5344CB8AC3E}">
        <p14:creationId xmlns:p14="http://schemas.microsoft.com/office/powerpoint/2010/main" xmlns="" val="163542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252536" y="2636912"/>
            <a:ext cx="9649072" cy="1224136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252536" y="2895037"/>
            <a:ext cx="9649072" cy="70788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Trebuchet MS"/>
                <a:cs typeface="Trebuchet MS"/>
              </a:rPr>
              <a:t>NUEVAS CONGREGACIONES</a:t>
            </a:r>
          </a:p>
        </p:txBody>
      </p:sp>
    </p:spTree>
    <p:extLst>
      <p:ext uri="{BB962C8B-B14F-4D97-AF65-F5344CB8AC3E}">
        <p14:creationId xmlns:p14="http://schemas.microsoft.com/office/powerpoint/2010/main" xmlns="" val="2150373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546</Words>
  <Application>Microsoft Office PowerPoint</Application>
  <PresentationFormat>Apresentação na tela (4:3)</PresentationFormat>
  <Paragraphs>45</Paragraphs>
  <Slides>18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Fabio Bergamo</dc:creator>
  <cp:lastModifiedBy>ruth.leon</cp:lastModifiedBy>
  <cp:revision>113</cp:revision>
  <dcterms:created xsi:type="dcterms:W3CDTF">2012-04-28T23:49:53Z</dcterms:created>
  <dcterms:modified xsi:type="dcterms:W3CDTF">2012-05-04T14:38:32Z</dcterms:modified>
</cp:coreProperties>
</file>