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97" r:id="rId4"/>
    <p:sldId id="346" r:id="rId5"/>
    <p:sldId id="347" r:id="rId6"/>
    <p:sldId id="383" r:id="rId7"/>
    <p:sldId id="348" r:id="rId8"/>
    <p:sldId id="351" r:id="rId9"/>
    <p:sldId id="349" r:id="rId10"/>
    <p:sldId id="352" r:id="rId11"/>
    <p:sldId id="350" r:id="rId12"/>
    <p:sldId id="353" r:id="rId13"/>
    <p:sldId id="357" r:id="rId14"/>
    <p:sldId id="356" r:id="rId15"/>
    <p:sldId id="358" r:id="rId16"/>
    <p:sldId id="359" r:id="rId17"/>
    <p:sldId id="360" r:id="rId18"/>
    <p:sldId id="361" r:id="rId19"/>
    <p:sldId id="362" r:id="rId20"/>
    <p:sldId id="363" r:id="rId21"/>
    <p:sldId id="366" r:id="rId22"/>
    <p:sldId id="367" r:id="rId23"/>
    <p:sldId id="368" r:id="rId24"/>
    <p:sldId id="369" r:id="rId25"/>
    <p:sldId id="370" r:id="rId26"/>
    <p:sldId id="384" r:id="rId27"/>
    <p:sldId id="371" r:id="rId28"/>
    <p:sldId id="372" r:id="rId29"/>
    <p:sldId id="373" r:id="rId30"/>
    <p:sldId id="374" r:id="rId31"/>
    <p:sldId id="375" r:id="rId32"/>
    <p:sldId id="376" r:id="rId33"/>
    <p:sldId id="377" r:id="rId34"/>
    <p:sldId id="378" r:id="rId35"/>
    <p:sldId id="379" r:id="rId36"/>
    <p:sldId id="380" r:id="rId37"/>
    <p:sldId id="381" r:id="rId38"/>
    <p:sldId id="382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5FA26"/>
    <a:srgbClr val="FEFA60"/>
    <a:srgbClr val="FCFC96"/>
    <a:srgbClr val="FFFF66"/>
    <a:srgbClr val="FF6600"/>
    <a:srgbClr val="E7E200"/>
    <a:srgbClr val="7A0C0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64" autoAdjust="0"/>
  </p:normalViewPr>
  <p:slideViewPr>
    <p:cSldViewPr>
      <p:cViewPr varScale="1">
        <p:scale>
          <a:sx n="46" d="100"/>
          <a:sy n="46" d="100"/>
        </p:scale>
        <p:origin x="-102" y="-10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48217-BB16-4738-B980-7BEBE749326E}" type="datetimeFigureOut">
              <a:rPr lang="pt-BR" smtClean="0"/>
              <a:pPr/>
              <a:t>09/05/2012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D33B7-E7E0-47E4-B0D5-92F7C4E83B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4776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2438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2438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2438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2438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2438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2438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2438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2438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2438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2438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2438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2438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2438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2438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2438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2438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2438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2438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2438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D33B7-E7E0-47E4-B0D5-92F7C4E83B80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2438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09/05/2012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500960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09/05/2012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20926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09/05/2012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421882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09/05/2012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68309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09/05/2012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529738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09/05/2012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453276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09/05/2012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85592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09/05/2012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256631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09/05/2012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27482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09/05/2012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14372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09/05/2012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95830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0BD2A-00E1-4E1C-9412-DA0F803DD3EE}" type="datetimeFigureOut">
              <a:rPr lang="pt-BR" smtClean="0"/>
              <a:pPr/>
              <a:t>09/05/2012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0045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528528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52536" y="2895037"/>
            <a:ext cx="9649072" cy="70788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4000" dirty="0">
                <a:latin typeface="Trebuchet MS"/>
                <a:cs typeface="Trebuchet MS"/>
              </a:rPr>
              <a:t>NUEVAS BASES</a:t>
            </a:r>
            <a:endParaRPr lang="pt-BR" sz="40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49037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47366" y="1628800"/>
            <a:ext cx="54726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Trebuchet MS" pitchFamily="34" charset="0"/>
              </a:rPr>
              <a:t>El II Fórum de Grupos Pequeños estableció nuevas bases o principios para “profundizar la caminata” en la experiencia posterior al encuentro. Una de esas bases fue establecer la VISIÓN acerca de los Grupos Pequeños.</a:t>
            </a:r>
          </a:p>
        </p:txBody>
      </p:sp>
    </p:spTree>
    <p:extLst>
      <p:ext uri="{BB962C8B-B14F-4D97-AF65-F5344CB8AC3E}">
        <p14:creationId xmlns="" xmlns:p14="http://schemas.microsoft.com/office/powerpoint/2010/main" val="39367564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563386" y="1772816"/>
            <a:ext cx="57826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latin typeface="Trebuchet MS" pitchFamily="34" charset="0"/>
              </a:rPr>
              <a:t>Cuando existe una VISIÓN clara del por qué y para qué implementamos los </a:t>
            </a:r>
            <a:r>
              <a:rPr lang="es-ES" sz="2400" dirty="0" err="1" smtClean="0">
                <a:latin typeface="Trebuchet MS" pitchFamily="34" charset="0"/>
              </a:rPr>
              <a:t>GPs</a:t>
            </a:r>
            <a:r>
              <a:rPr lang="es-ES" sz="2400" dirty="0">
                <a:latin typeface="Trebuchet MS" pitchFamily="34" charset="0"/>
              </a:rPr>
              <a:t>, todo lo que se realizará después, aunque cueste, finalmente tendría éxito.</a:t>
            </a:r>
          </a:p>
          <a:p>
            <a:pPr algn="ctr"/>
            <a:endParaRPr lang="es-ES" sz="2400" dirty="0">
              <a:latin typeface="Trebuchet MS" pitchFamily="34" charset="0"/>
            </a:endParaRPr>
          </a:p>
          <a:p>
            <a:pPr algn="ctr"/>
            <a:r>
              <a:rPr lang="es-ES" sz="2400" dirty="0">
                <a:latin typeface="Trebuchet MS" pitchFamily="34" charset="0"/>
              </a:rPr>
              <a:t>Junto con el establecimiento de la Visión se lograron afianzar otros aspectos que lograrían una implementación que, aunque tal vez no tan rápida, sí más segura y eficiente.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8252" y="1772816"/>
            <a:ext cx="7857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a</a:t>
            </a:r>
            <a:endParaRPr lang="pt-BR" sz="8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ebuchet MS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29388" y="3665642"/>
            <a:ext cx="8402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b</a:t>
            </a:r>
            <a:endParaRPr lang="pt-BR" sz="8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56535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52536" y="2895037"/>
            <a:ext cx="9649072" cy="70788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4000" dirty="0">
                <a:latin typeface="Trebuchet MS"/>
                <a:cs typeface="Trebuchet MS"/>
              </a:rPr>
              <a:t>LAS CUATRO DIMENSIONES</a:t>
            </a:r>
            <a:endParaRPr lang="pt-BR" sz="40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0224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026409" y="1186469"/>
            <a:ext cx="57606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Trebuchet MS" pitchFamily="34" charset="0"/>
              </a:rPr>
              <a:t>Énfasis en la relación vertical (hacia arriba) con Dios.</a:t>
            </a:r>
          </a:p>
          <a:p>
            <a:endParaRPr lang="pt-BR" sz="2400" dirty="0">
              <a:latin typeface="Trebuchet MS" pitchFamily="34" charset="0"/>
            </a:endParaRPr>
          </a:p>
          <a:p>
            <a:r>
              <a:rPr lang="es-ES" sz="2400" dirty="0">
                <a:latin typeface="Trebuchet MS" pitchFamily="34" charset="0"/>
              </a:rPr>
              <a:t>Énfasis en la comunión interna (hacia adentro) del GP a fin de satisfacer las necesidades sociales y afectivas de sus integrantes.</a:t>
            </a:r>
          </a:p>
          <a:p>
            <a:endParaRPr lang="pt-BR" sz="2400" dirty="0">
              <a:latin typeface="Trebuchet MS" pitchFamily="34" charset="0"/>
            </a:endParaRPr>
          </a:p>
          <a:p>
            <a:r>
              <a:rPr lang="es-ES" sz="2400" dirty="0">
                <a:latin typeface="Trebuchet MS" pitchFamily="34" charset="0"/>
              </a:rPr>
              <a:t>Énfasis en el cumplimiento de la misión de la iglesia (hacia afuera).</a:t>
            </a:r>
          </a:p>
          <a:p>
            <a:endParaRPr lang="pt-BR" sz="2400" dirty="0" smtClean="0">
              <a:latin typeface="Trebuchet MS" pitchFamily="34" charset="0"/>
            </a:endParaRPr>
          </a:p>
          <a:p>
            <a:r>
              <a:rPr lang="es-ES" sz="2400" dirty="0">
                <a:latin typeface="Trebuchet MS" pitchFamily="34" charset="0"/>
              </a:rPr>
              <a:t>Énfasis en la formación de </a:t>
            </a:r>
            <a:r>
              <a:rPr lang="es-ES" sz="2400" dirty="0" err="1">
                <a:latin typeface="Trebuchet MS" pitchFamily="34" charset="0"/>
              </a:rPr>
              <a:t>discipuladores</a:t>
            </a:r>
            <a:r>
              <a:rPr lang="es-ES" sz="2400" dirty="0">
                <a:latin typeface="Trebuchet MS" pitchFamily="34" charset="0"/>
              </a:rPr>
              <a:t> a fin de multiplicar los </a:t>
            </a:r>
            <a:r>
              <a:rPr lang="es-ES" sz="2400" dirty="0" err="1" smtClean="0">
                <a:latin typeface="Trebuchet MS" pitchFamily="34" charset="0"/>
              </a:rPr>
              <a:t>GPs</a:t>
            </a:r>
            <a:r>
              <a:rPr lang="es-ES" sz="2400" dirty="0" smtClean="0">
                <a:latin typeface="Trebuchet MS" pitchFamily="34" charset="0"/>
              </a:rPr>
              <a:t> </a:t>
            </a:r>
            <a:r>
              <a:rPr lang="es-ES" sz="2400" dirty="0">
                <a:latin typeface="Trebuchet MS" pitchFamily="34" charset="0"/>
              </a:rPr>
              <a:t>(hacia adelante).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6134" y="908720"/>
            <a:ext cx="8467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1</a:t>
            </a:r>
            <a:endParaRPr lang="pt-BR" sz="8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ebuchet MS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79461" y="2332304"/>
            <a:ext cx="8467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2</a:t>
            </a:r>
            <a:endParaRPr lang="pt-BR" sz="8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ebuchet MS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79461" y="3710642"/>
            <a:ext cx="8467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3</a:t>
            </a:r>
            <a:endParaRPr lang="pt-BR" sz="8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ebuchet MS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66133" y="5002898"/>
            <a:ext cx="8467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4</a:t>
            </a:r>
            <a:endParaRPr lang="pt-BR" sz="8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0166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52536" y="2609617"/>
            <a:ext cx="9649072" cy="1323439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atin typeface="Trebuchet MS"/>
                <a:cs typeface="Trebuchet MS"/>
              </a:rPr>
              <a:t>LA VISIÓN ADVENTISTA DE LOS </a:t>
            </a:r>
            <a:endParaRPr lang="es-ES" sz="4000" dirty="0" smtClean="0">
              <a:latin typeface="Trebuchet MS"/>
              <a:cs typeface="Trebuchet MS"/>
            </a:endParaRPr>
          </a:p>
          <a:p>
            <a:pPr algn="ctr"/>
            <a:r>
              <a:rPr lang="es-ES" sz="4000" dirty="0" smtClean="0">
                <a:latin typeface="Trebuchet MS"/>
                <a:cs typeface="Trebuchet MS"/>
              </a:rPr>
              <a:t>GRUPOS </a:t>
            </a:r>
            <a:r>
              <a:rPr lang="es-ES" sz="4000" dirty="0">
                <a:latin typeface="Trebuchet MS"/>
                <a:cs typeface="Trebuchet MS"/>
              </a:rPr>
              <a:t>PEQUEÑOS</a:t>
            </a:r>
            <a:endParaRPr lang="pt-BR" sz="40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5063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05389" y="855828"/>
            <a:ext cx="56166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latin typeface="Trebuchet MS" pitchFamily="34" charset="0"/>
              </a:rPr>
              <a:t>“Que los Grupos Pequeños sean la estructura espiritual y relacional básica de la iglesia y las acciones relacionadas al pastoreo, el discipulado y la participación de los miembros de acuerdo con sus dones espirituales en el cumplimiento de la misión constituyéndose en el estilo de vida de cada adventista del séptimo día; y, que los departamentos de la iglesia y sus programas sean facilitadores en el desarrollo de los Grupos Pequeños; y que éstos a su vez sean también el vehículo adecuado para el desarrollo del Programa de la Iglesia.”</a:t>
            </a:r>
          </a:p>
        </p:txBody>
      </p:sp>
    </p:spTree>
    <p:extLst>
      <p:ext uri="{BB962C8B-B14F-4D97-AF65-F5344CB8AC3E}">
        <p14:creationId xmlns="" xmlns:p14="http://schemas.microsoft.com/office/powerpoint/2010/main" val="13048313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52536" y="2609617"/>
            <a:ext cx="9649072" cy="1323439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atin typeface="Trebuchet MS"/>
                <a:cs typeface="Trebuchet MS"/>
              </a:rPr>
              <a:t>VISIÓN DE UNA </a:t>
            </a:r>
            <a:r>
              <a:rPr lang="es-ES" sz="4000" dirty="0" smtClean="0">
                <a:latin typeface="Trebuchet MS"/>
                <a:cs typeface="Trebuchet MS"/>
              </a:rPr>
              <a:t>ESTRUCTURA</a:t>
            </a:r>
          </a:p>
          <a:p>
            <a:pPr algn="ctr"/>
            <a:r>
              <a:rPr lang="es-ES" sz="4000" dirty="0" smtClean="0">
                <a:latin typeface="Trebuchet MS"/>
                <a:cs typeface="Trebuchet MS"/>
              </a:rPr>
              <a:t>RELACIONAL </a:t>
            </a:r>
            <a:r>
              <a:rPr lang="es-ES" sz="4000" dirty="0">
                <a:latin typeface="Trebuchet MS"/>
                <a:cs typeface="Trebuchet MS"/>
              </a:rPr>
              <a:t>BÁSICA</a:t>
            </a:r>
            <a:endParaRPr lang="pt-BR" sz="40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96567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23528" y="1844824"/>
            <a:ext cx="62646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Trebuchet MS" pitchFamily="34" charset="0"/>
              </a:rPr>
              <a:t>El ser humano fue básicamente creado para vivir en relación con sus semejantes.</a:t>
            </a:r>
          </a:p>
          <a:p>
            <a:endParaRPr lang="es-ES" sz="2400" dirty="0">
              <a:latin typeface="Trebuchet MS" pitchFamily="34" charset="0"/>
            </a:endParaRPr>
          </a:p>
          <a:p>
            <a:r>
              <a:rPr lang="es-ES" sz="2400" dirty="0">
                <a:latin typeface="Trebuchet MS" pitchFamily="34" charset="0"/>
              </a:rPr>
              <a:t>Existen distintas esferas de relaciones humanas (amistad, matrimonio, familia, nación, etc.).</a:t>
            </a:r>
          </a:p>
          <a:p>
            <a:endParaRPr lang="es-ES" sz="2400" dirty="0">
              <a:latin typeface="Trebuchet MS" pitchFamily="34" charset="0"/>
            </a:endParaRPr>
          </a:p>
          <a:p>
            <a:r>
              <a:rPr lang="es-ES" sz="2400" dirty="0">
                <a:latin typeface="Trebuchet MS" pitchFamily="34" charset="0"/>
              </a:rPr>
              <a:t>El GP es una estructura relacional básica para los creyentes en Cristo. </a:t>
            </a:r>
          </a:p>
        </p:txBody>
      </p:sp>
    </p:spTree>
    <p:extLst>
      <p:ext uri="{BB962C8B-B14F-4D97-AF65-F5344CB8AC3E}">
        <p14:creationId xmlns="" xmlns:p14="http://schemas.microsoft.com/office/powerpoint/2010/main" val="1049006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52536" y="2609617"/>
            <a:ext cx="9649072" cy="1323439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atin typeface="Trebuchet MS"/>
                <a:cs typeface="Trebuchet MS"/>
              </a:rPr>
              <a:t>VISIÓN DEL CUIDADO PASTORAL (PASTOREO)</a:t>
            </a:r>
            <a:endParaRPr lang="pt-BR" sz="40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1621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68033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23528" y="1772816"/>
            <a:ext cx="54726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Trebuchet MS" pitchFamily="34" charset="0"/>
              </a:rPr>
              <a:t>El GP se convierte en fundamental para el cuidado pastoral de sus integrantes.</a:t>
            </a:r>
          </a:p>
          <a:p>
            <a:endParaRPr lang="es-ES" sz="2400" dirty="0">
              <a:latin typeface="Trebuchet MS" pitchFamily="34" charset="0"/>
            </a:endParaRPr>
          </a:p>
          <a:p>
            <a:r>
              <a:rPr lang="es-ES" sz="2400" dirty="0">
                <a:latin typeface="Trebuchet MS" pitchFamily="34" charset="0"/>
              </a:rPr>
              <a:t>Todas sus necesidades espirituales pueden ser satisfechas en el ambiente ideal que propone el GP.</a:t>
            </a:r>
          </a:p>
          <a:p>
            <a:endParaRPr lang="es-ES" sz="2400" dirty="0">
              <a:latin typeface="Trebuchet MS" pitchFamily="34" charset="0"/>
            </a:endParaRPr>
          </a:p>
          <a:p>
            <a:r>
              <a:rPr lang="es-ES" sz="2400" dirty="0">
                <a:latin typeface="Trebuchet MS" pitchFamily="34" charset="0"/>
              </a:rPr>
              <a:t>Aunque es importante para todos los creyentes, lo es más para los nuevos conversos. Encontrarán en éste contención espiritual y afectiva.</a:t>
            </a:r>
          </a:p>
        </p:txBody>
      </p:sp>
    </p:spTree>
    <p:extLst>
      <p:ext uri="{BB962C8B-B14F-4D97-AF65-F5344CB8AC3E}">
        <p14:creationId xmlns="" xmlns:p14="http://schemas.microsoft.com/office/powerpoint/2010/main" val="3296757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52536" y="2895037"/>
            <a:ext cx="9649072" cy="70788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4000" dirty="0">
                <a:latin typeface="Trebuchet MS"/>
                <a:cs typeface="Trebuchet MS"/>
              </a:rPr>
              <a:t>VISIÓN DEL DISCIPULADO</a:t>
            </a:r>
            <a:endParaRPr lang="pt-BR" sz="40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21869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23528" y="1484784"/>
            <a:ext cx="55446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Trebuchet MS" pitchFamily="34" charset="0"/>
              </a:rPr>
              <a:t>El método de Jesús fue establecer su GP de 12 hombres para que a través de una relación personal con ellos pudiera </a:t>
            </a:r>
            <a:r>
              <a:rPr lang="es-ES" sz="2400" dirty="0" err="1">
                <a:latin typeface="Trebuchet MS" pitchFamily="34" charset="0"/>
              </a:rPr>
              <a:t>discipularlos</a:t>
            </a:r>
            <a:r>
              <a:rPr lang="es-ES" sz="2400" dirty="0">
                <a:latin typeface="Trebuchet MS" pitchFamily="34" charset="0"/>
              </a:rPr>
              <a:t>.</a:t>
            </a:r>
          </a:p>
          <a:p>
            <a:endParaRPr lang="es-ES" sz="2400" dirty="0">
              <a:latin typeface="Trebuchet MS" pitchFamily="34" charset="0"/>
            </a:endParaRPr>
          </a:p>
          <a:p>
            <a:r>
              <a:rPr lang="es-ES" sz="2400" dirty="0">
                <a:latin typeface="Trebuchet MS" pitchFamily="34" charset="0"/>
              </a:rPr>
              <a:t>Por esa razón a Elena de White le fue mostrada la “formación de pequeños grupos como base del esfuerzo cristiano” es esencial.</a:t>
            </a:r>
          </a:p>
          <a:p>
            <a:endParaRPr lang="es-ES" sz="2400" dirty="0">
              <a:latin typeface="Trebuchet MS" pitchFamily="34" charset="0"/>
            </a:endParaRPr>
          </a:p>
          <a:p>
            <a:r>
              <a:rPr lang="es-ES" sz="2400" dirty="0">
                <a:latin typeface="Trebuchet MS" pitchFamily="34" charset="0"/>
              </a:rPr>
              <a:t>La ecuación es simple: Cada líder es un </a:t>
            </a:r>
            <a:r>
              <a:rPr lang="es-ES" sz="2400" dirty="0" err="1">
                <a:latin typeface="Trebuchet MS" pitchFamily="34" charset="0"/>
              </a:rPr>
              <a:t>discipulador</a:t>
            </a:r>
            <a:r>
              <a:rPr lang="es-ES" sz="2400" dirty="0">
                <a:latin typeface="Trebuchet MS" pitchFamily="34" charset="0"/>
              </a:rPr>
              <a:t> de discípulos que llegarán a ser </a:t>
            </a:r>
            <a:r>
              <a:rPr lang="es-ES" sz="2400" dirty="0" err="1">
                <a:latin typeface="Trebuchet MS" pitchFamily="34" charset="0"/>
              </a:rPr>
              <a:t>discipuladores</a:t>
            </a:r>
            <a:r>
              <a:rPr lang="es-ES" sz="2400" dirty="0">
                <a:latin typeface="Trebuchet MS" pitchFamily="34" charset="0"/>
              </a:rPr>
              <a:t> a su tiempo.</a:t>
            </a:r>
          </a:p>
        </p:txBody>
      </p:sp>
    </p:spTree>
    <p:extLst>
      <p:ext uri="{BB962C8B-B14F-4D97-AF65-F5344CB8AC3E}">
        <p14:creationId xmlns="" xmlns:p14="http://schemas.microsoft.com/office/powerpoint/2010/main" val="12207009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52536" y="2636912"/>
            <a:ext cx="9649072" cy="1200329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atin typeface="Trebuchet MS"/>
                <a:cs typeface="Trebuchet MS"/>
              </a:rPr>
              <a:t>VISIÓN DE LA PARTICIPACIÓN DE ACUERDO A DONES ESPIRITUALES</a:t>
            </a:r>
            <a:endParaRPr lang="pt-BR" sz="36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67543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79512" y="1124744"/>
            <a:ext cx="53285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Trebuchet MS" pitchFamily="34" charset="0"/>
              </a:rPr>
              <a:t>De acuerdo a las Escrituras, Jesús a través del Espíritu Santo reparte distintos dones espirituales a cada creyente.</a:t>
            </a:r>
          </a:p>
          <a:p>
            <a:endParaRPr lang="es-ES" sz="2400" dirty="0">
              <a:latin typeface="Trebuchet MS" pitchFamily="34" charset="0"/>
            </a:endParaRPr>
          </a:p>
          <a:p>
            <a:r>
              <a:rPr lang="es-ES" sz="2400" dirty="0">
                <a:latin typeface="Trebuchet MS" pitchFamily="34" charset="0"/>
              </a:rPr>
              <a:t>El propósito es perfeccionar a los santos para el ministerio (discipulado) y edificar el cuerpo de Cristo (la iglesia</a:t>
            </a:r>
            <a:r>
              <a:rPr lang="es-ES" sz="2400" dirty="0" smtClean="0">
                <a:latin typeface="Trebuchet MS" pitchFamily="34" charset="0"/>
              </a:rPr>
              <a:t>).</a:t>
            </a:r>
            <a:endParaRPr lang="es-ES" sz="2400" dirty="0">
              <a:latin typeface="Trebuchet MS" pitchFamily="34" charset="0"/>
            </a:endParaRPr>
          </a:p>
          <a:p>
            <a:endParaRPr lang="es-ES" sz="2400" dirty="0">
              <a:latin typeface="Trebuchet MS" pitchFamily="34" charset="0"/>
            </a:endParaRPr>
          </a:p>
          <a:p>
            <a:r>
              <a:rPr lang="es-ES" sz="2400" dirty="0">
                <a:latin typeface="Trebuchet MS" pitchFamily="34" charset="0"/>
              </a:rPr>
              <a:t>El GP propone el espacio o ambiente ideal para el descubrimiento y el desarrollo de los dones espirituales de cada creyente.</a:t>
            </a:r>
          </a:p>
        </p:txBody>
      </p:sp>
    </p:spTree>
    <p:extLst>
      <p:ext uri="{BB962C8B-B14F-4D97-AF65-F5344CB8AC3E}">
        <p14:creationId xmlns="" xmlns:p14="http://schemas.microsoft.com/office/powerpoint/2010/main" val="483204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53030" y="2895037"/>
            <a:ext cx="9649072" cy="646331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atin typeface="Trebuchet MS"/>
                <a:cs typeface="Trebuchet MS"/>
              </a:rPr>
              <a:t>VISIÓN DEL CUMPLIMIENTO DE LA MISIÓN</a:t>
            </a:r>
            <a:endParaRPr lang="pt-BR" sz="36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252536" y="2924944"/>
            <a:ext cx="9649072" cy="646331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atin typeface="Trebuchet MS"/>
                <a:cs typeface="Trebuchet MS"/>
              </a:rPr>
              <a:t>VISIÓN DEL CUMPLIMIENTO DE LA MISIÓN</a:t>
            </a:r>
            <a:endParaRPr lang="pt-BR" sz="36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1897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16385" y="1196752"/>
            <a:ext cx="57606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ES" sz="2800" dirty="0">
                <a:latin typeface="Trebuchet MS" pitchFamily="34" charset="0"/>
              </a:rPr>
              <a:t>Considerando todo lo anterior, la estructura del GP permite a cada creyente y a la iglesia el cumplimiento de la misión evangélica: “Hacer discípulos</a:t>
            </a:r>
            <a:r>
              <a:rPr lang="es-ES" sz="2800" dirty="0" smtClean="0">
                <a:latin typeface="Trebuchet MS" pitchFamily="34" charset="0"/>
              </a:rPr>
              <a:t>”.</a:t>
            </a:r>
          </a:p>
          <a:p>
            <a:pPr marL="457200" indent="-457200">
              <a:buFont typeface="Arial" pitchFamily="34" charset="0"/>
              <a:buChar char="•"/>
            </a:pPr>
            <a:endParaRPr lang="es-ES" sz="2800" dirty="0">
              <a:latin typeface="Trebuchet MS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ES" sz="2800" dirty="0">
                <a:latin typeface="Trebuchet MS" pitchFamily="34" charset="0"/>
              </a:rPr>
              <a:t>Cada GP que se establece con esta visión tendrá claro permanentemente cuál es su razón de ser como tal.</a:t>
            </a:r>
          </a:p>
        </p:txBody>
      </p:sp>
    </p:spTree>
    <p:extLst>
      <p:ext uri="{BB962C8B-B14F-4D97-AF65-F5344CB8AC3E}">
        <p14:creationId xmlns="" xmlns:p14="http://schemas.microsoft.com/office/powerpoint/2010/main" val="2285607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23528" y="1484784"/>
            <a:ext cx="57606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Trebuchet MS" pitchFamily="34" charset="0"/>
              </a:rPr>
              <a:t>La multiplicación intencional de los </a:t>
            </a:r>
            <a:r>
              <a:rPr lang="es-ES" sz="2800" dirty="0" err="1" smtClean="0">
                <a:latin typeface="Trebuchet MS" pitchFamily="34" charset="0"/>
              </a:rPr>
              <a:t>GPs</a:t>
            </a:r>
            <a:r>
              <a:rPr lang="es-ES" sz="2800" dirty="0" smtClean="0">
                <a:latin typeface="Trebuchet MS" pitchFamily="34" charset="0"/>
              </a:rPr>
              <a:t> </a:t>
            </a:r>
            <a:r>
              <a:rPr lang="es-ES" sz="2800" dirty="0">
                <a:latin typeface="Trebuchet MS" pitchFamily="34" charset="0"/>
              </a:rPr>
              <a:t>generará un movimiento evangelizador de tal dimensión que, así como en el siglo I permitió que el mensaje de salvación sea conocido en todo el mundo en poco tiempo, en estos tiempos alcance al mundo entero.</a:t>
            </a:r>
          </a:p>
        </p:txBody>
      </p:sp>
    </p:spTree>
    <p:extLst>
      <p:ext uri="{BB962C8B-B14F-4D97-AF65-F5344CB8AC3E}">
        <p14:creationId xmlns="" xmlns:p14="http://schemas.microsoft.com/office/powerpoint/2010/main" val="8710081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53030" y="2895037"/>
            <a:ext cx="9649072" cy="70788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atin typeface="Trebuchet MS"/>
                <a:cs typeface="Trebuchet MS"/>
              </a:rPr>
              <a:t>VISIÓN DE UN “ESTILO DE VIDA”</a:t>
            </a:r>
            <a:endParaRPr lang="pt-BR" sz="40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89621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01606" y="980728"/>
            <a:ext cx="50624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Trebuchet MS" pitchFamily="34" charset="0"/>
              </a:rPr>
              <a:t>Una de las dificultades históricas fue considerar los </a:t>
            </a:r>
            <a:r>
              <a:rPr lang="es-ES" sz="2400" dirty="0" err="1" smtClean="0">
                <a:latin typeface="Trebuchet MS" pitchFamily="34" charset="0"/>
              </a:rPr>
              <a:t>GPs</a:t>
            </a:r>
            <a:r>
              <a:rPr lang="es-ES" sz="2400" dirty="0" smtClean="0">
                <a:latin typeface="Trebuchet MS" pitchFamily="34" charset="0"/>
              </a:rPr>
              <a:t> </a:t>
            </a:r>
            <a:r>
              <a:rPr lang="es-ES" sz="2400" dirty="0">
                <a:latin typeface="Trebuchet MS" pitchFamily="34" charset="0"/>
              </a:rPr>
              <a:t>como “otro” método de trabajo misionero más. Quien lo concibe de esta manera pronto corre el riesgo de desecharlo como tal.</a:t>
            </a:r>
          </a:p>
          <a:p>
            <a:endParaRPr lang="es-ES" sz="2400" dirty="0">
              <a:latin typeface="Trebuchet MS" pitchFamily="34" charset="0"/>
            </a:endParaRPr>
          </a:p>
          <a:p>
            <a:r>
              <a:rPr lang="es-ES" sz="2400" dirty="0">
                <a:latin typeface="Trebuchet MS" pitchFamily="34" charset="0"/>
              </a:rPr>
              <a:t>Quien lo experimenta como “estilo de vida” podrá vivir una plena experiencia espiritual en todas sus dimensiones.</a:t>
            </a:r>
          </a:p>
          <a:p>
            <a:endParaRPr lang="es-ES" sz="2400" dirty="0">
              <a:latin typeface="Trebuchet MS" pitchFamily="34" charset="0"/>
            </a:endParaRPr>
          </a:p>
          <a:p>
            <a:r>
              <a:rPr lang="es-ES" sz="2400" dirty="0">
                <a:latin typeface="Trebuchet MS" pitchFamily="34" charset="0"/>
              </a:rPr>
              <a:t>Como resultado su compromiso personal será real y permanente.</a:t>
            </a:r>
          </a:p>
        </p:txBody>
      </p:sp>
    </p:spTree>
    <p:extLst>
      <p:ext uri="{BB962C8B-B14F-4D97-AF65-F5344CB8AC3E}">
        <p14:creationId xmlns="" xmlns:p14="http://schemas.microsoft.com/office/powerpoint/2010/main" val="15298830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52536" y="2895037"/>
            <a:ext cx="9649072" cy="70788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4000" dirty="0">
                <a:latin typeface="Trebuchet MS"/>
                <a:cs typeface="Trebuchet MS"/>
              </a:rPr>
              <a:t>EXPERIENCIAS PREVIAS</a:t>
            </a:r>
            <a:endParaRPr lang="pt-BR" sz="40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7888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53030" y="2636912"/>
            <a:ext cx="9649072" cy="1323439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atin typeface="Trebuchet MS"/>
                <a:cs typeface="Trebuchet MS"/>
              </a:rPr>
              <a:t>VISIÓN DE DEPARTAMENTOS </a:t>
            </a:r>
            <a:r>
              <a:rPr lang="es-ES" sz="4000" dirty="0" smtClean="0">
                <a:latin typeface="Trebuchet MS"/>
                <a:cs typeface="Trebuchet MS"/>
              </a:rPr>
              <a:t>Y</a:t>
            </a:r>
          </a:p>
          <a:p>
            <a:pPr algn="ctr"/>
            <a:r>
              <a:rPr lang="es-ES" sz="4000" dirty="0" smtClean="0">
                <a:latin typeface="Trebuchet MS"/>
                <a:cs typeface="Trebuchet MS"/>
              </a:rPr>
              <a:t>PROGRAMAS </a:t>
            </a:r>
            <a:r>
              <a:rPr lang="es-ES" sz="4000" dirty="0">
                <a:latin typeface="Trebuchet MS"/>
                <a:cs typeface="Trebuchet MS"/>
              </a:rPr>
              <a:t>FACILITADORES</a:t>
            </a:r>
            <a:endParaRPr lang="pt-BR" sz="40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7658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02282" y="1196752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800" dirty="0">
                <a:latin typeface="Trebuchet MS" pitchFamily="34" charset="0"/>
              </a:rPr>
              <a:t>Como cualquier estructura los </a:t>
            </a:r>
            <a:r>
              <a:rPr lang="es-ES" sz="2800" dirty="0" err="1" smtClean="0">
                <a:latin typeface="Trebuchet MS" pitchFamily="34" charset="0"/>
              </a:rPr>
              <a:t>GPs</a:t>
            </a:r>
            <a:r>
              <a:rPr lang="es-ES" sz="2800" dirty="0" smtClean="0">
                <a:latin typeface="Trebuchet MS" pitchFamily="34" charset="0"/>
              </a:rPr>
              <a:t> </a:t>
            </a:r>
            <a:r>
              <a:rPr lang="es-ES" sz="2800" dirty="0">
                <a:latin typeface="Trebuchet MS" pitchFamily="34" charset="0"/>
              </a:rPr>
              <a:t>pueden ser afectadas por otras estructuras. La visión de la IASD es que la estructura básica es la de </a:t>
            </a:r>
            <a:r>
              <a:rPr lang="es-ES" sz="2800" dirty="0" err="1" smtClean="0">
                <a:latin typeface="Trebuchet MS" pitchFamily="34" charset="0"/>
              </a:rPr>
              <a:t>GPs</a:t>
            </a:r>
            <a:r>
              <a:rPr lang="es-ES" sz="2800" dirty="0" err="1">
                <a:latin typeface="Trebuchet MS" pitchFamily="34" charset="0"/>
              </a:rPr>
              <a:t>.</a:t>
            </a:r>
            <a:endParaRPr lang="es-ES" sz="2800" dirty="0">
              <a:latin typeface="Trebuchet MS" pitchFamily="34" charset="0"/>
            </a:endParaRPr>
          </a:p>
          <a:p>
            <a:endParaRPr lang="es-ES" sz="2800" dirty="0">
              <a:latin typeface="Trebuchet MS" pitchFamily="34" charset="0"/>
            </a:endParaRPr>
          </a:p>
          <a:p>
            <a:r>
              <a:rPr lang="es-ES" sz="2800" dirty="0">
                <a:latin typeface="Trebuchet MS" pitchFamily="34" charset="0"/>
              </a:rPr>
              <a:t>Como consecuencia todos los departamentos de la iglesia y los programas que generan, deben facilitar el desarrollo de los </a:t>
            </a:r>
            <a:r>
              <a:rPr lang="es-ES" sz="2800" dirty="0" err="1" smtClean="0">
                <a:latin typeface="Trebuchet MS" pitchFamily="34" charset="0"/>
              </a:rPr>
              <a:t>GPs</a:t>
            </a:r>
            <a:r>
              <a:rPr lang="es-ES" sz="2800" dirty="0" err="1">
                <a:latin typeface="Trebuchet MS" pitchFamily="34" charset="0"/>
              </a:rPr>
              <a:t>.</a:t>
            </a:r>
            <a:endParaRPr lang="es-ES" sz="28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03951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23528" y="1340768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800" dirty="0">
                <a:latin typeface="Trebuchet MS" pitchFamily="34" charset="0"/>
              </a:rPr>
              <a:t>Lo contrario atenta contra esta visión y se corre el riesgo de perder de vista la base del esfuerzo cristiano.</a:t>
            </a:r>
          </a:p>
          <a:p>
            <a:endParaRPr lang="es-ES" sz="2800" dirty="0">
              <a:latin typeface="Trebuchet MS" pitchFamily="34" charset="0"/>
            </a:endParaRPr>
          </a:p>
          <a:p>
            <a:r>
              <a:rPr lang="es-ES" sz="2800" dirty="0">
                <a:latin typeface="Trebuchet MS" pitchFamily="34" charset="0"/>
              </a:rPr>
              <a:t>Si algún departamento o programa atentara contra el desarrollo de los </a:t>
            </a:r>
            <a:r>
              <a:rPr lang="es-ES" sz="2800" dirty="0" err="1" smtClean="0">
                <a:latin typeface="Trebuchet MS" pitchFamily="34" charset="0"/>
              </a:rPr>
              <a:t>GP</a:t>
            </a:r>
            <a:r>
              <a:rPr lang="es-ES" sz="2800" dirty="0" err="1" smtClean="0">
                <a:latin typeface="Trebuchet MS" pitchFamily="34" charset="0"/>
              </a:rPr>
              <a:t>s</a:t>
            </a:r>
            <a:r>
              <a:rPr lang="es-ES" sz="2800" dirty="0" smtClean="0">
                <a:latin typeface="Trebuchet MS" pitchFamily="34" charset="0"/>
              </a:rPr>
              <a:t> </a:t>
            </a:r>
            <a:r>
              <a:rPr lang="es-ES" sz="2800" dirty="0">
                <a:latin typeface="Trebuchet MS" pitchFamily="34" charset="0"/>
              </a:rPr>
              <a:t>la iglesia deberá replantear su visión actual.</a:t>
            </a:r>
          </a:p>
        </p:txBody>
      </p:sp>
    </p:spTree>
    <p:extLst>
      <p:ext uri="{BB962C8B-B14F-4D97-AF65-F5344CB8AC3E}">
        <p14:creationId xmlns="" xmlns:p14="http://schemas.microsoft.com/office/powerpoint/2010/main" val="1074435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53030" y="2636912"/>
            <a:ext cx="9649072" cy="1200329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atin typeface="Trebuchet MS"/>
                <a:cs typeface="Trebuchet MS"/>
              </a:rPr>
              <a:t>VISIÓN DE GRUPOS PEQUEÑOS QUE SON VEHÍCULOS DEL PROGRAMA DE LA IGLESIA</a:t>
            </a:r>
            <a:endParaRPr lang="pt-BR" sz="36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63509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82282" y="836712"/>
            <a:ext cx="536983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Trebuchet MS" pitchFamily="34" charset="0"/>
              </a:rPr>
              <a:t>Considerando lo anterior, cualquier programa o proyecto que la iglesia considere importante puede perfectamente ser llevado adelante con la estructura del GP.</a:t>
            </a:r>
          </a:p>
          <a:p>
            <a:endParaRPr lang="es-ES" sz="2400" dirty="0">
              <a:latin typeface="Trebuchet MS" pitchFamily="34" charset="0"/>
            </a:endParaRPr>
          </a:p>
          <a:p>
            <a:r>
              <a:rPr lang="es-ES" sz="2400" dirty="0">
                <a:latin typeface="Trebuchet MS" pitchFamily="34" charset="0"/>
              </a:rPr>
              <a:t>Una rápida mirada a cualquier proyecto o programa de cualquier departamento de la iglesia, nos permite concluir que puede ser realizado con más éxito a través de los </a:t>
            </a:r>
            <a:r>
              <a:rPr lang="es-ES" sz="2400" dirty="0" err="1" smtClean="0">
                <a:latin typeface="Trebuchet MS" pitchFamily="34" charset="0"/>
              </a:rPr>
              <a:t>GPs</a:t>
            </a:r>
            <a:r>
              <a:rPr lang="es-ES" sz="2400" dirty="0" smtClean="0">
                <a:latin typeface="Trebuchet MS" pitchFamily="34" charset="0"/>
              </a:rPr>
              <a:t> </a:t>
            </a:r>
            <a:r>
              <a:rPr lang="es-ES" sz="2400" dirty="0">
                <a:latin typeface="Trebuchet MS" pitchFamily="34" charset="0"/>
              </a:rPr>
              <a:t>que de cualquier otra manera.</a:t>
            </a:r>
          </a:p>
          <a:p>
            <a:endParaRPr lang="es-ES" sz="2400" dirty="0">
              <a:latin typeface="Trebuchet MS" pitchFamily="34" charset="0"/>
            </a:endParaRPr>
          </a:p>
          <a:p>
            <a:r>
              <a:rPr lang="es-ES" sz="2400" dirty="0">
                <a:latin typeface="Trebuchet MS" pitchFamily="34" charset="0"/>
              </a:rPr>
              <a:t>Esto presenta sólo el desafío de: ¡Probarlo!</a:t>
            </a:r>
          </a:p>
        </p:txBody>
      </p:sp>
    </p:spTree>
    <p:extLst>
      <p:ext uri="{BB962C8B-B14F-4D97-AF65-F5344CB8AC3E}">
        <p14:creationId xmlns="" xmlns:p14="http://schemas.microsoft.com/office/powerpoint/2010/main" val="27921958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53030" y="2587260"/>
            <a:ext cx="9649072" cy="1323439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4000" dirty="0">
                <a:latin typeface="Trebuchet MS"/>
                <a:cs typeface="Trebuchet MS"/>
              </a:rPr>
              <a:t>EXPECTATIVAS FUTURAS O VISIÓN DE FUTURO</a:t>
            </a:r>
            <a:endParaRPr lang="pt-BR" sz="40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3131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01290" y="908720"/>
            <a:ext cx="69482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Trebuchet MS" pitchFamily="34" charset="0"/>
              </a:rPr>
              <a:t>¿Qué esperamos ver en los próximos años?</a:t>
            </a:r>
          </a:p>
          <a:p>
            <a:endParaRPr lang="es-ES" sz="2400" dirty="0">
              <a:latin typeface="Trebuchet MS" pitchFamily="34" charset="0"/>
            </a:endParaRPr>
          </a:p>
          <a:p>
            <a:r>
              <a:rPr lang="es-ES" sz="2400" dirty="0">
                <a:latin typeface="Trebuchet MS" pitchFamily="34" charset="0"/>
              </a:rPr>
              <a:t>Iglesias renovadas por una experiencia espiritual intensa expresada en la vida de los </a:t>
            </a:r>
            <a:r>
              <a:rPr lang="es-ES" sz="2400" dirty="0" err="1" smtClean="0">
                <a:latin typeface="Trebuchet MS" pitchFamily="34" charset="0"/>
              </a:rPr>
              <a:t>GPs</a:t>
            </a:r>
            <a:r>
              <a:rPr lang="es-ES" sz="2400" dirty="0" err="1">
                <a:latin typeface="Trebuchet MS" pitchFamily="34" charset="0"/>
              </a:rPr>
              <a:t>.</a:t>
            </a:r>
            <a:endParaRPr lang="es-ES" sz="2400" dirty="0">
              <a:latin typeface="Trebuchet MS" pitchFamily="34" charset="0"/>
            </a:endParaRPr>
          </a:p>
          <a:p>
            <a:endParaRPr lang="es-ES" sz="2400" dirty="0">
              <a:latin typeface="Trebuchet MS" pitchFamily="34" charset="0"/>
            </a:endParaRPr>
          </a:p>
          <a:p>
            <a:r>
              <a:rPr lang="es-ES" sz="2400" dirty="0">
                <a:latin typeface="Trebuchet MS" pitchFamily="34" charset="0"/>
              </a:rPr>
              <a:t>Discípulos de Cristo ganando nuevos discípulos en el ambiente perfecto de un GP.</a:t>
            </a:r>
          </a:p>
          <a:p>
            <a:endParaRPr lang="es-ES" sz="2400" dirty="0">
              <a:latin typeface="Trebuchet MS" pitchFamily="34" charset="0"/>
            </a:endParaRPr>
          </a:p>
          <a:p>
            <a:r>
              <a:rPr lang="es-ES" sz="2400" dirty="0">
                <a:latin typeface="Trebuchet MS" pitchFamily="34" charset="0"/>
              </a:rPr>
              <a:t>El derramamiento del Espíritu Santo como lluvia tardía en una iglesia que encontró en este “estilo de vida” la base para su reavivamiento y reforma, el discipulado y la evangelización.</a:t>
            </a:r>
          </a:p>
          <a:p>
            <a:endParaRPr lang="es-ES" sz="2400" dirty="0">
              <a:latin typeface="Trebuchet MS" pitchFamily="34" charset="0"/>
            </a:endParaRPr>
          </a:p>
          <a:p>
            <a:r>
              <a:rPr lang="es-ES" sz="2400" dirty="0">
                <a:latin typeface="Trebuchet MS" pitchFamily="34" charset="0"/>
              </a:rPr>
              <a:t>¡La segunda venida de nuestro Señor Jesucristo!</a:t>
            </a:r>
          </a:p>
        </p:txBody>
      </p:sp>
    </p:spTree>
    <p:extLst>
      <p:ext uri="{BB962C8B-B14F-4D97-AF65-F5344CB8AC3E}">
        <p14:creationId xmlns="" xmlns:p14="http://schemas.microsoft.com/office/powerpoint/2010/main" val="3428820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53030" y="2925814"/>
            <a:ext cx="9649072" cy="70788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4000" dirty="0">
                <a:latin typeface="Trebuchet MS"/>
                <a:cs typeface="Trebuchet MS"/>
              </a:rPr>
              <a:t>CONCLUSIONES</a:t>
            </a:r>
            <a:endParaRPr lang="pt-BR" sz="40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7313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971600" y="1268760"/>
            <a:ext cx="54726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Trebuchet MS" pitchFamily="34" charset="0"/>
              </a:rPr>
              <a:t>La necesidad de MANTENER la VISIÓN es imprescindible. Sin VISIÓN no hay futuro.</a:t>
            </a:r>
          </a:p>
          <a:p>
            <a:endParaRPr lang="pt-BR" sz="2400" dirty="0">
              <a:latin typeface="Trebuchet MS" pitchFamily="34" charset="0"/>
            </a:endParaRPr>
          </a:p>
          <a:p>
            <a:r>
              <a:rPr lang="es-ES" sz="2400" dirty="0">
                <a:latin typeface="Trebuchet MS" pitchFamily="34" charset="0"/>
              </a:rPr>
              <a:t>Por eso para la implementación saludable de los </a:t>
            </a:r>
            <a:r>
              <a:rPr lang="es-ES" sz="2400" dirty="0" err="1" smtClean="0">
                <a:latin typeface="Trebuchet MS" pitchFamily="34" charset="0"/>
              </a:rPr>
              <a:t>GPs</a:t>
            </a:r>
            <a:r>
              <a:rPr lang="es-ES" sz="2400" dirty="0" smtClean="0">
                <a:latin typeface="Trebuchet MS" pitchFamily="34" charset="0"/>
              </a:rPr>
              <a:t> </a:t>
            </a:r>
            <a:r>
              <a:rPr lang="es-ES" sz="2400" dirty="0">
                <a:latin typeface="Trebuchet MS" pitchFamily="34" charset="0"/>
              </a:rPr>
              <a:t>y su intencional multiplicación es necesaria una continua atención a la VISIÓN a fin de no perder el objetivo final.</a:t>
            </a:r>
          </a:p>
          <a:p>
            <a:endParaRPr lang="pt-BR" sz="2400" dirty="0">
              <a:latin typeface="Trebuchet MS" pitchFamily="34" charset="0"/>
            </a:endParaRPr>
          </a:p>
          <a:p>
            <a:r>
              <a:rPr lang="es-ES" sz="2400" dirty="0">
                <a:latin typeface="Trebuchet MS" pitchFamily="34" charset="0"/>
              </a:rPr>
              <a:t>La implementación de los </a:t>
            </a:r>
            <a:r>
              <a:rPr lang="es-ES" sz="2400" dirty="0" err="1" smtClean="0">
                <a:latin typeface="Trebuchet MS" pitchFamily="34" charset="0"/>
              </a:rPr>
              <a:t>GPs</a:t>
            </a:r>
            <a:r>
              <a:rPr lang="es-ES" sz="2400" dirty="0" smtClean="0">
                <a:latin typeface="Trebuchet MS" pitchFamily="34" charset="0"/>
              </a:rPr>
              <a:t> </a:t>
            </a:r>
            <a:r>
              <a:rPr lang="es-ES" sz="2400" dirty="0">
                <a:latin typeface="Trebuchet MS" pitchFamily="34" charset="0"/>
              </a:rPr>
              <a:t>de acuerdo a la VISIÓN ASD permitirá pronto ver una iglesia reavivada y estructurada en </a:t>
            </a:r>
            <a:r>
              <a:rPr lang="es-ES" sz="2400" dirty="0" err="1" smtClean="0">
                <a:latin typeface="Trebuchet MS" pitchFamily="34" charset="0"/>
              </a:rPr>
              <a:t>GPs</a:t>
            </a:r>
            <a:r>
              <a:rPr lang="es-ES" sz="2400" dirty="0" err="1">
                <a:latin typeface="Trebuchet MS" pitchFamily="34" charset="0"/>
              </a:rPr>
              <a:t>.</a:t>
            </a:r>
            <a:r>
              <a:rPr lang="es-ES" sz="2400" dirty="0">
                <a:latin typeface="Trebuchet MS" pitchFamily="34" charset="0"/>
              </a:rPr>
              <a:t>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6134" y="1061473"/>
            <a:ext cx="8467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1</a:t>
            </a:r>
            <a:endParaRPr lang="pt-BR" sz="8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ebuchet MS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7522" y="2780928"/>
            <a:ext cx="8467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2</a:t>
            </a:r>
            <a:endParaRPr lang="pt-BR" sz="8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ebuchet MS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79461" y="4725144"/>
            <a:ext cx="8467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3</a:t>
            </a:r>
            <a:endParaRPr lang="pt-BR" sz="8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09191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683568" y="996508"/>
            <a:ext cx="63367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Trebuchet MS" pitchFamily="34" charset="0"/>
              </a:rPr>
              <a:t>La implementación de los Grupos Pequeños con grandes resultados en distintos lugares de Sudamérica hicieron que muchos territorios de la DSA se lanzaran a promover la formación de los mismos.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74044" y="4109010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Trebuchet MS" pitchFamily="34" charset="0"/>
              </a:rPr>
              <a:t>Confiados en que es un plan divinamente inspirado se avanzó con mucho entusiasmo pero tal vez, con poca ciencia.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79512" y="836712"/>
            <a:ext cx="8467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1</a:t>
            </a:r>
            <a:endParaRPr lang="pt-BR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ebuchet MS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78789" y="3861048"/>
            <a:ext cx="8467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2</a:t>
            </a:r>
            <a:endParaRPr lang="pt-BR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9944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899592" y="1014115"/>
            <a:ext cx="64807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Trebuchet MS" pitchFamily="34" charset="0"/>
              </a:rPr>
              <a:t>Aun cuando se invirtieron recursos económicos y lindos y abundantes materiales no se lograron los resultados que se esperaban.</a:t>
            </a:r>
          </a:p>
          <a:p>
            <a:pPr algn="ctr"/>
            <a:endParaRPr lang="pt-BR" sz="2800" dirty="0">
              <a:latin typeface="Trebuchet MS" pitchFamily="34" charset="0"/>
            </a:endParaRPr>
          </a:p>
          <a:p>
            <a:pPr algn="ctr"/>
            <a:r>
              <a:rPr lang="es-ES" sz="2800" dirty="0">
                <a:latin typeface="Trebuchet MS" pitchFamily="34" charset="0"/>
              </a:rPr>
              <a:t>Esto, además de cierto desánimo, produjo cierto desinterés en la implementación de los Grupos Pequeños. En algunos lugares, al considerarlo </a:t>
            </a:r>
            <a:r>
              <a:rPr lang="es-ES" sz="2800" dirty="0" smtClean="0">
                <a:latin typeface="Trebuchet MS" pitchFamily="34" charset="0"/>
              </a:rPr>
              <a:t>un método </a:t>
            </a:r>
            <a:r>
              <a:rPr lang="es-ES" sz="2800" dirty="0">
                <a:latin typeface="Trebuchet MS" pitchFamily="34" charset="0"/>
              </a:rPr>
              <a:t>de trabajo </a:t>
            </a:r>
            <a:r>
              <a:rPr lang="es-ES" sz="2800" dirty="0" smtClean="0">
                <a:latin typeface="Trebuchet MS" pitchFamily="34" charset="0"/>
              </a:rPr>
              <a:t>misionero y </a:t>
            </a:r>
            <a:r>
              <a:rPr lang="es-ES" sz="2800" dirty="0">
                <a:latin typeface="Trebuchet MS" pitchFamily="34" charset="0"/>
              </a:rPr>
              <a:t>no darse los resultados</a:t>
            </a:r>
          </a:p>
          <a:p>
            <a:pPr algn="ctr"/>
            <a:r>
              <a:rPr lang="es-ES" sz="2800" dirty="0">
                <a:latin typeface="Trebuchet MS" pitchFamily="34" charset="0"/>
              </a:rPr>
              <a:t>	esperados, </a:t>
            </a:r>
            <a:r>
              <a:rPr lang="es-ES" sz="2800" dirty="0" smtClean="0">
                <a:latin typeface="Trebuchet MS" pitchFamily="34" charset="0"/>
              </a:rPr>
              <a:t>directamente los </a:t>
            </a:r>
            <a:r>
              <a:rPr lang="es-ES" sz="2800" dirty="0">
                <a:latin typeface="Trebuchet MS" pitchFamily="34" charset="0"/>
              </a:rPr>
              <a:t>descartaron.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79512" y="836712"/>
            <a:ext cx="8467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3</a:t>
            </a:r>
            <a:endParaRPr lang="pt-BR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ebuchet MS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8789" y="3861048"/>
            <a:ext cx="8467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4</a:t>
            </a:r>
            <a:endParaRPr lang="pt-BR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32880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85433" y="2895037"/>
            <a:ext cx="9649072" cy="70788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4000" dirty="0">
                <a:latin typeface="Trebuchet MS"/>
                <a:cs typeface="Trebuchet MS"/>
              </a:rPr>
              <a:t>DOS ELEMENTOS POSITIVOS</a:t>
            </a:r>
            <a:endParaRPr lang="pt-BR" sz="40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60627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817828" y="3365873"/>
            <a:ext cx="69127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Trebuchet MS" pitchFamily="34" charset="0"/>
              </a:rPr>
              <a:t>Crecieron en la experiencia espiritual y relacional. Hallaron unidad espiritual, compañerismo y una mejor comunión con Dios.</a:t>
            </a:r>
          </a:p>
          <a:p>
            <a:endParaRPr lang="pt-BR" sz="2400" dirty="0">
              <a:latin typeface="Trebuchet MS" pitchFamily="34" charset="0"/>
            </a:endParaRPr>
          </a:p>
          <a:p>
            <a:r>
              <a:rPr lang="es-ES" sz="2400" dirty="0">
                <a:latin typeface="Trebuchet MS" pitchFamily="34" charset="0"/>
              </a:rPr>
              <a:t>Comenzaron a tener resultados. Invitaron a sus amigos, familiares y vecinos quienes terminaron integrándose a la </a:t>
            </a:r>
            <a:r>
              <a:rPr lang="es-ES" sz="2400" dirty="0" smtClean="0">
                <a:latin typeface="Trebuchet MS" pitchFamily="34" charset="0"/>
              </a:rPr>
              <a:t>iglesia</a:t>
            </a:r>
            <a:r>
              <a:rPr lang="pt-BR" sz="2400" dirty="0" smtClean="0">
                <a:latin typeface="Trebuchet MS" pitchFamily="34" charset="0"/>
              </a:rPr>
              <a:t>.</a:t>
            </a:r>
            <a:endParaRPr lang="pt-BR" sz="2400" dirty="0">
              <a:latin typeface="Trebuchet MS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9512" y="764704"/>
            <a:ext cx="6048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Trebuchet MS" pitchFamily="34" charset="0"/>
              </a:rPr>
              <a:t>Aún cuando no se produjeron los resultados masivos esperados se percibió que algo cambió en la experiencia de quienes adoptaron el Grupo Pequeño como “un estilo de vida”: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035" y="2703696"/>
            <a:ext cx="7857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a</a:t>
            </a:r>
            <a:endParaRPr lang="pt-BR" sz="8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ebuchet MS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8684" y="4192726"/>
            <a:ext cx="8402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b</a:t>
            </a:r>
            <a:endParaRPr lang="pt-BR" sz="8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23889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52536" y="2636912"/>
            <a:ext cx="9649072" cy="1323439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atin typeface="Trebuchet MS"/>
                <a:cs typeface="Trebuchet MS"/>
              </a:rPr>
              <a:t>EL II FÓRUM DE GRUPOS </a:t>
            </a:r>
            <a:r>
              <a:rPr lang="es-ES" sz="4000" dirty="0" smtClean="0">
                <a:latin typeface="Trebuchet MS"/>
                <a:cs typeface="Trebuchet MS"/>
              </a:rPr>
              <a:t>PEQUEÑOS</a:t>
            </a:r>
          </a:p>
          <a:p>
            <a:pPr algn="ctr"/>
            <a:r>
              <a:rPr lang="es-ES" sz="4000" dirty="0" smtClean="0">
                <a:latin typeface="Trebuchet MS"/>
                <a:cs typeface="Trebuchet MS"/>
              </a:rPr>
              <a:t>DE </a:t>
            </a:r>
            <a:r>
              <a:rPr lang="es-ES" sz="4000" dirty="0">
                <a:latin typeface="Trebuchet MS"/>
                <a:cs typeface="Trebuchet MS"/>
              </a:rPr>
              <a:t>LA DSA</a:t>
            </a:r>
            <a:endParaRPr lang="pt-BR" sz="40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1663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878979" y="2996952"/>
            <a:ext cx="63464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latin typeface="Trebuchet MS" pitchFamily="34" charset="0"/>
              </a:rPr>
              <a:t>Se replantearon varios aspectos relacionados con los Grupos Pequeños que permitieron que las expectativas renacieran.</a:t>
            </a:r>
          </a:p>
          <a:p>
            <a:endParaRPr lang="pt-BR" sz="2800" dirty="0">
              <a:latin typeface="Trebuchet MS" pitchFamily="34" charset="0"/>
            </a:endParaRPr>
          </a:p>
          <a:p>
            <a:r>
              <a:rPr lang="es-ES" sz="2800" dirty="0">
                <a:latin typeface="Trebuchet MS" pitchFamily="34" charset="0"/>
              </a:rPr>
              <a:t>Se produjeron documentos fruto de la experiencia y discusión de todos los participantes.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24656" y="3157716"/>
            <a:ext cx="7857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a</a:t>
            </a:r>
            <a:endParaRPr lang="pt-BR" sz="8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ebuchet MS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1305" y="4646746"/>
            <a:ext cx="8402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b</a:t>
            </a:r>
            <a:endParaRPr lang="pt-BR" sz="8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ebuchet MS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91297" y="836712"/>
            <a:ext cx="5964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latin typeface="Trebuchet MS" pitchFamily="34" charset="0"/>
              </a:rPr>
              <a:t>No fue sino hasta un encuentro muy significativo del 2 al 5 de noviembre de 2009 en Brasilia en la que ciertas cosas comenzaron a cambiar.</a:t>
            </a:r>
          </a:p>
        </p:txBody>
      </p:sp>
    </p:spTree>
    <p:extLst>
      <p:ext uri="{BB962C8B-B14F-4D97-AF65-F5344CB8AC3E}">
        <p14:creationId xmlns="" xmlns:p14="http://schemas.microsoft.com/office/powerpoint/2010/main" val="37784295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1324</Words>
  <Application>Microsoft Office PowerPoint</Application>
  <PresentationFormat>Apresentação na tela (4:3)</PresentationFormat>
  <Paragraphs>138</Paragraphs>
  <Slides>38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Fabio Bergamo</dc:creator>
  <cp:lastModifiedBy>ruth.leon</cp:lastModifiedBy>
  <cp:revision>121</cp:revision>
  <dcterms:created xsi:type="dcterms:W3CDTF">2012-04-28T23:49:53Z</dcterms:created>
  <dcterms:modified xsi:type="dcterms:W3CDTF">2012-05-09T13:24:12Z</dcterms:modified>
</cp:coreProperties>
</file>