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3" r:id="rId4"/>
    <p:sldId id="298" r:id="rId5"/>
    <p:sldId id="297" r:id="rId6"/>
    <p:sldId id="296" r:id="rId7"/>
    <p:sldId id="295" r:id="rId8"/>
    <p:sldId id="299" r:id="rId9"/>
    <p:sldId id="300" r:id="rId10"/>
    <p:sldId id="294" r:id="rId11"/>
    <p:sldId id="292" r:id="rId12"/>
    <p:sldId id="301" r:id="rId13"/>
    <p:sldId id="307" r:id="rId14"/>
    <p:sldId id="308" r:id="rId15"/>
    <p:sldId id="306" r:id="rId16"/>
    <p:sldId id="310" r:id="rId17"/>
    <p:sldId id="311" r:id="rId18"/>
    <p:sldId id="313" r:id="rId19"/>
    <p:sldId id="309" r:id="rId20"/>
    <p:sldId id="312" r:id="rId21"/>
    <p:sldId id="314" r:id="rId22"/>
    <p:sldId id="305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3008-489A-4036-96D9-76ED59CAE83D}" type="datetimeFigureOut">
              <a:rPr lang="pt-BR" smtClean="0"/>
              <a:pPr/>
              <a:t>24/08/2012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EF95-E856-4E2A-904A-2286188244B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420888"/>
            <a:ext cx="3635896" cy="240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noProof="0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EL PROTOTIPO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80528" y="4509120"/>
            <a:ext cx="3635896" cy="12001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Pr. </a:t>
            </a:r>
            <a:r>
              <a:rPr lang="es-ES" sz="2000" b="1" dirty="0" err="1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Everon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 Donato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2933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tone Sans ITC TT-Bold" charset="0"/>
                <a:cs typeface="Stone Sans ITC TT-Bold" charset="0"/>
                <a:sym typeface="Stone Sans ITC TT-Bold" charset="0"/>
              </a:rPr>
              <a:t>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tone Sans ITC TT-Bold" charset="0"/>
                <a:cs typeface="Stone Sans ITC TT-Bold" charset="0"/>
                <a:sym typeface="Stone Sans ITC TT-Bold" charset="0"/>
              </a:rPr>
              <a:t>Formato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tone Sans ITC TT-Bold" charset="0"/>
                <a:cs typeface="Stone Sans ITC TT-Bold" charset="0"/>
                <a:sym typeface="Stone Sans ITC TT-Bold" charset="0"/>
              </a:rPr>
              <a:t> del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tone Sans ITC TT-Bold" charset="0"/>
                <a:cs typeface="Stone Sans ITC TT-Bold" charset="0"/>
                <a:sym typeface="Stone Sans ITC TT-Bold" charset="0"/>
              </a:rPr>
              <a:t>Prototipo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tone Sans ITC TT-Bold" charset="0"/>
              <a:ea typeface="ヒラギノ角ゴ ProN W6" charset="0"/>
              <a:cs typeface="ヒラギノ角ゴ ProN W6" charset="0"/>
              <a:sym typeface="Stone Sans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67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pitals" charset="0"/>
                <a:sym typeface="Capitals" charset="0"/>
              </a:rPr>
              <a:t>La Selección</a:t>
            </a:r>
            <a:endParaRPr lang="en-US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pitals" charset="0"/>
              <a:ea typeface="ヒラギノ明朝 ProN W3" charset="-128"/>
              <a:sym typeface="Capitals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98613"/>
            <a:ext cx="4038600" cy="494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5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  <a:sym typeface="Chalkboard" charset="0"/>
              </a:rPr>
              <a:t>El pastor selecciona de 10 a 12 participantes después de un período de oración. </a:t>
            </a:r>
            <a:endParaRPr lang="en-US" sz="2500" smtClean="0">
              <a:solidFill>
                <a:schemeClr val="tx2">
                  <a:lumMod val="75000"/>
                </a:schemeClr>
              </a:solidFill>
              <a:latin typeface="Chalkboard" charset="0"/>
              <a:sym typeface="Chalkboar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5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  <a:sym typeface="Chalkboard" charset="0"/>
              </a:rPr>
              <a:t> Después de la observación de esos candidatos el pastor hace una visita para confirmar la elección de cada uno de ellos. </a:t>
            </a:r>
            <a:endParaRPr lang="en-US" sz="2500" smtClean="0">
              <a:solidFill>
                <a:schemeClr val="tx2">
                  <a:lumMod val="75000"/>
                </a:schemeClr>
              </a:solidFill>
              <a:latin typeface="Chalkboard" charset="0"/>
              <a:sym typeface="Chalkboar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5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  <a:sym typeface="Chalkboard" charset="0"/>
              </a:rPr>
              <a:t>Tiene una duración aproximadamente de  3 meses 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152650"/>
            <a:ext cx="41275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743542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rcoal CY" charset="0"/>
                <a:cs typeface="Charcoal CY" charset="0"/>
                <a:sym typeface="Charcoal CY" charset="0"/>
              </a:rPr>
              <a:t>4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rcoal CY" charset="0"/>
                <a:cs typeface="Charcoal CY" charset="0"/>
                <a:sym typeface="Charcoal CY" charset="0"/>
              </a:rPr>
              <a:t>Preguntas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rcoal CY" charset="0"/>
                <a:cs typeface="Charcoal CY" charset="0"/>
                <a:sym typeface="Charcoal CY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rcoal CY" charset="0"/>
                <a:cs typeface="Charcoal CY" charset="0"/>
                <a:sym typeface="Charcoal CY" charset="0"/>
              </a:rPr>
              <a:t>Importantes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rcoal CY" charset="0"/>
              <a:ea typeface="ヒラギノ角ゴ ProN W6" charset="0"/>
              <a:cs typeface="ヒラギノ角ゴ ProN W6" charset="0"/>
              <a:sym typeface="Charcoal CY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0576" y="2132856"/>
            <a:ext cx="4755480" cy="453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¿Le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gusta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estar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rodeado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de personas? 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¿Las personas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acostumbran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buscarlo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para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pedir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consejo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?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¿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Está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interesado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en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ayudar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las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personas en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sus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necesidades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?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¿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Siente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el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deseo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de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asumir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la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responsabilidad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por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alguien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?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board Bold" charset="0"/>
              <a:ea typeface="ヒラギノ角ゴ ProN W6" charset="-128"/>
              <a:sym typeface="Chalkboard Bold" charset="0"/>
            </a:endParaRPr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2035175"/>
            <a:ext cx="4241800" cy="33782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oper Black" charset="0"/>
                <a:cs typeface="Cooper Black" charset="0"/>
                <a:sym typeface="Cooper Black" charset="0"/>
              </a:rPr>
              <a:t>Durante el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oper Black" charset="0"/>
                <a:cs typeface="Cooper Black" charset="0"/>
                <a:sym typeface="Cooper Black" charset="0"/>
              </a:rPr>
              <a:t>Prototipo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oper Black" charset="0"/>
                <a:cs typeface="Cooper Black" charset="0"/>
                <a:sym typeface="Cooper Black" charset="0"/>
              </a:rPr>
              <a:t> </a:t>
            </a:r>
            <a:endParaRPr lang="en-US" sz="5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oper Black" charset="0"/>
              <a:ea typeface="ヒラギノ明朝 ProN W6" charset="0"/>
              <a:cs typeface="ヒラギノ明朝 ProN W6" charset="0"/>
              <a:sym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2267744" y="836613"/>
            <a:ext cx="6768751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Los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líderes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son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preparados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para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pastorear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pequeños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rebaños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/>
            </a:r>
            <a:br>
              <a:rPr lang="en-US" sz="39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</a:br>
            <a:endParaRPr lang="en-US" sz="3900" dirty="0" smtClean="0">
              <a:solidFill>
                <a:schemeClr val="tx2">
                  <a:lumMod val="75000"/>
                </a:schemeClr>
              </a:solidFill>
              <a:latin typeface="Chalkduster" charset="0"/>
              <a:sym typeface="Chalkduster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61341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0386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  <a:sym typeface="Chalkboard" charset="0"/>
              </a:rPr>
              <a:t>Parejas de tutoría son formadas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2308696"/>
            <a:ext cx="5461000" cy="37846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FFFFFF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Nombres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para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el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nuevo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GP son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traídos</a:t>
            </a:r>
            <a:endParaRPr lang="en-US" sz="39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duster" charset="0"/>
              <a:sym typeface="Chalkduster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0104"/>
            <a:ext cx="5321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coal CY" charset="-52"/>
                <a:sym typeface="Charcoal CY" charset="-52"/>
              </a:rPr>
              <a:t>Depués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coal CY" charset="-52"/>
                <a:sym typeface="Charcoal CY" charset="-52"/>
              </a:rPr>
              <a:t> del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rcoal CY" charset="-52"/>
                <a:sym typeface="Charcoal CY" charset="-52"/>
              </a:rPr>
              <a:t>Prototipo</a:t>
            </a:r>
            <a:endParaRPr lang="en-US" sz="5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rcoal CY" charset="-52"/>
              <a:ea typeface="ヒラギノ角ゴ ProN W6" charset="-128"/>
              <a:sym typeface="Charcoal CY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61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667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Informe para la Iglesia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884863" y="2236788"/>
            <a:ext cx="3276600" cy="2387600"/>
            <a:chOff x="0" y="0"/>
            <a:chExt cx="2064" cy="150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"/>
              <a:ext cx="1959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4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2132856"/>
            <a:ext cx="6048672" cy="4054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Después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de 3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meses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, en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una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semana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o fin de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semana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sobre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vida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en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comunidad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, los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líderes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son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presentados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 a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iglesia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halkboard Bold" charset="0"/>
                <a:sym typeface="Chalkboard Bold" charset="0"/>
              </a:rPr>
              <a:t>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Establezca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fecha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que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todos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los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grupos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principiantes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comiencen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juntos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.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Establezca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reunión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semanal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de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líderes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estimular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y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rendir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informe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.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halkboard Bold" charset="0"/>
              <a:ea typeface="ヒラギノ角ゴ ProN W6" charset="-128"/>
              <a:sym typeface="Chalkboard Bold" charset="0"/>
            </a:endParaRPr>
          </a:p>
          <a:p>
            <a:pPr marL="234950" indent="-234950">
              <a:lnSpc>
                <a:spcPct val="90000"/>
              </a:lnSpc>
              <a:spcBef>
                <a:spcPct val="0"/>
              </a:spcBef>
              <a:buClr>
                <a:srgbClr val="9BBB59"/>
              </a:buClr>
              <a:buFont typeface="Wingdings 2" pitchFamily="18" charset="2"/>
              <a:buChar char="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El pastor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supervisa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a los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grupos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de forma regular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para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capacitar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otros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 Bold" charset="0"/>
                <a:sym typeface="Chalkboard Bold" charset="0"/>
              </a:rPr>
              <a:t>supervisores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board Bold" charset="0"/>
              <a:ea typeface="ヒラギノ角ゴ ProN W6" charset="-128"/>
              <a:sym typeface="Chalkboar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390826" y="908720"/>
            <a:ext cx="8382000" cy="1536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Supervisión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 de los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duster" charset="0"/>
                <a:sym typeface="Chalkduster" charset="0"/>
              </a:rPr>
              <a:t>líderes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lkduster" charset="0"/>
              <a:sym typeface="Chalkduster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5600" y="2374677"/>
            <a:ext cx="4038600" cy="343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indent="-304800">
              <a:spcBef>
                <a:spcPct val="0"/>
              </a:spcBef>
              <a:buClr>
                <a:srgbClr val="FFFFFF"/>
              </a:buClr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Visita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en casa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ヒラギノ明朝 ProN W6" charset="-128"/>
              <a:sym typeface="Cooper Black" pitchFamily="18" charset="0"/>
            </a:endParaRPr>
          </a:p>
          <a:p>
            <a:pPr marL="304800" indent="-304800">
              <a:spcBef>
                <a:spcPts val="700"/>
              </a:spcBef>
              <a:buClr>
                <a:srgbClr val="FFFFFF"/>
              </a:buClr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Visita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al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grupo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pequeño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ヒラギノ明朝 ProN W6" charset="-128"/>
              <a:sym typeface="Cooper Black" pitchFamily="18" charset="0"/>
            </a:endParaRPr>
          </a:p>
          <a:p>
            <a:pPr marL="304800" indent="-304800">
              <a:spcBef>
                <a:spcPts val="700"/>
              </a:spcBef>
              <a:buClr>
                <a:srgbClr val="FFFFFF"/>
              </a:buClr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Retiro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espiritual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anual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  <a:ea typeface="ヒラギノ明朝 ProN W6" charset="-128"/>
              <a:sym typeface="Cooper Black" pitchFamily="18" charset="0"/>
            </a:endParaRPr>
          </a:p>
          <a:p>
            <a:pPr marL="304800" indent="-304800">
              <a:spcBef>
                <a:spcPts val="700"/>
              </a:spcBef>
              <a:buClr>
                <a:srgbClr val="FFFFFF"/>
              </a:buClr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Establecimiento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da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reunión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semanal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sym typeface="Cooper Black" pitchFamily="18" charset="0"/>
              </a:rPr>
              <a:t>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ヒラギノ明朝 ProN W6" charset="-128"/>
              <a:sym typeface="Cooper Black" pitchFamily="18" charset="0"/>
            </a:endParaRPr>
          </a:p>
          <a:p>
            <a:pPr marL="304800" indent="-304800">
              <a:spcBef>
                <a:spcPts val="700"/>
              </a:spcBef>
              <a:buClr>
                <a:srgbClr val="FFFFFF"/>
              </a:buClr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ヒラギノ明朝 ProN W6" charset="-128"/>
              <a:sym typeface="Cooper Black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55416"/>
            <a:ext cx="40386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57200" y="1925786"/>
            <a:ext cx="82296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6300" b="1" smtClean="0">
                <a:solidFill>
                  <a:schemeClr val="tx2">
                    <a:lumMod val="75000"/>
                  </a:schemeClr>
                </a:solidFill>
                <a:latin typeface="Comic Sans MS" charset="0"/>
                <a:cs typeface="Comic Sans MS" charset="0"/>
                <a:sym typeface="Comic Sans MS" charset="0"/>
              </a:rPr>
              <a:t>Primera copia, primer modelo, el original.</a:t>
            </a:r>
            <a:endParaRPr lang="en-US" sz="6300" b="1" dirty="0" smtClean="0">
              <a:solidFill>
                <a:schemeClr val="tx2">
                  <a:lumMod val="75000"/>
                </a:schemeClr>
              </a:solidFill>
              <a:latin typeface="Comic Sans MS" charset="0"/>
              <a:ea typeface="ヒラギノ明朝 ProN W6" charset="0"/>
              <a:cs typeface="ヒラギノ明朝 ProN W6" charset="0"/>
              <a:sym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7" y="1196752"/>
            <a:ext cx="6641306" cy="498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54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smtClean="0">
                <a:solidFill>
                  <a:schemeClr val="tx2">
                    <a:lumMod val="75000"/>
                  </a:schemeClr>
                </a:solidFill>
                <a:latin typeface="Chalkduster" charset="0"/>
                <a:cs typeface="Chalkduster" charset="0"/>
                <a:sym typeface="Chalkduster" charset="0"/>
              </a:rPr>
              <a:t>Consejo</a:t>
            </a:r>
            <a:endParaRPr lang="en-US" sz="6400" smtClean="0">
              <a:solidFill>
                <a:schemeClr val="tx2">
                  <a:lumMod val="75000"/>
                </a:schemeClr>
              </a:solidFill>
              <a:latin typeface="Chalkduster" charset="0"/>
              <a:sym typeface="Chalkduster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598613"/>
            <a:ext cx="82296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2">
                    <a:lumMod val="75000"/>
                  </a:schemeClr>
                </a:solidFill>
                <a:latin typeface="Calibri Bold" charset="0"/>
                <a:sym typeface="Calibri Bold" charset="0"/>
              </a:rPr>
              <a:t>De preferencia que los nuevos grupos pequeños sean también las clases de la escuela sabática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 Bold" charset="0"/>
              <a:ea typeface="ヒラギノ角ゴ ProN W6" charset="-128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3638"/>
            <a:ext cx="8229600" cy="4546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Necesitamos líderes que atiendan, si queremos tener una iglesia ganadora</a:t>
            </a:r>
          </a:p>
        </p:txBody>
      </p:sp>
    </p:spTree>
    <p:extLst>
      <p:ext uri="{BB962C8B-B14F-4D97-AF65-F5344CB8AC3E}">
        <p14:creationId xmlns:p14="http://schemas.microsoft.com/office/powerpoint/2010/main" val="18904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899592" y="1151136"/>
            <a:ext cx="7863408" cy="1701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Millones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 de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dólares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 se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gastan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anualmente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Chalkduster" charset="0"/>
              <a:sym typeface="Chalkduster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90813"/>
            <a:ext cx="4343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716213"/>
            <a:ext cx="4330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6467475"/>
            <a:ext cx="244475" cy="254000"/>
          </a:xfrm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82A433C8-57A6-450E-8BCD-FB30EB38FE48}" type="slidenum">
              <a:rPr lang="en-US" sz="12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eaLnBrk="1" hangingPunct="1">
                <a:defRPr/>
              </a:pPr>
              <a:t>4</a:t>
            </a:fld>
            <a:endParaRPr lang="en-US" sz="120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El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prototipo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es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sym typeface="Chalkduster" charset="0"/>
              </a:rPr>
              <a:t>bíblico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latin typeface="Chalkduster" charset="0"/>
              <a:sym typeface="Chalkduster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347913"/>
            <a:ext cx="8229600" cy="4052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El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ejemplo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de Pablo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Charcoal CY" charset="-52"/>
              <a:ea typeface="ヒラギノ角ゴ ProN W6" charset="-128"/>
              <a:sym typeface="Charcoal CY" charset="-52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A los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Gálatas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: "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Ruego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hermanos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míos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,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que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os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hagáis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como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yo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.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porque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yo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también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me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hice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como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vosotros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..."(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Gálatas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harcoal CY" charset="-52"/>
                <a:sym typeface="Charcoal CY" charset="-52"/>
              </a:rPr>
              <a:t> 4:12).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Charcoal CY" charset="-52"/>
              <a:ea typeface="ヒラギノ角ゴ ProN W6" charset="-128"/>
              <a:sym typeface="Charcoal CY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543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6467475"/>
            <a:ext cx="244475" cy="254000"/>
          </a:xfrm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1990025F-A18A-4239-AED6-03E008D926DD}" type="slidenum">
              <a:rPr lang="en-US" sz="12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 eaLnBrk="1" hangingPunct="1">
                <a:defRPr/>
              </a:pPr>
              <a:t>5</a:t>
            </a:fld>
            <a:endParaRPr lang="en-US" sz="120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78994" y="98072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cs typeface="Chalkduster" charset="0"/>
                <a:sym typeface="Chalkduster" charset="0"/>
              </a:rPr>
              <a:t>El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Chalkduster" charset="0"/>
                <a:cs typeface="Chalkduster" charset="0"/>
                <a:sym typeface="Chalkduster" charset="0"/>
              </a:rPr>
              <a:t>ejémplo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halkduster" charset="0"/>
                <a:cs typeface="Chalkduster" charset="0"/>
                <a:sym typeface="Chalkduster" charset="0"/>
              </a:rPr>
              <a:t> de Jesus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Chalkduster" charset="0"/>
              <a:sym typeface="Chalkduster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2458393"/>
            <a:ext cx="8712968" cy="421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Jesus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pasó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años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desarrollando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su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Prototipo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 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El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COSTO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fue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alto.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El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RIESGO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era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grande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Pero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Jesus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HIZO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lo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que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era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necessario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El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pagó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el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precio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El 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negó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a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tomar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atajos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El no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permitió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 el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fracaso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.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ヒラギノ角ゴ ProN W6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2146300"/>
          </a:xfrm>
        </p:spPr>
        <p:txBody>
          <a:bodyPr/>
          <a:lstStyle/>
          <a:p>
            <a:pPr eaLnBrk="1" hangingPunct="1">
              <a:defRPr/>
            </a:pPr>
            <a:r>
              <a:rPr lang="en-US" sz="6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  <a:cs typeface="Chalkduster" charset="0"/>
                <a:sym typeface="Chalkduster" charset="0"/>
              </a:rPr>
              <a:t>Objetivos</a:t>
            </a:r>
            <a:r>
              <a:rPr lang="en-US" sz="6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  <a:cs typeface="Chalkduster" charset="0"/>
                <a:sym typeface="Chalkduster" charset="0"/>
              </a:rPr>
              <a:t> del </a:t>
            </a:r>
            <a:r>
              <a:rPr lang="en-US" sz="6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duster" charset="0"/>
                <a:cs typeface="Chalkduster" charset="0"/>
                <a:sym typeface="Chalkduster" charset="0"/>
              </a:rPr>
              <a:t>Prototipo</a:t>
            </a:r>
            <a:endParaRPr lang="en-US" sz="6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duster" charset="0"/>
              <a:sym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590872" y="105273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Experimentar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una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vida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 en </a:t>
            </a:r>
            <a:r>
              <a:rPr lang="en-US" sz="3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Impact" charset="0"/>
                <a:cs typeface="Impact" charset="0"/>
                <a:sym typeface="Impact" charset="0"/>
              </a:rPr>
              <a:t>comunidad</a:t>
            </a:r>
            <a:endParaRPr lang="en-US" sz="39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Impact" charset="0"/>
              <a:sym typeface="Impact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348880"/>
            <a:ext cx="5130800" cy="43434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chemeClr val="bg2">
                <a:alpha val="85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662880" y="62981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sym typeface="Britannic Bold" pitchFamily="34" charset="0"/>
              </a:rPr>
              <a:t>Transmitir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sym typeface="Britannic Bold" pitchFamily="34" charset="0"/>
              </a:rPr>
              <a:t> la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sym typeface="Britannic Bold" pitchFamily="34" charset="0"/>
              </a:rPr>
              <a:t>Visión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itannic Bold" pitchFamily="34" charset="0"/>
              <a:ea typeface="ヒラギノ明朝 ProN W6" charset="-128"/>
              <a:sym typeface="Britannic Bold" pitchFamily="34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463" y="1703536"/>
            <a:ext cx="5892800" cy="4749800"/>
          </a:xfrm>
          <a:prstGeom prst="rect">
            <a:avLst/>
          </a:prstGeom>
          <a:noFill/>
          <a:ln>
            <a:noFill/>
          </a:ln>
          <a:effectLst>
            <a:outerShdw blurRad="1270000" algn="ctr" rotWithShape="0">
              <a:schemeClr val="bg2">
                <a:alpha val="8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760" cy="6900672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7" y="403225"/>
            <a:ext cx="71104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Discipular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para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pastorear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pitals" charset="0"/>
                <a:cs typeface="Capitals" charset="0"/>
                <a:sym typeface="Capitals" charset="0"/>
              </a:rPr>
              <a:t> 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pitals" charset="0"/>
              <a:ea typeface="ヒラギノ明朝 ProN W3" charset="0"/>
              <a:cs typeface="ヒラギノ明朝 ProN W3" charset="0"/>
              <a:sym typeface="Capitals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04430" y="1600200"/>
            <a:ext cx="4152900" cy="5092700"/>
            <a:chOff x="0" y="0"/>
            <a:chExt cx="2615" cy="32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176"/>
              <a:ext cx="2263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16" cy="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351</Words>
  <Application>Microsoft Office PowerPoint</Application>
  <PresentationFormat>Presentación en pantalla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do Office</vt:lpstr>
      <vt:lpstr>Presentación de PowerPoint</vt:lpstr>
      <vt:lpstr>Presentación de PowerPoint</vt:lpstr>
      <vt:lpstr>Millones de dólares se gastan anualmente</vt:lpstr>
      <vt:lpstr>El prototipo es bíblico</vt:lpstr>
      <vt:lpstr>El ejémplo de Jesus</vt:lpstr>
      <vt:lpstr>Objetivos del Prototipo</vt:lpstr>
      <vt:lpstr>Experimentar una vida en comunidad</vt:lpstr>
      <vt:lpstr>Transmitir la Visión</vt:lpstr>
      <vt:lpstr>Discipular para pastorear  </vt:lpstr>
      <vt:lpstr>El Formato del Prototipo</vt:lpstr>
      <vt:lpstr>La Selección</vt:lpstr>
      <vt:lpstr>4 Preguntas Importantes</vt:lpstr>
      <vt:lpstr>Durante el Prototipo </vt:lpstr>
      <vt:lpstr>Los líderes son preparados para pastorear  pequeños rebaños </vt:lpstr>
      <vt:lpstr>Parejas de tutoría son formadas</vt:lpstr>
      <vt:lpstr>Nombres para el nuevo GP son traídos</vt:lpstr>
      <vt:lpstr>Depués del Prototipo</vt:lpstr>
      <vt:lpstr>Informe para la Iglesia</vt:lpstr>
      <vt:lpstr>Supervisión de los líderes</vt:lpstr>
      <vt:lpstr>Presentación de PowerPoint</vt:lpstr>
      <vt:lpstr>Consejo</vt:lpstr>
      <vt:lpstr>Necesitamos líderes que atiendan, si queremos tener una iglesia ganadora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ruth.leon</dc:creator>
  <cp:lastModifiedBy>Elías Torres</cp:lastModifiedBy>
  <cp:revision>25</cp:revision>
  <dcterms:created xsi:type="dcterms:W3CDTF">2011-05-20T01:49:37Z</dcterms:created>
  <dcterms:modified xsi:type="dcterms:W3CDTF">2012-08-24T21:47:20Z</dcterms:modified>
</cp:coreProperties>
</file>