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44" r:id="rId2"/>
    <p:sldId id="543" r:id="rId3"/>
    <p:sldId id="546" r:id="rId4"/>
    <p:sldId id="529" r:id="rId5"/>
    <p:sldId id="530" r:id="rId6"/>
    <p:sldId id="531" r:id="rId7"/>
    <p:sldId id="532" r:id="rId8"/>
    <p:sldId id="535" r:id="rId9"/>
    <p:sldId id="534" r:id="rId10"/>
    <p:sldId id="533" r:id="rId11"/>
    <p:sldId id="536" r:id="rId12"/>
    <p:sldId id="537" r:id="rId13"/>
    <p:sldId id="538" r:id="rId14"/>
    <p:sldId id="539" r:id="rId15"/>
    <p:sldId id="540" r:id="rId16"/>
    <p:sldId id="541" r:id="rId17"/>
    <p:sldId id="542" r:id="rId18"/>
    <p:sldId id="545" r:id="rId19"/>
  </p:sldIdLst>
  <p:sldSz cx="9144000" cy="6858000" type="screen4x3"/>
  <p:notesSz cx="7045325" cy="9345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FF"/>
    <a:srgbClr val="F7F7F7"/>
    <a:srgbClr val="FDFDFD"/>
    <a:srgbClr val="009900"/>
    <a:srgbClr val="CC00CC"/>
    <a:srgbClr val="FF0066"/>
    <a:srgbClr val="000000"/>
    <a:srgbClr val="FF0000"/>
    <a:srgbClr val="111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941" autoAdjust="0"/>
    <p:restoredTop sz="90586" autoAdjust="0"/>
  </p:normalViewPr>
  <p:slideViewPr>
    <p:cSldViewPr>
      <p:cViewPr>
        <p:scale>
          <a:sx n="60" d="100"/>
          <a:sy n="60" d="100"/>
        </p:scale>
        <p:origin x="-1422"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3" y="3"/>
            <a:ext cx="3052974" cy="467281"/>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990721" y="3"/>
            <a:ext cx="3052974" cy="467281"/>
          </a:xfrm>
          <a:prstGeom prst="rect">
            <a:avLst/>
          </a:prstGeom>
        </p:spPr>
        <p:txBody>
          <a:bodyPr vert="horz" lIns="91440" tIns="45720" rIns="91440" bIns="45720" rtlCol="0"/>
          <a:lstStyle>
            <a:lvl1pPr algn="r">
              <a:defRPr sz="1200"/>
            </a:lvl1pPr>
          </a:lstStyle>
          <a:p>
            <a:fld id="{6B792106-1DFC-443F-8BDE-CC3B48601D61}" type="datetimeFigureOut">
              <a:rPr lang="pt-BR" smtClean="0"/>
              <a:pPr/>
              <a:t>06/09/2012</a:t>
            </a:fld>
            <a:endParaRPr lang="pt-BR" dirty="0"/>
          </a:p>
        </p:txBody>
      </p:sp>
      <p:sp>
        <p:nvSpPr>
          <p:cNvPr id="4" name="Espaço Reservado para Rodapé 3"/>
          <p:cNvSpPr>
            <a:spLocks noGrp="1"/>
          </p:cNvSpPr>
          <p:nvPr>
            <p:ph type="ftr" sz="quarter" idx="2"/>
          </p:nvPr>
        </p:nvSpPr>
        <p:spPr>
          <a:xfrm>
            <a:off x="3" y="8876713"/>
            <a:ext cx="3052974" cy="467281"/>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990721" y="8876713"/>
            <a:ext cx="3052974" cy="467281"/>
          </a:xfrm>
          <a:prstGeom prst="rect">
            <a:avLst/>
          </a:prstGeom>
        </p:spPr>
        <p:txBody>
          <a:bodyPr vert="horz" lIns="91440" tIns="45720" rIns="91440" bIns="45720" rtlCol="0" anchor="b"/>
          <a:lstStyle>
            <a:lvl1pPr algn="r">
              <a:defRPr sz="1200"/>
            </a:lvl1pPr>
          </a:lstStyle>
          <a:p>
            <a:fld id="{EE336110-A2D1-45CD-AB00-8F85CB81DECF}" type="slidenum">
              <a:rPr lang="pt-BR" smtClean="0"/>
              <a:pPr/>
              <a:t>‹Nº›</a:t>
            </a:fld>
            <a:endParaRPr lang="pt-BR" dirty="0"/>
          </a:p>
        </p:txBody>
      </p:sp>
    </p:spTree>
    <p:extLst>
      <p:ext uri="{BB962C8B-B14F-4D97-AF65-F5344CB8AC3E}">
        <p14:creationId xmlns:p14="http://schemas.microsoft.com/office/powerpoint/2010/main" val="4223857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3" y="3"/>
            <a:ext cx="3052974" cy="467281"/>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990721" y="3"/>
            <a:ext cx="3052974" cy="467281"/>
          </a:xfrm>
          <a:prstGeom prst="rect">
            <a:avLst/>
          </a:prstGeom>
        </p:spPr>
        <p:txBody>
          <a:bodyPr vert="horz" lIns="91440" tIns="45720" rIns="91440" bIns="45720" rtlCol="0"/>
          <a:lstStyle>
            <a:lvl1pPr algn="r">
              <a:defRPr sz="1200"/>
            </a:lvl1pPr>
          </a:lstStyle>
          <a:p>
            <a:fld id="{1FF5B1F9-A99C-4601-8DC6-AFA9DE202A0D}" type="datetimeFigureOut">
              <a:rPr lang="pt-BR" smtClean="0"/>
              <a:pPr/>
              <a:t>06/09/2012</a:t>
            </a:fld>
            <a:endParaRPr lang="pt-BR" dirty="0"/>
          </a:p>
        </p:txBody>
      </p:sp>
      <p:sp>
        <p:nvSpPr>
          <p:cNvPr id="4" name="Espaço Reservado para Imagem de Slide 3"/>
          <p:cNvSpPr>
            <a:spLocks noGrp="1" noRot="1" noChangeAspect="1"/>
          </p:cNvSpPr>
          <p:nvPr>
            <p:ph type="sldImg" idx="2"/>
          </p:nvPr>
        </p:nvSpPr>
        <p:spPr>
          <a:xfrm>
            <a:off x="1182688" y="698500"/>
            <a:ext cx="4679950" cy="3509963"/>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704533" y="4439166"/>
            <a:ext cx="5636260" cy="4205526"/>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3" y="8876713"/>
            <a:ext cx="3052974" cy="467281"/>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990721" y="8876713"/>
            <a:ext cx="3052974" cy="467281"/>
          </a:xfrm>
          <a:prstGeom prst="rect">
            <a:avLst/>
          </a:prstGeom>
        </p:spPr>
        <p:txBody>
          <a:bodyPr vert="horz" lIns="91440" tIns="45720" rIns="91440" bIns="45720" rtlCol="0" anchor="b"/>
          <a:lstStyle>
            <a:lvl1pPr algn="r">
              <a:defRPr sz="1200"/>
            </a:lvl1pPr>
          </a:lstStyle>
          <a:p>
            <a:fld id="{7FF3DC72-EB3B-4F4E-AB5A-567494381A26}" type="slidenum">
              <a:rPr lang="pt-BR" smtClean="0"/>
              <a:pPr/>
              <a:t>‹Nº›</a:t>
            </a:fld>
            <a:endParaRPr lang="pt-BR" dirty="0"/>
          </a:p>
        </p:txBody>
      </p:sp>
    </p:spTree>
    <p:extLst>
      <p:ext uri="{BB962C8B-B14F-4D97-AF65-F5344CB8AC3E}">
        <p14:creationId xmlns:p14="http://schemas.microsoft.com/office/powerpoint/2010/main" val="306060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2</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11</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12</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13</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14</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15</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16</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17</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18</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3</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4</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5</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6</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7</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8</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9</a:t>
            </a:fld>
            <a:endParaRPr lang="pt-BR" dirty="0"/>
          </a:p>
        </p:txBody>
      </p:sp>
    </p:spTree>
    <p:extLst>
      <p:ext uri="{BB962C8B-B14F-4D97-AF65-F5344CB8AC3E}">
        <p14:creationId xmlns:p14="http://schemas.microsoft.com/office/powerpoint/2010/main" val="3555356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F3DC72-EB3B-4F4E-AB5A-567494381A26}" type="slidenum">
              <a:rPr lang="pt-BR" smtClean="0"/>
              <a:pPr/>
              <a:t>10</a:t>
            </a:fld>
            <a:endParaRPr lang="pt-BR" dirty="0"/>
          </a:p>
        </p:txBody>
      </p:sp>
    </p:spTree>
    <p:extLst>
      <p:ext uri="{BB962C8B-B14F-4D97-AF65-F5344CB8AC3E}">
        <p14:creationId xmlns:p14="http://schemas.microsoft.com/office/powerpoint/2010/main" val="355535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5591B137-AF98-42FB-9B32-C57C84FD85FA}" type="datetimeFigureOut">
              <a:rPr lang="pt-BR" smtClean="0"/>
              <a:pPr/>
              <a:t>06/09/2012</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897D054D-F8CF-4E19-9EFD-40C5727E4810}" type="slidenum">
              <a:rPr lang="pt-BR" smtClean="0"/>
              <a:pPr/>
              <a:t>‹Nº›</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1B137-AF98-42FB-9B32-C57C84FD85FA}" type="datetimeFigureOut">
              <a:rPr lang="pt-BR" smtClean="0"/>
              <a:pPr/>
              <a:t>06/09/2012</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D054D-F8CF-4E19-9EFD-40C5727E4810}"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5886" cy="6858000"/>
          </a:xfrm>
          <a:prstGeom prst="rect">
            <a:avLst/>
          </a:prstGeom>
        </p:spPr>
      </p:pic>
    </p:spTree>
    <p:extLst>
      <p:ext uri="{BB962C8B-B14F-4D97-AF65-F5344CB8AC3E}">
        <p14:creationId xmlns:p14="http://schemas.microsoft.com/office/powerpoint/2010/main" val="796030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1331640" y="1484784"/>
            <a:ext cx="7560840" cy="3970318"/>
          </a:xfrm>
          <a:prstGeom prst="rect">
            <a:avLst/>
          </a:prstGeom>
        </p:spPr>
        <p:txBody>
          <a:bodyPr wrap="square">
            <a:spAutoFit/>
          </a:bodyPr>
          <a:lstStyle/>
          <a:p>
            <a:pPr lvl="0"/>
            <a:r>
              <a:rPr lang="es-PE" sz="2800" dirty="0" smtClean="0"/>
              <a:t>3.  Durante </a:t>
            </a:r>
            <a:r>
              <a:rPr lang="es-PE" sz="2800" dirty="0"/>
              <a:t>este periodo el equipo será </a:t>
            </a:r>
            <a:r>
              <a:rPr lang="es-PE" sz="2800" dirty="0" smtClean="0"/>
              <a:t>    </a:t>
            </a:r>
          </a:p>
          <a:p>
            <a:pPr lvl="0"/>
            <a:r>
              <a:rPr lang="es-PE" sz="2800" dirty="0"/>
              <a:t> </a:t>
            </a:r>
            <a:r>
              <a:rPr lang="es-PE" sz="2800" dirty="0" smtClean="0"/>
              <a:t>    capacitado </a:t>
            </a:r>
            <a:r>
              <a:rPr lang="es-PE" sz="2800" dirty="0"/>
              <a:t>en varios aspectos. Vivenciar, que </a:t>
            </a:r>
            <a:endParaRPr lang="es-PE" sz="2800" dirty="0" smtClean="0"/>
          </a:p>
          <a:p>
            <a:pPr lvl="0"/>
            <a:r>
              <a:rPr lang="es-PE" sz="2800" dirty="0"/>
              <a:t> </a:t>
            </a:r>
            <a:r>
              <a:rPr lang="es-PE" sz="2800" dirty="0" smtClean="0"/>
              <a:t>    significa </a:t>
            </a:r>
            <a:r>
              <a:rPr lang="es-PE" sz="2800" dirty="0"/>
              <a:t>ser una comunidad, es uno de ellos </a:t>
            </a:r>
            <a:r>
              <a:rPr lang="es-PE" sz="2800" dirty="0" smtClean="0"/>
              <a:t>etc</a:t>
            </a:r>
            <a:r>
              <a:rPr lang="es-PE" sz="2800" dirty="0"/>
              <a:t>.</a:t>
            </a:r>
          </a:p>
          <a:p>
            <a:pPr lvl="0"/>
            <a:r>
              <a:rPr lang="es-PE" sz="2800" dirty="0" smtClean="0"/>
              <a:t>     a. Compromiso</a:t>
            </a:r>
            <a:endParaRPr lang="es-PE" sz="2800" dirty="0"/>
          </a:p>
          <a:p>
            <a:pPr lvl="0"/>
            <a:r>
              <a:rPr lang="es-PE" sz="2800" dirty="0" smtClean="0"/>
              <a:t>     b. Sinceridad</a:t>
            </a:r>
            <a:endParaRPr lang="es-PE" sz="2800" dirty="0"/>
          </a:p>
          <a:p>
            <a:pPr lvl="0"/>
            <a:r>
              <a:rPr lang="es-PE" sz="2800" dirty="0" smtClean="0"/>
              <a:t>     c. Humildad</a:t>
            </a:r>
            <a:endParaRPr lang="es-PE" sz="2800" dirty="0"/>
          </a:p>
          <a:p>
            <a:pPr lvl="0"/>
            <a:r>
              <a:rPr lang="es-PE" sz="2800" dirty="0" smtClean="0"/>
              <a:t>     d. Cortesía</a:t>
            </a:r>
            <a:endParaRPr lang="es-PE" sz="2800" dirty="0"/>
          </a:p>
          <a:p>
            <a:pPr lvl="0"/>
            <a:r>
              <a:rPr lang="es-PE" sz="2800" dirty="0" smtClean="0"/>
              <a:t>     e. Prudencia</a:t>
            </a:r>
            <a:endParaRPr lang="es-PE" sz="2800" dirty="0"/>
          </a:p>
          <a:p>
            <a:pPr lvl="0"/>
            <a:r>
              <a:rPr lang="es-PE" sz="2800" dirty="0" smtClean="0"/>
              <a:t>      f. Perseverancia</a:t>
            </a:r>
            <a:endParaRPr lang="es-PE" sz="2800" dirty="0"/>
          </a:p>
        </p:txBody>
      </p:sp>
    </p:spTree>
    <p:extLst>
      <p:ext uri="{BB962C8B-B14F-4D97-AF65-F5344CB8AC3E}">
        <p14:creationId xmlns:p14="http://schemas.microsoft.com/office/powerpoint/2010/main" val="240875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4" name="3 Rectángulo"/>
          <p:cNvSpPr/>
          <p:nvPr/>
        </p:nvSpPr>
        <p:spPr>
          <a:xfrm>
            <a:off x="1656184" y="1124744"/>
            <a:ext cx="7812360" cy="4832092"/>
          </a:xfrm>
          <a:prstGeom prst="rect">
            <a:avLst/>
          </a:prstGeom>
        </p:spPr>
        <p:txBody>
          <a:bodyPr wrap="square">
            <a:spAutoFit/>
          </a:bodyPr>
          <a:lstStyle/>
          <a:p>
            <a:r>
              <a:rPr lang="es-PE" sz="2800" dirty="0"/>
              <a:t>Durante los tres meses de experiencia en el prototipo se van a revisar los conceptos fundamentales del proyecto de GPs. Usted coordinador de ese grupo prototipo deberá preocuparse por cuatro aspectos fundamentales.</a:t>
            </a:r>
          </a:p>
          <a:p>
            <a:pPr lvl="0"/>
            <a:r>
              <a:rPr lang="es-PE" sz="2800" dirty="0" smtClean="0"/>
              <a:t>a. Inspiración</a:t>
            </a:r>
            <a:r>
              <a:rPr lang="es-PE" sz="2800" dirty="0"/>
              <a:t>.- Aspecto afectivo o motivacional.</a:t>
            </a:r>
          </a:p>
          <a:p>
            <a:pPr lvl="0"/>
            <a:r>
              <a:rPr lang="es-PE" sz="2800" dirty="0" smtClean="0"/>
              <a:t>b. Información</a:t>
            </a:r>
            <a:r>
              <a:rPr lang="es-PE" sz="2800" dirty="0"/>
              <a:t>.- La parte teórica de los GPs</a:t>
            </a:r>
          </a:p>
          <a:p>
            <a:pPr lvl="0"/>
            <a:r>
              <a:rPr lang="es-PE" sz="2800" dirty="0" smtClean="0"/>
              <a:t>c. Instrucción</a:t>
            </a:r>
            <a:r>
              <a:rPr lang="es-PE" sz="2800" dirty="0"/>
              <a:t>.- Enseñar cómo actuar en cada tipo </a:t>
            </a:r>
            <a:r>
              <a:rPr lang="es-PE" sz="2800" dirty="0" smtClean="0"/>
              <a:t> </a:t>
            </a:r>
          </a:p>
          <a:p>
            <a:pPr lvl="0"/>
            <a:r>
              <a:rPr lang="es-PE" sz="2800" dirty="0"/>
              <a:t> </a:t>
            </a:r>
            <a:r>
              <a:rPr lang="es-PE" sz="2800" dirty="0" smtClean="0"/>
              <a:t>                          de </a:t>
            </a:r>
            <a:r>
              <a:rPr lang="es-PE" sz="2800" dirty="0"/>
              <a:t>situación que pudiera ocurrir</a:t>
            </a:r>
          </a:p>
          <a:p>
            <a:pPr lvl="0"/>
            <a:r>
              <a:rPr lang="es-PE" sz="2800" dirty="0" smtClean="0"/>
              <a:t>d. Instrumentación</a:t>
            </a:r>
            <a:r>
              <a:rPr lang="es-PE" sz="2800" dirty="0"/>
              <a:t>.- Proveer materiales </a:t>
            </a:r>
            <a:r>
              <a:rPr lang="es-PE" sz="2800" dirty="0" smtClean="0"/>
              <a:t>y</a:t>
            </a:r>
          </a:p>
          <a:p>
            <a:pPr lvl="0"/>
            <a:r>
              <a:rPr lang="es-PE" sz="2800" dirty="0"/>
              <a:t> </a:t>
            </a:r>
            <a:r>
              <a:rPr lang="es-PE" sz="2800" dirty="0" smtClean="0"/>
              <a:t>                           contenidos</a:t>
            </a:r>
            <a:r>
              <a:rPr lang="es-PE" sz="2800" dirty="0"/>
              <a:t>.</a:t>
            </a:r>
          </a:p>
        </p:txBody>
      </p:sp>
    </p:spTree>
    <p:extLst>
      <p:ext uri="{BB962C8B-B14F-4D97-AF65-F5344CB8AC3E}">
        <p14:creationId xmlns:p14="http://schemas.microsoft.com/office/powerpoint/2010/main" val="148630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1691680" y="2132856"/>
            <a:ext cx="6768752" cy="1815882"/>
          </a:xfrm>
          <a:prstGeom prst="rect">
            <a:avLst/>
          </a:prstGeom>
        </p:spPr>
        <p:txBody>
          <a:bodyPr wrap="square">
            <a:spAutoFit/>
          </a:bodyPr>
          <a:lstStyle/>
          <a:p>
            <a:pPr algn="ctr"/>
            <a:r>
              <a:rPr lang="es-PE" sz="2800" dirty="0"/>
              <a:t>Es importante recordar que usted está preparando líderes para pastorear pequeños rebaños. Para realizar esto la influencia y la diligencia son esenciales.</a:t>
            </a:r>
          </a:p>
        </p:txBody>
      </p:sp>
    </p:spTree>
    <p:extLst>
      <p:ext uri="{BB962C8B-B14F-4D97-AF65-F5344CB8AC3E}">
        <p14:creationId xmlns:p14="http://schemas.microsoft.com/office/powerpoint/2010/main" val="1330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2123728" y="764704"/>
            <a:ext cx="6462464" cy="954107"/>
          </a:xfrm>
          <a:prstGeom prst="rect">
            <a:avLst/>
          </a:prstGeom>
        </p:spPr>
        <p:txBody>
          <a:bodyPr wrap="square">
            <a:spAutoFit/>
          </a:bodyPr>
          <a:lstStyle/>
          <a:p>
            <a:pPr algn="ctr"/>
            <a:r>
              <a:rPr lang="es-PE" sz="2800" b="1" dirty="0"/>
              <a:t>AL TERMINAR LAS REUNIONES DEL GP PROTOTIPO</a:t>
            </a:r>
            <a:endParaRPr lang="es-PE" sz="2800" dirty="0"/>
          </a:p>
        </p:txBody>
      </p:sp>
      <p:sp>
        <p:nvSpPr>
          <p:cNvPr id="4" name="3 Rectángulo"/>
          <p:cNvSpPr/>
          <p:nvPr/>
        </p:nvSpPr>
        <p:spPr>
          <a:xfrm>
            <a:off x="1403648" y="2690336"/>
            <a:ext cx="7056784" cy="2677656"/>
          </a:xfrm>
          <a:prstGeom prst="rect">
            <a:avLst/>
          </a:prstGeom>
        </p:spPr>
        <p:txBody>
          <a:bodyPr wrap="square">
            <a:spAutoFit/>
          </a:bodyPr>
          <a:lstStyle/>
          <a:p>
            <a:r>
              <a:rPr lang="es-PE" sz="2800" dirty="0"/>
              <a:t>Es importante recordar que antes de concluir las reuniones del prototipo, se formaran parejas de mentores</a:t>
            </a:r>
            <a:r>
              <a:rPr lang="es-PE" sz="2800" dirty="0" smtClean="0"/>
              <a:t>:</a:t>
            </a:r>
          </a:p>
          <a:p>
            <a:endParaRPr lang="es-PE" sz="2800" dirty="0"/>
          </a:p>
          <a:p>
            <a:pPr marL="457200" lvl="0" indent="-457200">
              <a:buFont typeface="Wingdings" pitchFamily="2" charset="2"/>
              <a:buChar char="Ø"/>
            </a:pPr>
            <a:r>
              <a:rPr lang="es-PE" sz="2800" dirty="0"/>
              <a:t>Formar parejas de orientación(mentores)</a:t>
            </a:r>
          </a:p>
          <a:p>
            <a:pPr marL="457200" lvl="0" indent="-457200">
              <a:buFont typeface="Wingdings" pitchFamily="2" charset="2"/>
              <a:buChar char="Ø"/>
            </a:pPr>
            <a:r>
              <a:rPr lang="es-PE" sz="2800" dirty="0"/>
              <a:t>Elegir hombres para formar los nuevos GPs</a:t>
            </a:r>
          </a:p>
        </p:txBody>
      </p:sp>
    </p:spTree>
    <p:extLst>
      <p:ext uri="{BB962C8B-B14F-4D97-AF65-F5344CB8AC3E}">
        <p14:creationId xmlns:p14="http://schemas.microsoft.com/office/powerpoint/2010/main" val="60347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1547664" y="1052736"/>
            <a:ext cx="7632848" cy="5262979"/>
          </a:xfrm>
          <a:prstGeom prst="rect">
            <a:avLst/>
          </a:prstGeom>
        </p:spPr>
        <p:txBody>
          <a:bodyPr wrap="square">
            <a:spAutoFit/>
          </a:bodyPr>
          <a:lstStyle/>
          <a:p>
            <a:r>
              <a:rPr lang="es-PE" sz="2800" dirty="0"/>
              <a:t>Después de las conclusiones de la reunión de prototipo se establecerá:</a:t>
            </a:r>
          </a:p>
          <a:p>
            <a:pPr marL="514350" lvl="0" indent="-514350">
              <a:buFont typeface="Wingdings" pitchFamily="2" charset="2"/>
              <a:buChar char="Ø"/>
            </a:pPr>
            <a:r>
              <a:rPr lang="es-PE" sz="2800" dirty="0"/>
              <a:t>Fijar la fecha para el inicio de los nuevos grupos.</a:t>
            </a:r>
          </a:p>
          <a:p>
            <a:pPr marL="457200" lvl="0" indent="-457200">
              <a:buFont typeface="Wingdings" pitchFamily="2" charset="2"/>
              <a:buChar char="Ø"/>
            </a:pPr>
            <a:r>
              <a:rPr lang="es-PE" sz="2800" dirty="0"/>
              <a:t>Presentar los líderes a la iglesia.</a:t>
            </a:r>
          </a:p>
          <a:p>
            <a:pPr marL="457200" lvl="0" indent="-457200">
              <a:buFont typeface="Wingdings" pitchFamily="2" charset="2"/>
              <a:buChar char="Ø"/>
            </a:pPr>
            <a:r>
              <a:rPr lang="es-PE" sz="2800" dirty="0"/>
              <a:t>Fijar la reunión semanal de líderes que continuara funcionando para la transparencia para rendición de cuentas.</a:t>
            </a:r>
          </a:p>
          <a:p>
            <a:pPr marL="457200" lvl="0" indent="-457200">
              <a:buFont typeface="Wingdings" pitchFamily="2" charset="2"/>
              <a:buChar char="Ø"/>
            </a:pPr>
            <a:r>
              <a:rPr lang="es-PE" sz="2800" dirty="0"/>
              <a:t>Planificar visitas de supervisión a los GPs.</a:t>
            </a:r>
          </a:p>
          <a:p>
            <a:pPr marL="457200" lvl="0" indent="-457200">
              <a:buFont typeface="Wingdings" pitchFamily="2" charset="2"/>
              <a:buChar char="Ø"/>
            </a:pPr>
            <a:r>
              <a:rPr lang="es-PE" sz="2800" dirty="0"/>
              <a:t>Planificar un retiro espiritual anual.</a:t>
            </a:r>
          </a:p>
          <a:p>
            <a:pPr marL="457200" lvl="0" indent="-457200">
              <a:buFont typeface="Wingdings" pitchFamily="2" charset="2"/>
              <a:buChar char="Ø"/>
            </a:pPr>
            <a:r>
              <a:rPr lang="es-PE" sz="2800" dirty="0"/>
              <a:t>Cada nuevo Grupo Pequeño se transforma en una clase de Escuela Sabática.</a:t>
            </a:r>
          </a:p>
        </p:txBody>
      </p:sp>
    </p:spTree>
    <p:extLst>
      <p:ext uri="{BB962C8B-B14F-4D97-AF65-F5344CB8AC3E}">
        <p14:creationId xmlns:p14="http://schemas.microsoft.com/office/powerpoint/2010/main" val="118859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4" name="3 Rectángulo"/>
          <p:cNvSpPr/>
          <p:nvPr/>
        </p:nvSpPr>
        <p:spPr>
          <a:xfrm>
            <a:off x="1475656" y="2096549"/>
            <a:ext cx="7056784" cy="2677656"/>
          </a:xfrm>
          <a:prstGeom prst="rect">
            <a:avLst/>
          </a:prstGeom>
        </p:spPr>
        <p:txBody>
          <a:bodyPr wrap="square">
            <a:spAutoFit/>
          </a:bodyPr>
          <a:lstStyle/>
          <a:p>
            <a:pPr algn="ctr"/>
            <a:r>
              <a:rPr lang="es-PE" sz="2800" dirty="0"/>
              <a:t>El obrero evangélico necesita decir dónde quiere que su ministerio dé resultados, si es en el aplauso momentáneo  del reconocimiento popular, o en la reproducción de su vida en algunos pocos hombres que continúen con su trabajo después que él se valla.</a:t>
            </a:r>
          </a:p>
        </p:txBody>
      </p:sp>
    </p:spTree>
    <p:extLst>
      <p:ext uri="{BB962C8B-B14F-4D97-AF65-F5344CB8AC3E}">
        <p14:creationId xmlns:p14="http://schemas.microsoft.com/office/powerpoint/2010/main" val="133883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2195736" y="548680"/>
            <a:ext cx="6497291" cy="523220"/>
          </a:xfrm>
          <a:prstGeom prst="rect">
            <a:avLst/>
          </a:prstGeom>
        </p:spPr>
        <p:txBody>
          <a:bodyPr wrap="none">
            <a:spAutoFit/>
          </a:bodyPr>
          <a:lstStyle/>
          <a:p>
            <a:r>
              <a:rPr lang="es-PE" sz="2800" b="1" dirty="0"/>
              <a:t>PRIORIZANDO LA FORMACION DE LÍDERES</a:t>
            </a:r>
            <a:endParaRPr lang="es-PE" sz="2800" dirty="0"/>
          </a:p>
        </p:txBody>
      </p:sp>
      <p:sp>
        <p:nvSpPr>
          <p:cNvPr id="4" name="3 Rectángulo"/>
          <p:cNvSpPr/>
          <p:nvPr/>
        </p:nvSpPr>
        <p:spPr>
          <a:xfrm>
            <a:off x="1376276" y="1375023"/>
            <a:ext cx="7948252" cy="5078313"/>
          </a:xfrm>
          <a:prstGeom prst="rect">
            <a:avLst/>
          </a:prstGeom>
        </p:spPr>
        <p:txBody>
          <a:bodyPr wrap="square">
            <a:spAutoFit/>
          </a:bodyPr>
          <a:lstStyle/>
          <a:p>
            <a:r>
              <a:rPr lang="es-PE" sz="2700" dirty="0"/>
              <a:t>Jesús invirtió su vida en 12 hombres porque él sabía lo importante que era el discipulado para expandir el reino de Dios. Hoy en día de la misma manera dar prioridad en la formación de líderes es un imperativo para el crecimiento integral de la iglesia.</a:t>
            </a:r>
          </a:p>
          <a:p>
            <a:r>
              <a:rPr lang="es-PE" sz="2700" dirty="0"/>
              <a:t>Cuantas más personas se agregan a nuestro sistema, mayor es la necesidad de capacitar a los líderes para garantizar que ellos serán bien cuidados y desarrollados. </a:t>
            </a:r>
          </a:p>
          <a:p>
            <a:r>
              <a:rPr lang="es-PE" sz="2700" dirty="0"/>
              <a:t>El prototipo es una estrategia  viable para compartir liderazgo y eficiencia a aquellos que integran nuestras filas.</a:t>
            </a:r>
          </a:p>
        </p:txBody>
      </p:sp>
    </p:spTree>
    <p:extLst>
      <p:ext uri="{BB962C8B-B14F-4D97-AF65-F5344CB8AC3E}">
        <p14:creationId xmlns:p14="http://schemas.microsoft.com/office/powerpoint/2010/main" val="76444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1331640" y="1700808"/>
            <a:ext cx="7560840" cy="3970318"/>
          </a:xfrm>
          <a:prstGeom prst="rect">
            <a:avLst/>
          </a:prstGeom>
        </p:spPr>
        <p:txBody>
          <a:bodyPr wrap="square">
            <a:spAutoFit/>
          </a:bodyPr>
          <a:lstStyle/>
          <a:p>
            <a:r>
              <a:rPr lang="es-PE" sz="2800" dirty="0"/>
              <a:t>Apreciado Pastor quiero desafiarte a invertir en el GP prototipo, esto ampliara el alcance de tu ministerio, actuara de manera efectiva en la vida de la iglesia y dará resultados que tal vez tu no puedas imaginar</a:t>
            </a:r>
          </a:p>
          <a:p>
            <a:r>
              <a:rPr lang="es-PE" sz="2800" dirty="0"/>
              <a:t>Un ministerio conectado a los GPs se convierte en un ministerio completo. Por eso has de esta visión de Dios, tu visión y el objetivo de tu ministerio, y los resultados no tardaran en aparecer.</a:t>
            </a:r>
          </a:p>
        </p:txBody>
      </p:sp>
      <p:sp>
        <p:nvSpPr>
          <p:cNvPr id="4" name="3 Rectángulo"/>
          <p:cNvSpPr/>
          <p:nvPr/>
        </p:nvSpPr>
        <p:spPr>
          <a:xfrm>
            <a:off x="3209231" y="620688"/>
            <a:ext cx="3805657" cy="523220"/>
          </a:xfrm>
          <a:prstGeom prst="rect">
            <a:avLst/>
          </a:prstGeom>
        </p:spPr>
        <p:txBody>
          <a:bodyPr wrap="none">
            <a:spAutoFit/>
          </a:bodyPr>
          <a:lstStyle/>
          <a:p>
            <a:r>
              <a:rPr lang="es-PE" sz="2800" b="1" dirty="0"/>
              <a:t>DESAFIO AL MINISTERIO</a:t>
            </a:r>
            <a:endParaRPr lang="es-PE" sz="2800" dirty="0"/>
          </a:p>
        </p:txBody>
      </p:sp>
    </p:spTree>
    <p:extLst>
      <p:ext uri="{BB962C8B-B14F-4D97-AF65-F5344CB8AC3E}">
        <p14:creationId xmlns:p14="http://schemas.microsoft.com/office/powerpoint/2010/main" val="90104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4" name="3 Rectángulo"/>
          <p:cNvSpPr/>
          <p:nvPr/>
        </p:nvSpPr>
        <p:spPr>
          <a:xfrm>
            <a:off x="3923928" y="620688"/>
            <a:ext cx="1917448" cy="523220"/>
          </a:xfrm>
          <a:prstGeom prst="rect">
            <a:avLst/>
          </a:prstGeom>
        </p:spPr>
        <p:txBody>
          <a:bodyPr wrap="none">
            <a:spAutoFit/>
          </a:bodyPr>
          <a:lstStyle/>
          <a:p>
            <a:r>
              <a:rPr lang="es-PE" sz="2800" b="1" dirty="0" smtClean="0"/>
              <a:t>PROTOTIPO</a:t>
            </a:r>
            <a:endParaRPr lang="es-PE" sz="2800" dirty="0"/>
          </a:p>
        </p:txBody>
      </p:sp>
      <p:pic>
        <p:nvPicPr>
          <p:cNvPr id="5" name="Picture 2" descr="E:\DCIM\100CANON\IMG_9162.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65771" y="1399592"/>
            <a:ext cx="6378637" cy="4621696"/>
          </a:xfrm>
          <a:prstGeom prst="rect">
            <a:avLst/>
          </a:prstGeom>
          <a:noFill/>
          <a:scene3d>
            <a:camera prst="perspective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4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 y="0"/>
            <a:ext cx="9127773" cy="6858000"/>
          </a:xfrm>
          <a:prstGeom prst="rect">
            <a:avLst/>
          </a:prstGeom>
        </p:spPr>
      </p:pic>
    </p:spTree>
    <p:extLst>
      <p:ext uri="{BB962C8B-B14F-4D97-AF65-F5344CB8AC3E}">
        <p14:creationId xmlns:p14="http://schemas.microsoft.com/office/powerpoint/2010/main" val="154820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5" name="4 Rectángulo"/>
          <p:cNvSpPr/>
          <p:nvPr/>
        </p:nvSpPr>
        <p:spPr>
          <a:xfrm>
            <a:off x="1043608" y="1546914"/>
            <a:ext cx="7848872" cy="3970318"/>
          </a:xfrm>
          <a:prstGeom prst="rect">
            <a:avLst/>
          </a:prstGeom>
        </p:spPr>
        <p:txBody>
          <a:bodyPr wrap="square">
            <a:spAutoFit/>
          </a:bodyPr>
          <a:lstStyle/>
          <a:p>
            <a:pPr algn="ctr"/>
            <a:r>
              <a:rPr lang="es-PE" sz="2800" dirty="0"/>
              <a:t>Los Grupos Pequeños tienen un papel muy importante, como la base organizadora del movimiento misionero de la iglesia. Y para fortalecerlo a un más, ahora presentaremos el </a:t>
            </a:r>
            <a:r>
              <a:rPr lang="es-PE" sz="2800" b="1" dirty="0">
                <a:solidFill>
                  <a:srgbClr val="FF0000"/>
                </a:solidFill>
              </a:rPr>
              <a:t>prototipo</a:t>
            </a:r>
            <a:r>
              <a:rPr lang="es-PE" sz="2800" dirty="0"/>
              <a:t>, que es el camino para desarrollar una red más consistente de GPs en nuestras iglesias.</a:t>
            </a:r>
          </a:p>
          <a:p>
            <a:pPr algn="ctr"/>
            <a:r>
              <a:rPr lang="es-PE" sz="2800" dirty="0"/>
              <a:t>A través del </a:t>
            </a:r>
            <a:r>
              <a:rPr lang="es-PE" sz="2800" b="1" dirty="0">
                <a:solidFill>
                  <a:srgbClr val="FF0000"/>
                </a:solidFill>
              </a:rPr>
              <a:t>prototipo</a:t>
            </a:r>
            <a:r>
              <a:rPr lang="es-PE" sz="2800" dirty="0"/>
              <a:t> formamos un liderazgo de mayor calidad y consistencia, de lo que finalmente hará más dinámico, permanente y productivo al GP.</a:t>
            </a:r>
          </a:p>
        </p:txBody>
      </p:sp>
    </p:spTree>
    <p:extLst>
      <p:ext uri="{BB962C8B-B14F-4D97-AF65-F5344CB8AC3E}">
        <p14:creationId xmlns:p14="http://schemas.microsoft.com/office/powerpoint/2010/main" val="19007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2915816" y="836712"/>
            <a:ext cx="4009624" cy="523220"/>
          </a:xfrm>
          <a:prstGeom prst="rect">
            <a:avLst/>
          </a:prstGeom>
        </p:spPr>
        <p:txBody>
          <a:bodyPr wrap="none">
            <a:spAutoFit/>
          </a:bodyPr>
          <a:lstStyle/>
          <a:p>
            <a:r>
              <a:rPr lang="es-PE" sz="2800" b="1" dirty="0"/>
              <a:t>EL PROTOTIPO ES BIBLICO</a:t>
            </a:r>
            <a:endParaRPr lang="es-PE" sz="2800" dirty="0"/>
          </a:p>
        </p:txBody>
      </p:sp>
      <p:sp>
        <p:nvSpPr>
          <p:cNvPr id="4" name="3 Rectángulo"/>
          <p:cNvSpPr/>
          <p:nvPr/>
        </p:nvSpPr>
        <p:spPr>
          <a:xfrm>
            <a:off x="1331640" y="2690336"/>
            <a:ext cx="6768752" cy="2246769"/>
          </a:xfrm>
          <a:prstGeom prst="rect">
            <a:avLst/>
          </a:prstGeom>
        </p:spPr>
        <p:txBody>
          <a:bodyPr wrap="square">
            <a:spAutoFit/>
          </a:bodyPr>
          <a:lstStyle/>
          <a:p>
            <a:pPr algn="ctr"/>
            <a:r>
              <a:rPr lang="es-PE" sz="2800" dirty="0"/>
              <a:t>El ejemplo de Pablo a los gálatas nos muestra </a:t>
            </a:r>
            <a:r>
              <a:rPr lang="es-PE" sz="2800" dirty="0" smtClean="0"/>
              <a:t>que, </a:t>
            </a:r>
            <a:r>
              <a:rPr lang="es-PE" sz="2800" dirty="0"/>
              <a:t>cuan </a:t>
            </a:r>
            <a:r>
              <a:rPr lang="es-PE" sz="2800" dirty="0" smtClean="0"/>
              <a:t>importante </a:t>
            </a:r>
            <a:r>
              <a:rPr lang="es-PE" sz="2800" dirty="0"/>
              <a:t>es el prototipo.</a:t>
            </a:r>
          </a:p>
          <a:p>
            <a:pPr algn="ctr"/>
            <a:r>
              <a:rPr lang="es-PE" sz="2800" dirty="0"/>
              <a:t>“Os ruego, hermanos, que hagáis como yo, porque yo también  me hice como vosotros” Gálatas 4:12</a:t>
            </a:r>
          </a:p>
        </p:txBody>
      </p:sp>
    </p:spTree>
    <p:extLst>
      <p:ext uri="{BB962C8B-B14F-4D97-AF65-F5344CB8AC3E}">
        <p14:creationId xmlns:p14="http://schemas.microsoft.com/office/powerpoint/2010/main" val="390414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3089040" y="903040"/>
            <a:ext cx="4262064" cy="523220"/>
          </a:xfrm>
          <a:prstGeom prst="rect">
            <a:avLst/>
          </a:prstGeom>
        </p:spPr>
        <p:txBody>
          <a:bodyPr wrap="none">
            <a:spAutoFit/>
          </a:bodyPr>
          <a:lstStyle/>
          <a:p>
            <a:r>
              <a:rPr lang="es-PE" sz="2800" b="1" dirty="0"/>
              <a:t>OBJETIVOS DEL PROTOTIPO</a:t>
            </a:r>
            <a:endParaRPr lang="es-PE" sz="2800" dirty="0"/>
          </a:p>
        </p:txBody>
      </p:sp>
      <p:sp>
        <p:nvSpPr>
          <p:cNvPr id="4" name="3 Rectángulo"/>
          <p:cNvSpPr/>
          <p:nvPr/>
        </p:nvSpPr>
        <p:spPr>
          <a:xfrm>
            <a:off x="2123728" y="2690336"/>
            <a:ext cx="6192688" cy="2246769"/>
          </a:xfrm>
          <a:prstGeom prst="rect">
            <a:avLst/>
          </a:prstGeom>
        </p:spPr>
        <p:txBody>
          <a:bodyPr wrap="square">
            <a:spAutoFit/>
          </a:bodyPr>
          <a:lstStyle/>
          <a:p>
            <a:pPr marL="342900" lvl="0" indent="-342900">
              <a:buFont typeface="+mj-lt"/>
              <a:buAutoNum type="arabicPeriod"/>
            </a:pPr>
            <a:r>
              <a:rPr lang="es-PE" sz="2800" dirty="0"/>
              <a:t>Experimentar una vida en </a:t>
            </a:r>
            <a:r>
              <a:rPr lang="es-PE" sz="2800" dirty="0" smtClean="0"/>
              <a:t>comunidad</a:t>
            </a:r>
          </a:p>
          <a:p>
            <a:pPr marL="342900" lvl="0" indent="-342900">
              <a:buFont typeface="+mj-lt"/>
              <a:buAutoNum type="arabicPeriod"/>
            </a:pPr>
            <a:r>
              <a:rPr lang="es-PE" sz="2800" dirty="0" smtClean="0"/>
              <a:t>Transmitir </a:t>
            </a:r>
            <a:r>
              <a:rPr lang="es-PE" sz="2800" dirty="0"/>
              <a:t>la </a:t>
            </a:r>
            <a:r>
              <a:rPr lang="es-PE" sz="2800" dirty="0" smtClean="0"/>
              <a:t>visión</a:t>
            </a:r>
          </a:p>
          <a:p>
            <a:pPr marL="342900" lvl="0" indent="-342900">
              <a:buFont typeface="+mj-lt"/>
              <a:buAutoNum type="arabicPeriod"/>
            </a:pPr>
            <a:r>
              <a:rPr lang="es-PE" sz="2800" dirty="0" smtClean="0"/>
              <a:t>Formar lideres</a:t>
            </a:r>
          </a:p>
          <a:p>
            <a:pPr marL="342900" lvl="0" indent="-342900">
              <a:buFont typeface="+mj-lt"/>
              <a:buAutoNum type="arabicPeriod"/>
            </a:pPr>
            <a:r>
              <a:rPr lang="es-PE" sz="2800" dirty="0" smtClean="0"/>
              <a:t>Discipular </a:t>
            </a:r>
            <a:r>
              <a:rPr lang="es-PE" sz="2800" dirty="0"/>
              <a:t>para pastorear.</a:t>
            </a:r>
          </a:p>
          <a:p>
            <a:r>
              <a:rPr lang="es-PE" sz="2800" dirty="0"/>
              <a:t> </a:t>
            </a:r>
          </a:p>
        </p:txBody>
      </p:sp>
    </p:spTree>
    <p:extLst>
      <p:ext uri="{BB962C8B-B14F-4D97-AF65-F5344CB8AC3E}">
        <p14:creationId xmlns:p14="http://schemas.microsoft.com/office/powerpoint/2010/main" val="4696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2627784" y="764704"/>
            <a:ext cx="5248488" cy="523220"/>
          </a:xfrm>
          <a:prstGeom prst="rect">
            <a:avLst/>
          </a:prstGeom>
        </p:spPr>
        <p:txBody>
          <a:bodyPr wrap="none">
            <a:spAutoFit/>
          </a:bodyPr>
          <a:lstStyle/>
          <a:p>
            <a:r>
              <a:rPr lang="es-PE" sz="2800" b="1" dirty="0" smtClean="0"/>
              <a:t>DEFINICIÓN </a:t>
            </a:r>
            <a:r>
              <a:rPr lang="es-PE" sz="2800" b="1" dirty="0"/>
              <a:t>DE UN GP PROTOTIPO</a:t>
            </a:r>
            <a:endParaRPr lang="es-PE" sz="2800" dirty="0"/>
          </a:p>
        </p:txBody>
      </p:sp>
      <p:sp>
        <p:nvSpPr>
          <p:cNvPr id="4" name="3 Rectángulo"/>
          <p:cNvSpPr/>
          <p:nvPr/>
        </p:nvSpPr>
        <p:spPr>
          <a:xfrm>
            <a:off x="1403648" y="2274838"/>
            <a:ext cx="6984776" cy="3539430"/>
          </a:xfrm>
          <a:prstGeom prst="rect">
            <a:avLst/>
          </a:prstGeom>
        </p:spPr>
        <p:txBody>
          <a:bodyPr wrap="square">
            <a:spAutoFit/>
          </a:bodyPr>
          <a:lstStyle/>
          <a:p>
            <a:pPr algn="just"/>
            <a:r>
              <a:rPr lang="es-PE" sz="2800" dirty="0"/>
              <a:t>Un prototipo es una estrategia usada para capacitar nuevos líderes de GPs. Es un ambiente especial con el objetivo de discipular a las personas con potencial de liderazgo. Ellos aprenderán en el prototipo acerca  de la verdadera comunidad y la forma ideal de conducir saludablemente a las personas que van a formar parte de su pequeño rebaño.</a:t>
            </a:r>
          </a:p>
        </p:txBody>
      </p:sp>
    </p:spTree>
    <p:extLst>
      <p:ext uri="{BB962C8B-B14F-4D97-AF65-F5344CB8AC3E}">
        <p14:creationId xmlns:p14="http://schemas.microsoft.com/office/powerpoint/2010/main" val="38560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2339752" y="836711"/>
            <a:ext cx="5616624" cy="954107"/>
          </a:xfrm>
          <a:prstGeom prst="rect">
            <a:avLst/>
          </a:prstGeom>
        </p:spPr>
        <p:txBody>
          <a:bodyPr wrap="square">
            <a:spAutoFit/>
          </a:bodyPr>
          <a:lstStyle/>
          <a:p>
            <a:r>
              <a:rPr lang="es-PE" sz="2800" b="1" dirty="0"/>
              <a:t>¿QUE HACER ANTES DE COMENZAR UN GRUPO PEQUEÑO PROTOTIPO?</a:t>
            </a:r>
            <a:endParaRPr lang="es-PE" sz="2800" dirty="0"/>
          </a:p>
        </p:txBody>
      </p:sp>
      <p:sp>
        <p:nvSpPr>
          <p:cNvPr id="4" name="3 Rectángulo"/>
          <p:cNvSpPr/>
          <p:nvPr/>
        </p:nvSpPr>
        <p:spPr>
          <a:xfrm>
            <a:off x="1475656" y="2967335"/>
            <a:ext cx="7056784" cy="1384995"/>
          </a:xfrm>
          <a:prstGeom prst="rect">
            <a:avLst/>
          </a:prstGeom>
        </p:spPr>
        <p:txBody>
          <a:bodyPr wrap="square">
            <a:spAutoFit/>
          </a:bodyPr>
          <a:lstStyle/>
          <a:p>
            <a:pPr marL="342900" lvl="0" indent="-342900">
              <a:buFont typeface="+mj-lt"/>
              <a:buAutoNum type="arabicPeriod"/>
            </a:pPr>
            <a:r>
              <a:rPr lang="es-PE" sz="2800" dirty="0"/>
              <a:t>El pastor deberá observar a su congregación y con mucha oración escogerá de 10 a 12 probables líderes para los GPs.</a:t>
            </a:r>
          </a:p>
        </p:txBody>
      </p:sp>
    </p:spTree>
    <p:extLst>
      <p:ext uri="{BB962C8B-B14F-4D97-AF65-F5344CB8AC3E}">
        <p14:creationId xmlns:p14="http://schemas.microsoft.com/office/powerpoint/2010/main" val="189661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1475656" y="1124744"/>
            <a:ext cx="7488832" cy="5262979"/>
          </a:xfrm>
          <a:prstGeom prst="rect">
            <a:avLst/>
          </a:prstGeom>
        </p:spPr>
        <p:txBody>
          <a:bodyPr wrap="square">
            <a:spAutoFit/>
          </a:bodyPr>
          <a:lstStyle/>
          <a:p>
            <a:pPr lvl="0"/>
            <a:r>
              <a:rPr lang="es-PE" sz="2800" dirty="0" smtClean="0"/>
              <a:t>2.  Durante </a:t>
            </a:r>
            <a:r>
              <a:rPr lang="es-PE" sz="2800" dirty="0"/>
              <a:t>un tiempo el pastor observará a esas </a:t>
            </a:r>
            <a:r>
              <a:rPr lang="es-PE" sz="2800" dirty="0" smtClean="0"/>
              <a:t>   </a:t>
            </a:r>
          </a:p>
          <a:p>
            <a:pPr lvl="0"/>
            <a:r>
              <a:rPr lang="es-PE" sz="2800" dirty="0"/>
              <a:t> </a:t>
            </a:r>
            <a:r>
              <a:rPr lang="es-PE" sz="2800" dirty="0" smtClean="0"/>
              <a:t>    personas </a:t>
            </a:r>
            <a:r>
              <a:rPr lang="es-PE" sz="2800" dirty="0"/>
              <a:t>y finalmente les hará una visita para </a:t>
            </a:r>
            <a:endParaRPr lang="es-PE" sz="2800" dirty="0" smtClean="0"/>
          </a:p>
          <a:p>
            <a:pPr lvl="0"/>
            <a:r>
              <a:rPr lang="es-PE" sz="2800" dirty="0"/>
              <a:t> </a:t>
            </a:r>
            <a:r>
              <a:rPr lang="es-PE" sz="2800" dirty="0" smtClean="0"/>
              <a:t>    confirmar </a:t>
            </a:r>
            <a:r>
              <a:rPr lang="es-PE" sz="2800" dirty="0"/>
              <a:t>su elección, y le preguntara lo </a:t>
            </a:r>
            <a:endParaRPr lang="es-PE" sz="2800" dirty="0" smtClean="0"/>
          </a:p>
          <a:p>
            <a:pPr lvl="0"/>
            <a:r>
              <a:rPr lang="es-PE" sz="2800" dirty="0"/>
              <a:t> </a:t>
            </a:r>
            <a:r>
              <a:rPr lang="es-PE" sz="2800" dirty="0" smtClean="0"/>
              <a:t>    siguiente.</a:t>
            </a:r>
          </a:p>
          <a:p>
            <a:pPr lvl="0"/>
            <a:r>
              <a:rPr lang="es-PE" sz="2800" dirty="0"/>
              <a:t> </a:t>
            </a:r>
            <a:r>
              <a:rPr lang="es-PE" sz="2800" dirty="0" smtClean="0"/>
              <a:t>    a. ¿Le </a:t>
            </a:r>
            <a:r>
              <a:rPr lang="es-PE" sz="2800" dirty="0"/>
              <a:t>gusta estar rodeado de personas</a:t>
            </a:r>
            <a:r>
              <a:rPr lang="es-PE" sz="2800" dirty="0" smtClean="0"/>
              <a:t>?</a:t>
            </a:r>
          </a:p>
          <a:p>
            <a:pPr lvl="0"/>
            <a:r>
              <a:rPr lang="es-PE" sz="2800" dirty="0"/>
              <a:t> </a:t>
            </a:r>
            <a:r>
              <a:rPr lang="es-PE" sz="2800" dirty="0" smtClean="0"/>
              <a:t>    b. ¿Las </a:t>
            </a:r>
            <a:r>
              <a:rPr lang="es-PE" sz="2800" dirty="0"/>
              <a:t>personas acostumbran a buscarlo para </a:t>
            </a:r>
            <a:r>
              <a:rPr lang="es-PE" sz="2800" dirty="0" smtClean="0"/>
              <a:t>   </a:t>
            </a:r>
          </a:p>
          <a:p>
            <a:pPr lvl="0"/>
            <a:r>
              <a:rPr lang="es-PE" sz="2800" dirty="0"/>
              <a:t> </a:t>
            </a:r>
            <a:r>
              <a:rPr lang="es-PE" sz="2800" dirty="0" smtClean="0"/>
              <a:t>        pedirles </a:t>
            </a:r>
            <a:r>
              <a:rPr lang="es-PE" sz="2800" dirty="0"/>
              <a:t>consejo?</a:t>
            </a:r>
          </a:p>
          <a:p>
            <a:pPr lvl="0"/>
            <a:r>
              <a:rPr lang="es-PE" sz="2800" dirty="0" smtClean="0"/>
              <a:t>     c. ¿Tiene </a:t>
            </a:r>
            <a:r>
              <a:rPr lang="es-PE" sz="2800" dirty="0"/>
              <a:t>usted interés en ayudar a las personas </a:t>
            </a:r>
            <a:r>
              <a:rPr lang="es-PE" sz="2800" dirty="0" smtClean="0"/>
              <a:t>   </a:t>
            </a:r>
          </a:p>
          <a:p>
            <a:pPr lvl="0"/>
            <a:r>
              <a:rPr lang="es-PE" sz="2800" dirty="0"/>
              <a:t> </a:t>
            </a:r>
            <a:r>
              <a:rPr lang="es-PE" sz="2800" dirty="0" smtClean="0"/>
              <a:t>        en </a:t>
            </a:r>
            <a:r>
              <a:rPr lang="es-PE" sz="2800" dirty="0"/>
              <a:t>sus necesidades?</a:t>
            </a:r>
          </a:p>
          <a:p>
            <a:pPr lvl="0"/>
            <a:r>
              <a:rPr lang="es-PE" sz="2800" dirty="0" smtClean="0"/>
              <a:t>     d. ¿Siente </a:t>
            </a:r>
            <a:r>
              <a:rPr lang="es-PE" sz="2800" dirty="0"/>
              <a:t>el deseo de responsabilizarse por el </a:t>
            </a:r>
            <a:endParaRPr lang="es-PE" sz="2800" dirty="0" smtClean="0"/>
          </a:p>
          <a:p>
            <a:pPr lvl="0"/>
            <a:r>
              <a:rPr lang="es-PE" sz="2800" dirty="0"/>
              <a:t> </a:t>
            </a:r>
            <a:r>
              <a:rPr lang="es-PE" sz="2800" dirty="0" smtClean="0"/>
              <a:t>         cuidado </a:t>
            </a:r>
            <a:r>
              <a:rPr lang="es-PE" sz="2800" dirty="0"/>
              <a:t>espiritual de un grupo de </a:t>
            </a:r>
            <a:endParaRPr lang="es-PE" sz="2800" dirty="0" smtClean="0"/>
          </a:p>
          <a:p>
            <a:pPr lvl="0"/>
            <a:r>
              <a:rPr lang="es-PE" sz="2800" dirty="0"/>
              <a:t> </a:t>
            </a:r>
            <a:r>
              <a:rPr lang="es-PE" sz="2800" dirty="0" smtClean="0"/>
              <a:t>         hermanos</a:t>
            </a:r>
            <a:r>
              <a:rPr lang="es-PE" sz="2800" dirty="0"/>
              <a:t>?</a:t>
            </a:r>
          </a:p>
        </p:txBody>
      </p:sp>
    </p:spTree>
    <p:extLst>
      <p:ext uri="{BB962C8B-B14F-4D97-AF65-F5344CB8AC3E}">
        <p14:creationId xmlns:p14="http://schemas.microsoft.com/office/powerpoint/2010/main" val="163652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t="17745"/>
          <a:stretch/>
        </p:blipFill>
        <p:spPr>
          <a:xfrm>
            <a:off x="-8124" y="1"/>
            <a:ext cx="9144000" cy="6870752"/>
          </a:xfrm>
          <a:prstGeom prst="rect">
            <a:avLst/>
          </a:prstGeom>
        </p:spPr>
      </p:pic>
      <p:sp>
        <p:nvSpPr>
          <p:cNvPr id="3" name="2 Rectángulo"/>
          <p:cNvSpPr/>
          <p:nvPr/>
        </p:nvSpPr>
        <p:spPr>
          <a:xfrm>
            <a:off x="1673424" y="746701"/>
            <a:ext cx="7363072" cy="954107"/>
          </a:xfrm>
          <a:prstGeom prst="rect">
            <a:avLst/>
          </a:prstGeom>
        </p:spPr>
        <p:txBody>
          <a:bodyPr wrap="square">
            <a:spAutoFit/>
          </a:bodyPr>
          <a:lstStyle/>
          <a:p>
            <a:pPr algn="ctr"/>
            <a:r>
              <a:rPr lang="es-PE" sz="2800" b="1" dirty="0"/>
              <a:t>QUE HACER DURANTE </a:t>
            </a:r>
            <a:r>
              <a:rPr lang="es-PE" sz="2800" b="1" dirty="0" smtClean="0"/>
              <a:t>EL FUNCIONAMIENTO</a:t>
            </a:r>
            <a:r>
              <a:rPr lang="es-PE" sz="2800" dirty="0" smtClean="0"/>
              <a:t> </a:t>
            </a:r>
          </a:p>
          <a:p>
            <a:pPr algn="ctr"/>
            <a:r>
              <a:rPr lang="es-PE" sz="2800" b="1" dirty="0" smtClean="0"/>
              <a:t>DEL </a:t>
            </a:r>
            <a:r>
              <a:rPr lang="es-PE" sz="2800" b="1" dirty="0"/>
              <a:t>GP PROTOTIPO</a:t>
            </a:r>
            <a:endParaRPr lang="es-PE" sz="2800" dirty="0"/>
          </a:p>
        </p:txBody>
      </p:sp>
      <p:sp>
        <p:nvSpPr>
          <p:cNvPr id="4" name="3 Rectángulo"/>
          <p:cNvSpPr/>
          <p:nvPr/>
        </p:nvSpPr>
        <p:spPr>
          <a:xfrm>
            <a:off x="1601416" y="2492896"/>
            <a:ext cx="6931024" cy="2246769"/>
          </a:xfrm>
          <a:prstGeom prst="rect">
            <a:avLst/>
          </a:prstGeom>
        </p:spPr>
        <p:txBody>
          <a:bodyPr wrap="square">
            <a:spAutoFit/>
          </a:bodyPr>
          <a:lstStyle/>
          <a:p>
            <a:pPr marL="514350" lvl="0" indent="-514350">
              <a:buFont typeface="+mj-lt"/>
              <a:buAutoNum type="arabicPeriod"/>
            </a:pPr>
            <a:r>
              <a:rPr lang="es-PE" sz="2800" dirty="0"/>
              <a:t>Realizada la selección y confirmación del equipo. </a:t>
            </a:r>
            <a:endParaRPr lang="es-PE" sz="2800" dirty="0" smtClean="0"/>
          </a:p>
          <a:p>
            <a:pPr marL="514350" lvl="0" indent="-514350">
              <a:buFont typeface="+mj-lt"/>
              <a:buAutoNum type="arabicPeriod"/>
            </a:pPr>
            <a:r>
              <a:rPr lang="es-PE" sz="2800" dirty="0" smtClean="0"/>
              <a:t>Se </a:t>
            </a:r>
            <a:r>
              <a:rPr lang="es-PE" sz="2800" dirty="0"/>
              <a:t>realizara aproximadamente 3 meses de encuentro semanales de este GP prototipo. </a:t>
            </a:r>
          </a:p>
        </p:txBody>
      </p:sp>
    </p:spTree>
    <p:extLst>
      <p:ext uri="{BB962C8B-B14F-4D97-AF65-F5344CB8AC3E}">
        <p14:creationId xmlns:p14="http://schemas.microsoft.com/office/powerpoint/2010/main" val="132928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18239</TotalTime>
  <Words>865</Words>
  <Application>Microsoft Office PowerPoint</Application>
  <PresentationFormat>Presentación en pantalla (4:3)</PresentationFormat>
  <Paragraphs>86</Paragraphs>
  <Slides>18</Slides>
  <Notes>17</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do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Eduardo</dc:creator>
  <cp:lastModifiedBy>Elías Torres</cp:lastModifiedBy>
  <cp:revision>414</cp:revision>
  <cp:lastPrinted>2012-04-03T14:50:13Z</cp:lastPrinted>
  <dcterms:created xsi:type="dcterms:W3CDTF">2010-04-18T14:16:55Z</dcterms:created>
  <dcterms:modified xsi:type="dcterms:W3CDTF">2012-09-07T02:21:03Z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