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8" r:id="rId8"/>
    <p:sldId id="269" r:id="rId9"/>
    <p:sldId id="260" r:id="rId1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D00"/>
    <a:srgbClr val="003366"/>
    <a:srgbClr val="00517A"/>
    <a:srgbClr val="2D4987"/>
    <a:srgbClr val="00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8" autoAdjust="0"/>
    <p:restoredTop sz="94695" autoAdjust="0"/>
  </p:normalViewPr>
  <p:slideViewPr>
    <p:cSldViewPr>
      <p:cViewPr>
        <p:scale>
          <a:sx n="80" d="100"/>
          <a:sy n="80" d="100"/>
        </p:scale>
        <p:origin x="-1104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9819FE8-CC16-407C-812F-603AED8F4F46}" type="datetimeFigureOut">
              <a:rPr lang="es-PE" smtClean="0"/>
              <a:pPr/>
              <a:t>24/07/2013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P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24/07/2013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24/07/2013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24/07/2013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9819FE8-CC16-407C-812F-603AED8F4F46}" type="datetimeFigureOut">
              <a:rPr lang="es-PE" smtClean="0"/>
              <a:pPr/>
              <a:t>24/07/2013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24/07/2013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24/07/2013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24/07/2013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24/07/2013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24/07/2013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9FE8-CC16-407C-812F-603AED8F4F46}" type="datetimeFigureOut">
              <a:rPr lang="es-PE" smtClean="0"/>
              <a:pPr/>
              <a:t>24/07/2013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819FE8-CC16-407C-812F-603AED8F4F46}" type="datetimeFigureOut">
              <a:rPr lang="es-PE" smtClean="0"/>
              <a:pPr/>
              <a:t>24/07/2013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4709AB-A339-4C74-AD54-0B958CADC207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67644" y="476672"/>
            <a:ext cx="7560840" cy="792088"/>
          </a:xfrm>
        </p:spPr>
        <p:txBody>
          <a:bodyPr>
            <a:noAutofit/>
          </a:bodyPr>
          <a:lstStyle/>
          <a:p>
            <a:pPr algn="ctr"/>
            <a:r>
              <a:rPr lang="es-PE" sz="2000" dirty="0" smtClean="0">
                <a:solidFill>
                  <a:srgbClr val="003366"/>
                </a:solidFill>
                <a:latin typeface="Arial Black" pitchFamily="34" charset="0"/>
                <a:cs typeface="Aharoni" pitchFamily="2" charset="-79"/>
              </a:rPr>
              <a:t>BOSQUEJO: LECCIÓN DE ESCUELA SABÁTICA N° 4</a:t>
            </a:r>
            <a:r>
              <a:rPr lang="es-PE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es-PE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es-PE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CICLO DE APRENDIZAJE</a:t>
            </a:r>
            <a:endParaRPr lang="es-PE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6190" y="3967687"/>
            <a:ext cx="7667810" cy="1152128"/>
          </a:xfrm>
        </p:spPr>
        <p:txBody>
          <a:bodyPr>
            <a:noAutofit/>
          </a:bodyPr>
          <a:lstStyle/>
          <a:p>
            <a:pPr algn="ctr"/>
            <a:r>
              <a:rPr lang="es-PE" sz="28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TESTIMONIO Y SERVICIO: FRUTOS DEL REAVIVAMIENTO</a:t>
            </a:r>
            <a:endParaRPr lang="es-PE" sz="2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334375" y="6093296"/>
            <a:ext cx="3237625" cy="504056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+mj-ea"/>
                <a:cs typeface="Aharoni" pitchFamily="2" charset="-79"/>
              </a:rPr>
              <a:t>UNIÓN PERUANA DEL SUR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Escuela</a:t>
            </a:r>
            <a:r>
              <a:rPr kumimoji="0" lang="es-PE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Sabática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42" y="1619536"/>
            <a:ext cx="6185402" cy="209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PE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MOTIVA</a:t>
            </a:r>
            <a:endParaRPr lang="es-P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59993" y="1556792"/>
            <a:ext cx="5301502" cy="501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IDEA 1</a:t>
            </a:r>
            <a:r>
              <a:rPr lang="es-PE" sz="2700" dirty="0" smtClean="0">
                <a:solidFill>
                  <a:schemeClr val="accent6">
                    <a:lumMod val="50000"/>
                  </a:schemeClr>
                </a:solidFill>
              </a:rPr>
              <a:t>: PREGUNTAS: </a:t>
            </a:r>
            <a:r>
              <a:rPr lang="es-MX" sz="2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Usando las matemáticas bíblicas, 120 hombres evangelizaron a casi todo un imperio de </a:t>
            </a: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más </a:t>
            </a:r>
            <a:r>
              <a:rPr lang="es-MX" sz="2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 180 millones, y </a:t>
            </a: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un solo hombre evangelizó </a:t>
            </a:r>
            <a:r>
              <a:rPr lang="es-MX" sz="2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 3000 en un día. Hoy en el mundo son </a:t>
            </a: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más </a:t>
            </a:r>
            <a:r>
              <a:rPr lang="es-MX" sz="2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 </a:t>
            </a: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7000 </a:t>
            </a:r>
            <a:r>
              <a:rPr lang="es-MX" sz="2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millones y adventistas solo un poco </a:t>
            </a: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más </a:t>
            </a:r>
            <a:r>
              <a:rPr lang="es-MX" sz="2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 17 </a:t>
            </a: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millones(1por cada 414) </a:t>
            </a:r>
            <a:r>
              <a:rPr lang="es-MX" sz="2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¿Será posible evangelizar el mundo hoy? </a:t>
            </a: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¿</a:t>
            </a:r>
            <a:r>
              <a:rPr lang="es-MX" sz="2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Q</a:t>
            </a: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ué </a:t>
            </a:r>
            <a:r>
              <a:rPr lang="es-MX" sz="2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se necesita? Si hoy Dios </a:t>
            </a: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seleccionara  </a:t>
            </a:r>
            <a:r>
              <a:rPr lang="es-MX" sz="2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 120 fieles ¿Crees que </a:t>
            </a: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tú </a:t>
            </a:r>
            <a:r>
              <a:rPr lang="es-MX" sz="2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serías elegido por el Espíritu Santo?</a:t>
            </a:r>
            <a:endParaRPr lang="es-PE" sz="2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95" y="2924944"/>
            <a:ext cx="2682505" cy="187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MOTIVA</a:t>
            </a:r>
            <a:endParaRPr lang="es-P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99592" y="980728"/>
            <a:ext cx="5976664" cy="537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00" dirty="0" smtClean="0">
                <a:solidFill>
                  <a:schemeClr val="accent6">
                    <a:lumMod val="50000"/>
                  </a:schemeClr>
                </a:solidFill>
              </a:rPr>
              <a:t>  IDEA2:  DINÁMICA: </a:t>
            </a:r>
          </a:p>
          <a:p>
            <a:pPr>
              <a:buNone/>
            </a:pPr>
            <a:r>
              <a:rPr lang="es-PE" sz="2800" dirty="0" smtClean="0"/>
              <a:t>   </a:t>
            </a:r>
            <a:r>
              <a:rPr lang="es-MX" sz="2800" dirty="0"/>
              <a:t>Reparte papelitos en blanco y pide que cada uno coloque el N° de hijos que tiene y si es soltero, </a:t>
            </a:r>
            <a:r>
              <a:rPr lang="es-MX" sz="2800" dirty="0" smtClean="0"/>
              <a:t>cuántos </a:t>
            </a:r>
            <a:r>
              <a:rPr lang="es-MX" sz="2800" dirty="0"/>
              <a:t>desearía tener. Luego </a:t>
            </a:r>
            <a:r>
              <a:rPr lang="es-MX" sz="2800" dirty="0" smtClean="0"/>
              <a:t>elige </a:t>
            </a:r>
            <a:r>
              <a:rPr lang="es-MX" sz="2800" dirty="0"/>
              <a:t>al que tiene </a:t>
            </a:r>
            <a:r>
              <a:rPr lang="es-MX" sz="2800" dirty="0" smtClean="0"/>
              <a:t>más </a:t>
            </a:r>
            <a:r>
              <a:rPr lang="es-MX" sz="2800" dirty="0"/>
              <a:t>hijos, </a:t>
            </a:r>
            <a:r>
              <a:rPr lang="es-MX" sz="2800" dirty="0" smtClean="0"/>
              <a:t>felicítale </a:t>
            </a:r>
            <a:r>
              <a:rPr lang="es-MX" sz="2800" dirty="0"/>
              <a:t>y comenta: Cuando Dios creó a la primera pareja, el </a:t>
            </a:r>
            <a:r>
              <a:rPr lang="es-MX" sz="2800" dirty="0" smtClean="0"/>
              <a:t>mandato </a:t>
            </a:r>
            <a:r>
              <a:rPr lang="es-MX" sz="2800" dirty="0"/>
              <a:t>fue multiplicarse, </a:t>
            </a:r>
            <a:r>
              <a:rPr lang="es-MX" sz="2800" dirty="0" smtClean="0"/>
              <a:t> pero </a:t>
            </a:r>
            <a:r>
              <a:rPr lang="es-MX" sz="2800" dirty="0"/>
              <a:t>luego Cristo nos envía a llenar la tierra de nuevas criaturas en él. ¿</a:t>
            </a:r>
            <a:r>
              <a:rPr lang="es-MX" sz="2800" dirty="0" smtClean="0"/>
              <a:t>Cuál </a:t>
            </a:r>
            <a:r>
              <a:rPr lang="es-MX" sz="2800" dirty="0"/>
              <a:t>de los 2 mandatos están cumpliendo? ¿Creen que el reavivamiento se dará si no testificamos?</a:t>
            </a:r>
            <a:endParaRPr lang="es-PE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48" y="1268760"/>
            <a:ext cx="2160562" cy="180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0" t="28888" r="13727" b="8704"/>
          <a:stretch/>
        </p:blipFill>
        <p:spPr>
          <a:xfrm>
            <a:off x="6732240" y="4005064"/>
            <a:ext cx="218522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116632"/>
            <a:ext cx="8229600" cy="666328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MOTIVA</a:t>
            </a:r>
            <a:endParaRPr lang="es-P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97768" y="692696"/>
            <a:ext cx="7966720" cy="5081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00" dirty="0" smtClean="0">
                <a:solidFill>
                  <a:schemeClr val="accent6">
                    <a:lumMod val="50000"/>
                  </a:schemeClr>
                </a:solidFill>
              </a:rPr>
              <a:t>   IDEA 3: MATERIAL DIDÁCTICO  </a:t>
            </a:r>
          </a:p>
        </p:txBody>
      </p:sp>
      <p:pic>
        <p:nvPicPr>
          <p:cNvPr id="1026" name="Picture 2" descr="C:\Documents and Settings\Yudy.Villa\Mis documentos\ESCUELA SABÁTICA\ESCUELA SABÁTICA 2013\Bosquejos 3° Trim\Lección 4\Discipulado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2008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-36512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666328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solidFill>
                  <a:srgbClr val="003300"/>
                </a:solidFill>
              </a:rPr>
              <a:t>EXPLORA</a:t>
            </a:r>
            <a:endParaRPr lang="es-PE" b="1" dirty="0">
              <a:solidFill>
                <a:srgbClr val="00330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220072" y="1916832"/>
            <a:ext cx="3888432" cy="44644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</a:pPr>
            <a:endParaRPr kumimoji="0" lang="es-PE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95097" y="692696"/>
            <a:ext cx="5586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E" sz="2400" dirty="0" smtClean="0">
                <a:solidFill>
                  <a:srgbClr val="963D00"/>
                </a:solidFill>
                <a:latin typeface="Arial Black" pitchFamily="34" charset="0"/>
                <a:cs typeface="Aharoni" pitchFamily="2" charset="-79"/>
              </a:rPr>
              <a:t>LA PALABRA: EL FUNDAMENTO </a:t>
            </a:r>
          </a:p>
          <a:p>
            <a:pPr algn="ctr"/>
            <a:r>
              <a:rPr lang="es-PE" sz="2400" dirty="0" smtClean="0">
                <a:solidFill>
                  <a:srgbClr val="963D00"/>
                </a:solidFill>
                <a:latin typeface="Arial Black" pitchFamily="34" charset="0"/>
                <a:cs typeface="Aharoni" pitchFamily="2" charset="-79"/>
              </a:rPr>
              <a:t>DEL REAVIVAMIENTO</a:t>
            </a:r>
            <a:endParaRPr lang="es-PE" sz="2400" dirty="0">
              <a:solidFill>
                <a:srgbClr val="963D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52651" y="2492896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PE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259632" y="1700808"/>
            <a:ext cx="3888432" cy="4536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s-MX" sz="1600" b="1" dirty="0"/>
              <a:t>I. TESTIFICACIÓN = CRISTIANISMO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s-MX" sz="1600" b="1" dirty="0"/>
              <a:t>- Jesús vivió una vida de testificación y servicio. </a:t>
            </a:r>
            <a:r>
              <a:rPr lang="es-MX" sz="1600" b="1" dirty="0" smtClean="0"/>
              <a:t>Él dejó </a:t>
            </a:r>
            <a:r>
              <a:rPr lang="es-MX" sz="1600" b="1" dirty="0"/>
              <a:t>para su iglesia la tarea de manifestar al mundo su amor, su gracia y la verdad</a:t>
            </a:r>
            <a:r>
              <a:rPr lang="es-MX" sz="1600" b="1" dirty="0" smtClean="0"/>
              <a:t>. (Mt.28:19</a:t>
            </a:r>
            <a:r>
              <a:rPr lang="es-MX" sz="1600" b="1" dirty="0"/>
              <a:t>)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s-MX" sz="1600" b="1" dirty="0"/>
              <a:t>- La Testificación es el ejercicio espiritual que Jesús dejó para </a:t>
            </a:r>
            <a:r>
              <a:rPr lang="es-MX" sz="1600" b="1" dirty="0" smtClean="0"/>
              <a:t>fortalecer </a:t>
            </a:r>
            <a:r>
              <a:rPr lang="es-MX" sz="1600" b="1" dirty="0"/>
              <a:t>la fe. 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s-MX" sz="1600" b="1" dirty="0"/>
              <a:t>- El ejemplo de la multiplicación de los panes y peces </a:t>
            </a:r>
            <a:r>
              <a:rPr lang="es-MX" sz="1600" b="1" dirty="0" smtClean="0"/>
              <a:t>enseña </a:t>
            </a:r>
            <a:r>
              <a:rPr lang="es-MX" sz="1600" b="1" dirty="0"/>
              <a:t>que al compartir el pan, el milagro de la multiplicación nutrirá nuestra vida.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s-MX" sz="1600" b="1" dirty="0"/>
              <a:t>- El crecimiento espiritual se da </a:t>
            </a:r>
            <a:r>
              <a:rPr lang="es-MX" sz="1600" b="1" dirty="0" smtClean="0"/>
              <a:t>en </a:t>
            </a:r>
            <a:r>
              <a:rPr lang="es-MX" sz="1600" b="1" dirty="0"/>
              <a:t>la medida que compartimos (</a:t>
            </a:r>
            <a:r>
              <a:rPr lang="es-MX" sz="1600" b="1" dirty="0" err="1" smtClean="0"/>
              <a:t>Hch</a:t>
            </a:r>
            <a:r>
              <a:rPr lang="es-MX" sz="1600" b="1" dirty="0" smtClean="0"/>
              <a:t>. </a:t>
            </a:r>
            <a:r>
              <a:rPr lang="es-MX" sz="1600" b="1" dirty="0"/>
              <a:t>20:35)</a:t>
            </a:r>
            <a:endParaRPr kumimoji="0" lang="es-PE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5300464" y="1700808"/>
            <a:ext cx="3888432" cy="4536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s-MX" sz="1600" b="1" dirty="0"/>
              <a:t>II. TESTIFICACIÓN = REAVIVAMIENTO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s-MX" sz="1600" b="1" dirty="0"/>
              <a:t>Una iglesia reavivada puede iniciar una expansión misionera</a:t>
            </a:r>
            <a:r>
              <a:rPr lang="es-MX" sz="1600" b="1" dirty="0" smtClean="0"/>
              <a:t>. (</a:t>
            </a:r>
            <a:r>
              <a:rPr lang="es-MX" sz="1600" b="1" dirty="0"/>
              <a:t>Hechos 1:8; 2)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s-MX" sz="1600" b="1" dirty="0"/>
              <a:t>- Los primeros </a:t>
            </a:r>
            <a:r>
              <a:rPr lang="es-MX" sz="1600" b="1" dirty="0" smtClean="0"/>
              <a:t>creyentes </a:t>
            </a:r>
            <a:r>
              <a:rPr lang="es-MX" sz="1600" b="1" dirty="0"/>
              <a:t>tuvieron como prioridad la </a:t>
            </a:r>
            <a:r>
              <a:rPr lang="es-MX" sz="1600" b="1" dirty="0" smtClean="0"/>
              <a:t>testificación. </a:t>
            </a:r>
            <a:r>
              <a:rPr lang="es-MX" sz="1600" b="1" dirty="0"/>
              <a:t>(Hechos 5:42)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s-MX" sz="1600" b="1" dirty="0" smtClean="0"/>
              <a:t>- Dios </a:t>
            </a:r>
            <a:r>
              <a:rPr lang="es-MX" sz="1600" b="1" dirty="0"/>
              <a:t>interviene de manera sobrenatural como </a:t>
            </a:r>
            <a:r>
              <a:rPr lang="es-MX" sz="1600" b="1" dirty="0" smtClean="0"/>
              <a:t>lo hizo con </a:t>
            </a:r>
            <a:r>
              <a:rPr lang="es-MX" sz="1600" b="1" dirty="0"/>
              <a:t>Felipe, que fue usado por el E.S. </a:t>
            </a:r>
            <a:r>
              <a:rPr lang="es-MX" sz="1600" b="1" dirty="0" smtClean="0"/>
              <a:t>La </a:t>
            </a:r>
            <a:r>
              <a:rPr lang="es-MX" sz="1600" b="1" dirty="0"/>
              <a:t>doctrina sola no transforma, son los ríos de agua viva fluyendo en el cristiano lo que motiva a </a:t>
            </a:r>
            <a:r>
              <a:rPr lang="es-MX" sz="1600" b="1" dirty="0" smtClean="0"/>
              <a:t>testificar. (</a:t>
            </a:r>
            <a:r>
              <a:rPr lang="es-MX" sz="1600" b="1" dirty="0" err="1"/>
              <a:t>Jn</a:t>
            </a:r>
            <a:r>
              <a:rPr lang="es-MX" sz="1600" b="1" dirty="0"/>
              <a:t> 7:38)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s-MX" sz="1600" b="1" dirty="0"/>
              <a:t>- Pablo (</a:t>
            </a:r>
            <a:r>
              <a:rPr lang="es-MX" sz="1600" b="1" dirty="0" err="1"/>
              <a:t>Hech</a:t>
            </a:r>
            <a:r>
              <a:rPr lang="es-MX" sz="1600" b="1" dirty="0"/>
              <a:t> 22:1-14), Juan  (1 </a:t>
            </a:r>
            <a:r>
              <a:rPr lang="es-MX" sz="1600" b="1" dirty="0" err="1"/>
              <a:t>Jn</a:t>
            </a:r>
            <a:r>
              <a:rPr lang="es-MX" sz="1600" b="1" dirty="0"/>
              <a:t> 1:1-4) y muchos </a:t>
            </a:r>
            <a:r>
              <a:rPr lang="es-MX" sz="1600" b="1" dirty="0" smtClean="0"/>
              <a:t>más </a:t>
            </a:r>
            <a:r>
              <a:rPr lang="es-MX" sz="1600" b="1" dirty="0"/>
              <a:t>testificaron como resultado de su conversión.</a:t>
            </a:r>
            <a:endParaRPr kumimoji="0" lang="es-PE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-24340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APLICA</a:t>
            </a:r>
            <a:endParaRPr lang="es-P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15616" y="908720"/>
            <a:ext cx="576064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b="1" dirty="0" smtClean="0"/>
              <a:t>Ilustración</a:t>
            </a:r>
            <a:r>
              <a:rPr lang="es-MX" sz="2400" b="1" dirty="0"/>
              <a:t>: </a:t>
            </a:r>
            <a:r>
              <a:rPr lang="es-MX" sz="2000" b="1" dirty="0"/>
              <a:t>En una clínica cristiana una mujer se convirtió. Y ya desahuciada  </a:t>
            </a:r>
            <a:r>
              <a:rPr lang="es-MX" sz="2000" b="1" dirty="0" smtClean="0"/>
              <a:t>preguntó </a:t>
            </a:r>
            <a:r>
              <a:rPr lang="es-MX" sz="2000" b="1" dirty="0"/>
              <a:t>al doctor: ¿</a:t>
            </a:r>
            <a:r>
              <a:rPr lang="es-MX" sz="2000" b="1" dirty="0" smtClean="0"/>
              <a:t>Cuántos </a:t>
            </a:r>
            <a:r>
              <a:rPr lang="es-MX" sz="2000" b="1" dirty="0"/>
              <a:t>meses viviré si me quedo en el hospital? -Mas o menos 4 meses –dijo el doctor.</a:t>
            </a:r>
          </a:p>
          <a:p>
            <a:pPr marL="0" indent="0">
              <a:buNone/>
            </a:pPr>
            <a:r>
              <a:rPr lang="es-MX" sz="2000" b="1" dirty="0"/>
              <a:t>¿Y cuánto viviré si me voy a mi casa?-Menos de dos meses</a:t>
            </a:r>
            <a:r>
              <a:rPr lang="es-MX" sz="2000" b="1" dirty="0" smtClean="0"/>
              <a:t>. -Entonces</a:t>
            </a:r>
            <a:r>
              <a:rPr lang="es-MX" sz="2000" b="1" dirty="0"/>
              <a:t>, me voy a mi casa –dijo la mujer. -Pero, perderá la mitad de la vida que le queda.-Añadió el doctor. Una luz de gozo iluminó su rostro y dijo con gran animación. - Si Jesús dio su vida entera ¿Cree, que no tendré gusto de dar la mitad de la </a:t>
            </a:r>
            <a:r>
              <a:rPr lang="es-MX" sz="2000" b="1" dirty="0" smtClean="0"/>
              <a:t>mía </a:t>
            </a:r>
            <a:r>
              <a:rPr lang="es-MX" sz="2000" b="1" dirty="0"/>
              <a:t>para decir a mis parientes y amigos la historia del amor de Cristo?</a:t>
            </a:r>
          </a:p>
          <a:p>
            <a:pPr marL="0" indent="0">
              <a:buNone/>
            </a:pPr>
            <a:r>
              <a:rPr lang="es-MX" sz="2000" b="1" u="sng" dirty="0"/>
              <a:t>Personal</a:t>
            </a:r>
            <a:r>
              <a:rPr lang="es-MX" sz="2000" b="1" dirty="0"/>
              <a:t>:¿Tu vida es una vida de testificación y servicio?</a:t>
            </a:r>
          </a:p>
          <a:p>
            <a:pPr marL="0" indent="0">
              <a:buNone/>
            </a:pPr>
            <a:r>
              <a:rPr lang="es-MX" sz="2000" b="1" u="sng" dirty="0"/>
              <a:t>Iglesia</a:t>
            </a:r>
            <a:r>
              <a:rPr lang="es-MX" sz="2000" b="1" dirty="0"/>
              <a:t>: </a:t>
            </a:r>
            <a:r>
              <a:rPr lang="es-MX" sz="2000" b="1" dirty="0" smtClean="0"/>
              <a:t>¿Están alcanzando sus desafíos misioneros </a:t>
            </a:r>
            <a:r>
              <a:rPr lang="es-MX" sz="2000" b="1" dirty="0"/>
              <a:t>estos últimos años.?</a:t>
            </a:r>
            <a:endParaRPr lang="es-PE" sz="2000" b="1" dirty="0" smtClean="0"/>
          </a:p>
          <a:p>
            <a:pPr>
              <a:buNone/>
            </a:pPr>
            <a:r>
              <a:rPr lang="es-PE" sz="2800" b="1" dirty="0" smtClean="0"/>
              <a:t>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60873"/>
            <a:ext cx="2339752" cy="25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82352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ln w="1905"/>
                <a:solidFill>
                  <a:srgbClr val="963D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</a:t>
            </a:r>
            <a:endParaRPr lang="es-PE" dirty="0">
              <a:solidFill>
                <a:srgbClr val="963D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16632" y="1243577"/>
            <a:ext cx="7991872" cy="2199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00" dirty="0"/>
              <a:t> </a:t>
            </a:r>
            <a:r>
              <a:rPr lang="es-PE" sz="2800" dirty="0" smtClean="0"/>
              <a:t> 1. </a:t>
            </a:r>
            <a:r>
              <a:rPr lang="es-MX" sz="2800" dirty="0"/>
              <a:t>Pide a tu clase que traiga </a:t>
            </a:r>
            <a:r>
              <a:rPr lang="es-MX" sz="2800" dirty="0" smtClean="0"/>
              <a:t>resuelto </a:t>
            </a:r>
            <a:r>
              <a:rPr lang="es-MX" sz="2800" dirty="0"/>
              <a:t>el ejercicio bíblico </a:t>
            </a:r>
            <a:r>
              <a:rPr lang="es-MX" sz="2800" dirty="0" smtClean="0"/>
              <a:t>incluyendo </a:t>
            </a:r>
            <a:r>
              <a:rPr lang="es-MX" sz="2800" dirty="0"/>
              <a:t>los nombres de aquellas personas que están </a:t>
            </a:r>
            <a:r>
              <a:rPr lang="es-MX" sz="2800" dirty="0" smtClean="0"/>
              <a:t>discipulado, </a:t>
            </a:r>
            <a:r>
              <a:rPr lang="es-MX" sz="2800" dirty="0"/>
              <a:t>luego completa y actualiza tu registro de interesados y propónte cada sábado realizar el monitoreo. </a:t>
            </a:r>
            <a:endParaRPr lang="es-PE" sz="2800" dirty="0" smtClean="0"/>
          </a:p>
        </p:txBody>
      </p:sp>
      <p:pic>
        <p:nvPicPr>
          <p:cNvPr id="6" name="Picture 2" descr="C:\Documents and Settings\Yudy.Villa\Mis documentos\ESCUELA SABÁTICA\ESCUELA SABÁTICA 2013\Bosquejos 3° Trim\Lección 4\Discipulado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82468"/>
            <a:ext cx="4320480" cy="29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-50668"/>
            <a:ext cx="9144000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38336"/>
          </a:xfrm>
        </p:spPr>
        <p:txBody>
          <a:bodyPr>
            <a:noAutofit/>
          </a:bodyPr>
          <a:lstStyle/>
          <a:p>
            <a:pPr algn="ctr"/>
            <a:r>
              <a:rPr lang="es-PE" b="1" dirty="0" smtClean="0">
                <a:ln w="1905"/>
                <a:solidFill>
                  <a:srgbClr val="963D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</a:t>
            </a:r>
            <a:endParaRPr lang="es-PE" dirty="0">
              <a:solidFill>
                <a:srgbClr val="963D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87624" y="980728"/>
            <a:ext cx="7776864" cy="2819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00" dirty="0" smtClean="0"/>
              <a:t>2. Recolecta revistas, libros, </a:t>
            </a:r>
            <a:r>
              <a:rPr lang="es-PE" sz="2800" dirty="0" err="1" smtClean="0"/>
              <a:t>Cds</a:t>
            </a:r>
            <a:r>
              <a:rPr lang="es-PE" sz="2800" dirty="0" smtClean="0"/>
              <a:t> </a:t>
            </a:r>
            <a:r>
              <a:rPr lang="es-PE" sz="2800" dirty="0" smtClean="0"/>
              <a:t>misioneros, etc.  </a:t>
            </a:r>
            <a:r>
              <a:rPr lang="es-PE" sz="2800" dirty="0"/>
              <a:t>P</a:t>
            </a:r>
            <a:r>
              <a:rPr lang="es-PE" sz="2800" dirty="0" smtClean="0"/>
              <a:t>rograma </a:t>
            </a:r>
            <a:r>
              <a:rPr lang="es-PE" sz="2800" dirty="0" smtClean="0"/>
              <a:t>por la tarde, con tu unidad de acción, salir a obsequiar tales materiales. </a:t>
            </a:r>
            <a:r>
              <a:rPr lang="es-PE" sz="2800" dirty="0"/>
              <a:t> </a:t>
            </a:r>
            <a:r>
              <a:rPr lang="es-PE" sz="2800" dirty="0" smtClean="0"/>
              <a:t>Pídeles que vengan presentables(Corbata, vestido, </a:t>
            </a:r>
            <a:r>
              <a:rPr lang="es-PE" sz="2800" dirty="0" smtClean="0"/>
              <a:t>etc.) </a:t>
            </a:r>
            <a:r>
              <a:rPr lang="es-PE" sz="2800" dirty="0" smtClean="0"/>
              <a:t>como parte del proceso de testimonio.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936">
            <a:off x="5671389" y="3335474"/>
            <a:ext cx="1638300" cy="21907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825">
            <a:off x="1691680" y="3843880"/>
            <a:ext cx="3003086" cy="2249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03648" y="1268760"/>
            <a:ext cx="7272808" cy="1201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PE" dirty="0" smtClean="0"/>
              <a:t>“La testificación es la reacción natural de un  corazón convertido, que en Jesús encontró salvación”. </a:t>
            </a:r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1475656" y="2708921"/>
            <a:ext cx="7056784" cy="17281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tx1"/>
                </a:solidFill>
              </a:rPr>
              <a:t>CONCLUSIÓN:</a:t>
            </a:r>
            <a:r>
              <a:rPr lang="es-MX" sz="2000" dirty="0">
                <a:solidFill>
                  <a:schemeClr val="tx1"/>
                </a:solidFill>
              </a:rPr>
              <a:t>La testificación y el servicio son distintivos claves de un cristiano convertido y son parte del ejercicio espiritual para fortalecer la fe e iniciar el reavivamiento. La iglesia del fin necesita orar, estudiar la </a:t>
            </a:r>
            <a:r>
              <a:rPr lang="es-MX" sz="2000" dirty="0" smtClean="0">
                <a:solidFill>
                  <a:schemeClr val="tx1"/>
                </a:solidFill>
              </a:rPr>
              <a:t>Biblia </a:t>
            </a:r>
            <a:r>
              <a:rPr lang="es-MX" sz="2000" dirty="0">
                <a:solidFill>
                  <a:schemeClr val="tx1"/>
                </a:solidFill>
              </a:rPr>
              <a:t>y testificar para comenzar a ver las manifestaciones sobrenaturales de Dios.</a:t>
            </a:r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403648" y="5373216"/>
            <a:ext cx="4450285" cy="120168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/>
              <a:buNone/>
            </a:pPr>
            <a:r>
              <a:rPr lang="es-PE" dirty="0" smtClean="0"/>
              <a:t>Presidente:          Pr. Abimael Obando</a:t>
            </a:r>
          </a:p>
          <a:p>
            <a:pPr>
              <a:buFont typeface="Wingdings 3"/>
              <a:buNone/>
            </a:pPr>
            <a:r>
              <a:rPr lang="es-PE" dirty="0" smtClean="0"/>
              <a:t>Secretario:          Pr. Gilberto Urcia</a:t>
            </a:r>
          </a:p>
          <a:p>
            <a:pPr>
              <a:buFont typeface="Wingdings 3"/>
              <a:buNone/>
            </a:pPr>
            <a:r>
              <a:rPr lang="es-PE" dirty="0" smtClean="0"/>
              <a:t>Tesorero:            CPC. David Echevarría</a:t>
            </a:r>
          </a:p>
          <a:p>
            <a:pPr>
              <a:buFont typeface="Wingdings 3"/>
              <a:buNone/>
            </a:pPr>
            <a:r>
              <a:rPr lang="es-PE" dirty="0" smtClean="0"/>
              <a:t>Escuela Sabática:  Pr. Elías Torres Córdova</a:t>
            </a:r>
            <a:endParaRPr lang="es-PE" dirty="0"/>
          </a:p>
        </p:txBody>
      </p:sp>
      <p:sp>
        <p:nvSpPr>
          <p:cNvPr id="8" name="7 Rectángulo"/>
          <p:cNvSpPr/>
          <p:nvPr/>
        </p:nvSpPr>
        <p:spPr>
          <a:xfrm>
            <a:off x="3779912" y="548680"/>
            <a:ext cx="20858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E" sz="4000" b="1" cap="none" spc="0" dirty="0" smtClean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PIENSE</a:t>
            </a:r>
            <a:endParaRPr lang="es-PE" sz="5400" b="1" cap="none" spc="0" dirty="0">
              <a:ln w="1905"/>
              <a:solidFill>
                <a:srgbClr val="00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630</TotalTime>
  <Words>757</Words>
  <Application>Microsoft Office PowerPoint</Application>
  <PresentationFormat>Presentación en pantalla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Origen</vt:lpstr>
      <vt:lpstr>BOSQUEJO: LECCIÓN DE ESCUELA SABÁTICA N° 4 CICLO DE APRENDIZAJE</vt:lpstr>
      <vt:lpstr>MOTIVA</vt:lpstr>
      <vt:lpstr>MOTIVA</vt:lpstr>
      <vt:lpstr>MOTIVA</vt:lpstr>
      <vt:lpstr>EXPLORA</vt:lpstr>
      <vt:lpstr>APLICA</vt:lpstr>
      <vt:lpstr>CREA</vt:lpstr>
      <vt:lpstr>CREA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BOSQUEJO PRACTICO Y AMENO DE LA LECCION DE ESCUELA SABATICA N° 2 –III 2013</dc:title>
  <dc:creator>DENIX</dc:creator>
  <cp:lastModifiedBy>Yudy Villa</cp:lastModifiedBy>
  <cp:revision>48</cp:revision>
  <dcterms:created xsi:type="dcterms:W3CDTF">2013-07-08T20:20:00Z</dcterms:created>
  <dcterms:modified xsi:type="dcterms:W3CDTF">2013-07-24T16:38:48Z</dcterms:modified>
</cp:coreProperties>
</file>